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6" r:id="rId1"/>
  </p:sldMasterIdLst>
  <p:notesMasterIdLst>
    <p:notesMasterId r:id="rId49"/>
  </p:notesMasterIdLst>
  <p:sldIdLst>
    <p:sldId id="256" r:id="rId2"/>
    <p:sldId id="257" r:id="rId3"/>
    <p:sldId id="258" r:id="rId4"/>
    <p:sldId id="316" r:id="rId5"/>
    <p:sldId id="259" r:id="rId6"/>
    <p:sldId id="260" r:id="rId7"/>
    <p:sldId id="261" r:id="rId8"/>
    <p:sldId id="263" r:id="rId9"/>
    <p:sldId id="302" r:id="rId10"/>
    <p:sldId id="304" r:id="rId11"/>
    <p:sldId id="264" r:id="rId12"/>
    <p:sldId id="265" r:id="rId13"/>
    <p:sldId id="306" r:id="rId14"/>
    <p:sldId id="266" r:id="rId15"/>
    <p:sldId id="337" r:id="rId16"/>
    <p:sldId id="338" r:id="rId17"/>
    <p:sldId id="271" r:id="rId18"/>
    <p:sldId id="273" r:id="rId19"/>
    <p:sldId id="272" r:id="rId20"/>
    <p:sldId id="274" r:id="rId21"/>
    <p:sldId id="275" r:id="rId22"/>
    <p:sldId id="276" r:id="rId23"/>
    <p:sldId id="310" r:id="rId24"/>
    <p:sldId id="311" r:id="rId25"/>
    <p:sldId id="312" r:id="rId26"/>
    <p:sldId id="315" r:id="rId27"/>
    <p:sldId id="279" r:id="rId28"/>
    <p:sldId id="280" r:id="rId29"/>
    <p:sldId id="281" r:id="rId30"/>
    <p:sldId id="301" r:id="rId31"/>
    <p:sldId id="283" r:id="rId32"/>
    <p:sldId id="285" r:id="rId33"/>
    <p:sldId id="286" r:id="rId34"/>
    <p:sldId id="287" r:id="rId35"/>
    <p:sldId id="313" r:id="rId36"/>
    <p:sldId id="288" r:id="rId37"/>
    <p:sldId id="290" r:id="rId38"/>
    <p:sldId id="291" r:id="rId39"/>
    <p:sldId id="292" r:id="rId40"/>
    <p:sldId id="314" r:id="rId41"/>
    <p:sldId id="294" r:id="rId42"/>
    <p:sldId id="317" r:id="rId43"/>
    <p:sldId id="296" r:id="rId44"/>
    <p:sldId id="297" r:id="rId45"/>
    <p:sldId id="298" r:id="rId46"/>
    <p:sldId id="299" r:id="rId47"/>
    <p:sldId id="300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10000"/>
    <a:srgbClr val="800000"/>
    <a:srgbClr val="002060"/>
    <a:srgbClr val="FF0000"/>
    <a:srgbClr val="FFFFFF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7" d="100"/>
          <a:sy n="87" d="100"/>
        </p:scale>
        <p:origin x="1334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FA7E6-380E-4B6D-B669-84C1FCF4B274}" type="datetimeFigureOut">
              <a:rPr lang="en-US" smtClean="0"/>
              <a:t>4/29/2017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1FB6F-3B80-4B09-A1C6-A845D4239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92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1FB6F-3B80-4B09-A1C6-A845D42391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74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Transformation from</a:t>
            </a:r>
            <a:r>
              <a:rPr lang="en-US" baseline="0" dirty="0" smtClean="0"/>
              <a:t> S-&gt;F-&gt;X works well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1FB6F-3B80-4B09-A1C6-A845D42391A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96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1FB6F-3B80-4B09-A1C6-A845D42391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71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Basic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1FB6F-3B80-4B09-A1C6-A845D42391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01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1FB6F-3B80-4B09-A1C6-A845D42391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09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1FB6F-3B80-4B09-A1C6-A845D42391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8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Propagation in closely related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1FB6F-3B80-4B09-A1C6-A845D42391A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86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Sparse directed network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1FB6F-3B80-4B09-A1C6-A845D42391A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09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70%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1FB6F-3B80-4B09-A1C6-A845D42391A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52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60% and 90%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1FB6F-3B80-4B09-A1C6-A845D42391A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0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3815" y="639928"/>
            <a:ext cx="7396369" cy="1463040"/>
          </a:xfrm>
        </p:spPr>
        <p:txBody>
          <a:bodyPr anchor="ctr">
            <a:normAutofit/>
          </a:bodyPr>
          <a:lstStyle>
            <a:lvl1pPr algn="ctr">
              <a:defRPr sz="4400" spc="200" baseline="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08542" y="2348986"/>
            <a:ext cx="3326914" cy="1463040"/>
          </a:xfrm>
        </p:spPr>
        <p:txBody>
          <a:bodyPr lIns="91440" r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00B050"/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E6EDC883-312D-4C55-A19B-9D89A00D379D}" type="datetime1">
              <a:rPr lang="en-US" smtClean="0"/>
              <a:t>4/29/2017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Adhikari</a:t>
            </a:r>
            <a:r>
              <a:rPr lang="en-US" dirty="0" smtClean="0"/>
              <a:t>, Zhang, </a:t>
            </a:r>
            <a:r>
              <a:rPr lang="en-US" dirty="0" err="1" smtClean="0"/>
              <a:t>Bharadwaj</a:t>
            </a:r>
            <a:r>
              <a:rPr lang="en-US" dirty="0" smtClean="0"/>
              <a:t>, Prakash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88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/>
          <a:lstStyle/>
          <a:p>
            <a:fld id="{6D4C42BD-B94B-4D66-BC5E-622C081CCBD2}" type="datetime1">
              <a:rPr lang="en-US" smtClean="0"/>
              <a:t>4/29/2017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Adhikari, Zhang, Bharadwaj, Prakash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80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/>
          <a:lstStyle/>
          <a:p>
            <a:fld id="{3AA20509-36BE-4CBC-BCBE-85B8AE3452C1}" type="datetime1">
              <a:rPr lang="en-US" smtClean="0"/>
              <a:t>4/29/2017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Adhikari, Zhang, Bharadwaj, Prakash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708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 typeface="Wingdings" panose="05000000000000000000" pitchFamily="2" charset="2"/>
              <a:buChar char="q"/>
              <a:defRPr sz="2800" b="0">
                <a:latin typeface="+mn-lt"/>
                <a:cs typeface="Times New Roman" panose="02020603050405020304" pitchFamily="18" charset="0"/>
              </a:defRPr>
            </a:lvl1pPr>
            <a:lvl2pPr marL="470919" indent="-342900">
              <a:buFont typeface="Arial" panose="020B0604020202020204" pitchFamily="34" charset="0"/>
              <a:buChar char="•"/>
              <a:defRPr sz="2400">
                <a:latin typeface="+mn-lt"/>
                <a:cs typeface="Times New Roman" panose="02020603050405020304" pitchFamily="18" charset="0"/>
              </a:defRPr>
            </a:lvl2pPr>
            <a:lvl3pPr marL="596649" indent="-285750">
              <a:buFont typeface="Arial" panose="020B0604020202020204" pitchFamily="34" charset="0"/>
              <a:buChar char="•"/>
              <a:defRPr sz="2000">
                <a:latin typeface="+mn-lt"/>
                <a:cs typeface="Times New Roman" panose="02020603050405020304" pitchFamily="18" charset="0"/>
              </a:defRPr>
            </a:lvl3pPr>
            <a:lvl4pPr marL="742953" indent="-285750">
              <a:buFont typeface="Arial" panose="020B0604020202020204" pitchFamily="34" charset="0"/>
              <a:buChar char="•"/>
              <a:defRPr sz="1400">
                <a:latin typeface="+mn-lt"/>
                <a:cs typeface="Times New Roman" panose="02020603050405020304" pitchFamily="18" charset="0"/>
              </a:defRPr>
            </a:lvl4pPr>
            <a:lvl5pPr marL="925833" indent="-285750">
              <a:buFont typeface="Arial" panose="020B0604020202020204" pitchFamily="34" charset="0"/>
              <a:buChar char="•"/>
              <a:defRPr sz="1400">
                <a:latin typeface="+mn-lt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/>
          <a:lstStyle/>
          <a:p>
            <a:fld id="{4999F084-32C0-4FC6-8A94-995077DEB96B}" type="datetime1">
              <a:rPr lang="en-US" smtClean="0"/>
              <a:t>4/29/2017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00126" y="6514104"/>
            <a:ext cx="4426094" cy="274320"/>
          </a:xfrm>
        </p:spPr>
        <p:txBody>
          <a:bodyPr/>
          <a:lstStyle/>
          <a:p>
            <a:pPr algn="ctr"/>
            <a:r>
              <a:rPr lang="en-US" dirty="0" err="1" smtClean="0"/>
              <a:t>Adhikari</a:t>
            </a:r>
            <a:r>
              <a:rPr lang="en-US" dirty="0" smtClean="0"/>
              <a:t>, Zhang, </a:t>
            </a:r>
            <a:r>
              <a:rPr lang="en-US" dirty="0" err="1" smtClean="0"/>
              <a:t>Bharadwaj</a:t>
            </a:r>
            <a:r>
              <a:rPr lang="en-US" dirty="0" smtClean="0"/>
              <a:t>, Prakash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13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/>
          <a:lstStyle/>
          <a:p>
            <a:fld id="{6C183973-C3FA-415E-B963-1292B13774B3}" type="datetime1">
              <a:rPr lang="en-US" smtClean="0"/>
              <a:t>4/29/2017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Adhikari, Zhang, Bharadwaj, Prakash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773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/>
          <a:lstStyle/>
          <a:p>
            <a:fld id="{B2D74663-2818-4A7A-BC7F-976D3D5D3890}" type="datetime1">
              <a:rPr lang="en-US" smtClean="0"/>
              <a:t>4/29/2017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Adhikari, Zhang, Bharadwaj, Prakash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79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/>
          <a:lstStyle/>
          <a:p>
            <a:fld id="{94798110-A71E-4EE2-8CC3-5F33B857D008}" type="datetime1">
              <a:rPr lang="en-US" smtClean="0"/>
              <a:t>4/29/2017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Adhikari, Zhang, Bharadwaj, Prakash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89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/>
          <a:lstStyle/>
          <a:p>
            <a:fld id="{4025ED79-1C8B-4359-B97C-DA8E8BB9ABEF}" type="datetime1">
              <a:rPr lang="en-US" smtClean="0"/>
              <a:t>4/29/2017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2805" y="6470704"/>
            <a:ext cx="4426094" cy="274320"/>
          </a:xfrm>
        </p:spPr>
        <p:txBody>
          <a:bodyPr/>
          <a:lstStyle/>
          <a:p>
            <a:r>
              <a:rPr lang="en-US" dirty="0" err="1" smtClean="0"/>
              <a:t>Adhikari</a:t>
            </a:r>
            <a:r>
              <a:rPr lang="en-US" dirty="0" smtClean="0"/>
              <a:t>, Zhang, </a:t>
            </a:r>
            <a:r>
              <a:rPr lang="en-US" dirty="0" err="1" smtClean="0"/>
              <a:t>Bharadwaj</a:t>
            </a:r>
            <a:r>
              <a:rPr lang="en-US" dirty="0" smtClean="0"/>
              <a:t>, Prakash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99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/>
          <a:lstStyle/>
          <a:p>
            <a:fld id="{A6907D41-5190-4EED-A922-EA076DEA53BC}" type="datetime1">
              <a:rPr lang="en-US" smtClean="0"/>
              <a:t>4/29/2017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Adhikari, Zhang, Bharadwaj, Prakash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10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/>
          <a:lstStyle/>
          <a:p>
            <a:fld id="{A66BC731-DE5E-4B08-88A7-1AB6A592051D}" type="datetime1">
              <a:rPr lang="en-US" smtClean="0"/>
              <a:t>4/29/2017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Adhikari, Zhang, Bharadwaj, Prakash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57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/>
          <a:lstStyle/>
          <a:p>
            <a:fld id="{213048CD-E12E-4CEA-9CEB-2205C21D33D7}" type="datetime1">
              <a:rPr lang="en-US" smtClean="0"/>
              <a:t>4/29/2017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Adhikari, Zhang, Bharadwaj, Prakash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727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241108"/>
            <a:ext cx="809015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45" y="1345096"/>
            <a:ext cx="8020305" cy="4936434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505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r>
              <a:rPr lang="en-US" dirty="0" err="1" smtClean="0"/>
              <a:t>Adhikari</a:t>
            </a:r>
            <a:r>
              <a:rPr lang="en-US" dirty="0" smtClean="0"/>
              <a:t>, Zhang, </a:t>
            </a:r>
            <a:r>
              <a:rPr lang="en-US" dirty="0" err="1" smtClean="0"/>
              <a:t>Bharadwaj</a:t>
            </a:r>
            <a:r>
              <a:rPr lang="en-US" dirty="0" smtClean="0"/>
              <a:t>, Prakash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101BE169-5F33-4002-A332-9BF0EA1EAB5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87549" y="241108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http://s7d2.scene7.com/is/image/Fathead/lgo_ncaa_virginia_tech_hokies?layer=comp&amp;fit=constrain&amp;hei=300&amp;wid=300&amp;fmt=png-alpha&amp;qlt=95,0&amp;op_sharpen=1&amp;resMode=bicub&amp;op_usm=0.0,0.0,0,0&amp;iccEmbed=0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" y="6382439"/>
            <a:ext cx="360927" cy="48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57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dt="0"/>
  <p:txStyles>
    <p:titleStyle>
      <a:lvl1pPr algn="l" defTabSz="914377" rtl="0" eaLnBrk="1" latinLnBrk="0" hangingPunct="1">
        <a:lnSpc>
          <a:spcPct val="80000"/>
        </a:lnSpc>
        <a:spcBef>
          <a:spcPct val="0"/>
        </a:spcBef>
        <a:buNone/>
        <a:defRPr sz="4400" b="1" kern="1200" cap="all" spc="100" baseline="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1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58.png"/><Relationship Id="rId7" Type="http://schemas.openxmlformats.org/officeDocument/2006/relationships/image" Target="../media/image20.png"/><Relationship Id="rId12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29.png"/><Relationship Id="rId5" Type="http://schemas.openxmlformats.org/officeDocument/2006/relationships/image" Target="../media/image60.png"/><Relationship Id="rId10" Type="http://schemas.openxmlformats.org/officeDocument/2006/relationships/image" Target="../media/image28.png"/><Relationship Id="rId4" Type="http://schemas.openxmlformats.org/officeDocument/2006/relationships/image" Target="../media/image59.png"/><Relationship Id="rId9" Type="http://schemas.openxmlformats.org/officeDocument/2006/relationships/image" Target="../media/image27.png"/><Relationship Id="rId1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21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8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1.png"/><Relationship Id="rId3" Type="http://schemas.openxmlformats.org/officeDocument/2006/relationships/image" Target="../media/image37.png"/><Relationship Id="rId7" Type="http://schemas.openxmlformats.org/officeDocument/2006/relationships/image" Target="../media/image73.png"/><Relationship Id="rId12" Type="http://schemas.openxmlformats.org/officeDocument/2006/relationships/image" Target="../media/image7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69.png"/><Relationship Id="rId5" Type="http://schemas.openxmlformats.org/officeDocument/2006/relationships/image" Target="../media/image72.png"/><Relationship Id="rId10" Type="http://schemas.openxmlformats.org/officeDocument/2006/relationships/image" Target="../media/image68.png"/><Relationship Id="rId4" Type="http://schemas.openxmlformats.org/officeDocument/2006/relationships/image" Target="../media/image70.pn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75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2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83.png"/><Relationship Id="rId5" Type="http://schemas.openxmlformats.org/officeDocument/2006/relationships/image" Target="../media/image81.png"/><Relationship Id="rId10" Type="http://schemas.openxmlformats.org/officeDocument/2006/relationships/image" Target="../media/image69.png"/><Relationship Id="rId4" Type="http://schemas.openxmlformats.org/officeDocument/2006/relationships/image" Target="../media/image78.png"/><Relationship Id="rId9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8.png"/><Relationship Id="rId7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60.png"/><Relationship Id="rId10" Type="http://schemas.openxmlformats.org/officeDocument/2006/relationships/image" Target="../media/image22.png"/><Relationship Id="rId4" Type="http://schemas.openxmlformats.org/officeDocument/2006/relationships/image" Target="../media/image59.png"/><Relationship Id="rId9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8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3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101.png"/><Relationship Id="rId4" Type="http://schemas.openxmlformats.org/officeDocument/2006/relationships/image" Target="../media/image94.png"/><Relationship Id="rId9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2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104.jpg"/><Relationship Id="rId4" Type="http://schemas.openxmlformats.org/officeDocument/2006/relationships/image" Target="../media/image103.png"/><Relationship Id="rId9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24.tiff"/><Relationship Id="rId3" Type="http://schemas.openxmlformats.org/officeDocument/2006/relationships/image" Target="../media/image118.jpeg"/><Relationship Id="rId7" Type="http://schemas.openxmlformats.org/officeDocument/2006/relationships/image" Target="../media/image20.png"/><Relationship Id="rId12" Type="http://schemas.openxmlformats.org/officeDocument/2006/relationships/image" Target="../media/image123.tiff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22.tiff"/><Relationship Id="rId5" Type="http://schemas.openxmlformats.org/officeDocument/2006/relationships/image" Target="../media/image120.jpg"/><Relationship Id="rId10" Type="http://schemas.openxmlformats.org/officeDocument/2006/relationships/image" Target="../media/image121.tiff"/><Relationship Id="rId4" Type="http://schemas.openxmlformats.org/officeDocument/2006/relationships/image" Target="../media/image119.jpeg"/><Relationship Id="rId9" Type="http://schemas.openxmlformats.org/officeDocument/2006/relationships/image" Target="../media/image22.png"/><Relationship Id="rId14" Type="http://schemas.openxmlformats.org/officeDocument/2006/relationships/image" Target="../media/image12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Condensing Temporal Networks using Propagation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8519" y="2534722"/>
            <a:ext cx="6066959" cy="2094427"/>
          </a:xfrm>
        </p:spPr>
        <p:txBody>
          <a:bodyPr>
            <a:normAutofit fontScale="92500"/>
          </a:bodyPr>
          <a:lstStyle/>
          <a:p>
            <a:r>
              <a:rPr 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Bijaya</a:t>
            </a:r>
            <a:r>
              <a:rPr 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Adhikari</a:t>
            </a:r>
            <a:r>
              <a:rPr lang="en-US" sz="2400" dirty="0" smtClean="0">
                <a:solidFill>
                  <a:srgbClr val="FF0000"/>
                </a:solidFill>
                <a:cs typeface="Arial" panose="020B0604020202020204" pitchFamily="34" charset="0"/>
              </a:rPr>
              <a:t>,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Yao Zhang, Aditya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Bharadwaj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, and </a:t>
            </a:r>
            <a:endParaRPr lang="en-US" sz="24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cs typeface="Arial" panose="020B0604020202020204" pitchFamily="34" charset="0"/>
              </a:rPr>
              <a:t>B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. Aditya Prakash </a:t>
            </a:r>
          </a:p>
          <a:p>
            <a:endParaRPr lang="en-US" sz="1200" dirty="0">
              <a:cs typeface="Arial" panose="020B0604020202020204" pitchFamily="34" charset="0"/>
            </a:endParaRPr>
          </a:p>
          <a:p>
            <a:r>
              <a:rPr lang="en-US" sz="2800" dirty="0">
                <a:cs typeface="Arial" panose="020B0604020202020204" pitchFamily="34" charset="0"/>
              </a:rPr>
              <a:t>Department of Computer Science </a:t>
            </a:r>
          </a:p>
          <a:p>
            <a:r>
              <a:rPr lang="en-US" sz="2800" dirty="0">
                <a:cs typeface="Arial" panose="020B0604020202020204" pitchFamily="34" charset="0"/>
              </a:rPr>
              <a:t>Virginia Tech</a:t>
            </a:r>
          </a:p>
          <a:p>
            <a:endParaRPr lang="en-US" dirty="0"/>
          </a:p>
        </p:txBody>
      </p:sp>
      <p:sp>
        <p:nvSpPr>
          <p:cNvPr id="4" name="TextBox 5"/>
          <p:cNvSpPr txBox="1"/>
          <p:nvPr/>
        </p:nvSpPr>
        <p:spPr>
          <a:xfrm>
            <a:off x="3244406" y="4860880"/>
            <a:ext cx="26551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dirty="0">
                <a:cs typeface="Arial" panose="020B0604020202020204" pitchFamily="34" charset="0"/>
              </a:rPr>
              <a:t>SDM,  Houston, April 28</a:t>
            </a:r>
            <a:r>
              <a:rPr lang="en-US" sz="1350" baseline="30000" dirty="0">
                <a:cs typeface="Arial" panose="020B0604020202020204" pitchFamily="34" charset="0"/>
              </a:rPr>
              <a:t>th</a:t>
            </a:r>
            <a:r>
              <a:rPr lang="en-US" sz="1350" dirty="0">
                <a:cs typeface="Arial" panose="020B0604020202020204" pitchFamily="34" charset="0"/>
              </a:rPr>
              <a:t>, 2017</a:t>
            </a:r>
          </a:p>
        </p:txBody>
      </p:sp>
      <p:pic>
        <p:nvPicPr>
          <p:cNvPr id="5" name="Picture 1" descr="C:\Users\yaozhang\AppData\Roaming\Tencent\Users\439300090\QQ\WinTemp\RichOle\P{FQ8_O9A45I)F$_]B$OC1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95526"/>
            <a:ext cx="1470688" cy="56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32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38" y="4091761"/>
            <a:ext cx="3088616" cy="1924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870" y="1536881"/>
            <a:ext cx="3084884" cy="192706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46" y="1345096"/>
            <a:ext cx="4390287" cy="4936434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 smtClean="0">
                <a:solidFill>
                  <a:srgbClr val="00B0F0"/>
                </a:solidFill>
              </a:rPr>
              <a:t>SI MODEL</a:t>
            </a:r>
          </a:p>
          <a:p>
            <a:pPr lvl="1"/>
            <a:r>
              <a:rPr lang="en-US" sz="2600" dirty="0" smtClean="0"/>
              <a:t>“</a:t>
            </a:r>
            <a:r>
              <a:rPr lang="en-US" sz="2600" dirty="0" smtClean="0">
                <a:solidFill>
                  <a:srgbClr val="00B050"/>
                </a:solidFill>
              </a:rPr>
              <a:t>Infected</a:t>
            </a:r>
            <a:r>
              <a:rPr lang="en-US" sz="2600" dirty="0" smtClean="0"/>
              <a:t>” nodes infect “</a:t>
            </a:r>
            <a:r>
              <a:rPr lang="en-US" sz="2600" dirty="0" smtClean="0">
                <a:solidFill>
                  <a:srgbClr val="00B050"/>
                </a:solidFill>
              </a:rPr>
              <a:t>Susceptible</a:t>
            </a:r>
            <a:r>
              <a:rPr lang="en-US" sz="2600" dirty="0" smtClean="0"/>
              <a:t>’’ neighbors</a:t>
            </a:r>
          </a:p>
          <a:p>
            <a:pPr lvl="1"/>
            <a:r>
              <a:rPr lang="en-US" sz="2600" dirty="0" smtClean="0"/>
              <a:t>With</a:t>
            </a:r>
            <a:r>
              <a:rPr lang="en-US" sz="2600" dirty="0" smtClean="0">
                <a:solidFill>
                  <a:srgbClr val="00B050"/>
                </a:solidFill>
              </a:rPr>
              <a:t> probability </a:t>
            </a:r>
            <a:r>
              <a:rPr lang="en-US" sz="2600" dirty="0" smtClean="0"/>
              <a:t>given by </a:t>
            </a:r>
            <a:r>
              <a:rPr lang="en-US" sz="2600" dirty="0" smtClean="0">
                <a:solidFill>
                  <a:srgbClr val="00B050"/>
                </a:solidFill>
              </a:rPr>
              <a:t>edge-weight</a:t>
            </a:r>
          </a:p>
          <a:p>
            <a:pPr lvl="1"/>
            <a:r>
              <a:rPr lang="en-US" sz="2600" dirty="0" smtClean="0"/>
              <a:t>Once a node is infected, it </a:t>
            </a:r>
            <a:r>
              <a:rPr lang="en-US" sz="2600" dirty="0" smtClean="0">
                <a:solidFill>
                  <a:srgbClr val="00B050"/>
                </a:solidFill>
              </a:rPr>
              <a:t>remains</a:t>
            </a:r>
            <a:r>
              <a:rPr lang="en-US" sz="2600" dirty="0" smtClean="0"/>
              <a:t> infected</a:t>
            </a:r>
          </a:p>
          <a:p>
            <a:pPr lvl="1"/>
            <a:r>
              <a:rPr lang="en-US" sz="2600" dirty="0" smtClean="0"/>
              <a:t>Nodes get </a:t>
            </a:r>
            <a:r>
              <a:rPr lang="en-US" sz="2600" dirty="0" smtClean="0">
                <a:solidFill>
                  <a:srgbClr val="00B050"/>
                </a:solidFill>
              </a:rPr>
              <a:t>multiple chances </a:t>
            </a:r>
            <a:r>
              <a:rPr lang="en-US" sz="2600" dirty="0" smtClean="0"/>
              <a:t>to infect</a:t>
            </a:r>
            <a:endParaRPr lang="en-US" sz="2600" dirty="0"/>
          </a:p>
          <a:p>
            <a:r>
              <a:rPr lang="en-US" sz="3000" dirty="0" smtClean="0">
                <a:solidFill>
                  <a:srgbClr val="00B0F0"/>
                </a:solidFill>
              </a:rPr>
              <a:t>IC MODEL</a:t>
            </a:r>
          </a:p>
          <a:p>
            <a:pPr lvl="1"/>
            <a:r>
              <a:rPr lang="en-US" sz="2600" dirty="0" smtClean="0"/>
              <a:t>Nodes get </a:t>
            </a:r>
            <a:r>
              <a:rPr lang="en-US" sz="2600" dirty="0" smtClean="0">
                <a:solidFill>
                  <a:srgbClr val="00B050"/>
                </a:solidFill>
              </a:rPr>
              <a:t>single chance </a:t>
            </a:r>
            <a:r>
              <a:rPr lang="en-US" sz="2600" dirty="0" smtClean="0"/>
              <a:t>to infect</a:t>
            </a:r>
          </a:p>
          <a:p>
            <a:pPr lvl="1"/>
            <a:r>
              <a:rPr lang="en-US" sz="2600" dirty="0" smtClean="0"/>
              <a:t>Nodes get </a:t>
            </a:r>
            <a:r>
              <a:rPr lang="en-US" sz="2600" dirty="0" smtClean="0">
                <a:solidFill>
                  <a:srgbClr val="00B050"/>
                </a:solidFill>
              </a:rPr>
              <a:t>cured</a:t>
            </a:r>
            <a:r>
              <a:rPr lang="en-US" sz="2600" dirty="0" smtClean="0"/>
              <a:t> in the next time-step</a:t>
            </a:r>
            <a:endParaRPr lang="en-US" sz="2600" dirty="0" smtClean="0">
              <a:solidFill>
                <a:srgbClr val="00B050"/>
              </a:solidFill>
            </a:endParaRPr>
          </a:p>
          <a:p>
            <a:pPr lvl="1"/>
            <a:r>
              <a:rPr lang="en-US" sz="2600" dirty="0" smtClean="0">
                <a:solidFill>
                  <a:srgbClr val="00B050"/>
                </a:solidFill>
              </a:rPr>
              <a:t>Never</a:t>
            </a:r>
            <a:r>
              <a:rPr lang="en-US" sz="2600" dirty="0" smtClean="0"/>
              <a:t> become infected again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89604" y="3484523"/>
            <a:ext cx="26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Day graph: </a:t>
            </a:r>
            <a:r>
              <a:rPr lang="en-US" dirty="0" smtClean="0">
                <a:solidFill>
                  <a:srgbClr val="000000"/>
                </a:solidFill>
              </a:rPr>
              <a:t>Office/School</a:t>
            </a:r>
            <a:endParaRPr lang="en-US" sz="135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45509" y="6008531"/>
            <a:ext cx="2104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Night graph: </a:t>
            </a:r>
            <a:r>
              <a:rPr lang="en-US" dirty="0" smtClean="0">
                <a:solidFill>
                  <a:srgbClr val="000000"/>
                </a:solidFill>
              </a:rPr>
              <a:t>Family</a:t>
            </a:r>
            <a:endParaRPr lang="en-US" sz="1350" dirty="0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228233" y="1337813"/>
            <a:ext cx="0" cy="464727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5509" y="1737990"/>
            <a:ext cx="293213" cy="2228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2998" y="2170893"/>
            <a:ext cx="293213" cy="2228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0594" y="4216742"/>
            <a:ext cx="293213" cy="2228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7559" y="4216742"/>
            <a:ext cx="293213" cy="2228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4021" y="4232540"/>
            <a:ext cx="293213" cy="2228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96633" y="4248338"/>
            <a:ext cx="293213" cy="2228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0594" y="5325217"/>
            <a:ext cx="293213" cy="222842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>
            <a:off x="6267513" y="2046479"/>
            <a:ext cx="124602" cy="24882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136211" y="4802957"/>
            <a:ext cx="0" cy="52226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476214" y="4590854"/>
            <a:ext cx="221530" cy="471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783398" y="4594930"/>
            <a:ext cx="221530" cy="471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itle 1"/>
          <p:cNvSpPr txBox="1">
            <a:spLocks/>
          </p:cNvSpPr>
          <p:nvPr/>
        </p:nvSpPr>
        <p:spPr>
          <a:xfrm>
            <a:off x="736072" y="532394"/>
            <a:ext cx="8090154" cy="671518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kern="1200" cap="all" spc="100" baseline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bg1"/>
                </a:solidFill>
              </a:rPr>
              <a:t>Propagation: Temporal Network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39056" y="469"/>
            <a:ext cx="2198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Background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4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Problem </a:t>
            </a:r>
            <a:r>
              <a:rPr lang="en-US" dirty="0"/>
              <a:t>Formulation: </a:t>
            </a:r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lvl="1"/>
            <a:r>
              <a:rPr lang="en-US" sz="2800" b="1" dirty="0" smtClean="0">
                <a:solidFill>
                  <a:srgbClr val="00B0F0"/>
                </a:solidFill>
              </a:rPr>
              <a:t>Challenge 1</a:t>
            </a:r>
            <a:r>
              <a:rPr lang="en-US" sz="2800" dirty="0" smtClean="0"/>
              <a:t>:</a:t>
            </a:r>
            <a:r>
              <a:rPr lang="en-US" sz="2800" dirty="0"/>
              <a:t> </a:t>
            </a:r>
            <a:r>
              <a:rPr lang="en-US" sz="2800" dirty="0" smtClean="0"/>
              <a:t>What to preserve?</a:t>
            </a:r>
          </a:p>
          <a:p>
            <a:pPr lvl="2"/>
            <a:r>
              <a:rPr lang="en-US" dirty="0" smtClean="0"/>
              <a:t>How </a:t>
            </a:r>
            <a:r>
              <a:rPr lang="en-US" dirty="0"/>
              <a:t>to characterize the propagation-based </a:t>
            </a:r>
            <a:r>
              <a:rPr lang="en-US" dirty="0" smtClean="0"/>
              <a:t>property?</a:t>
            </a:r>
          </a:p>
          <a:p>
            <a:pPr marL="128019" lvl="1" indent="0">
              <a:buNone/>
            </a:pPr>
            <a:endParaRPr lang="en-US" sz="2800" dirty="0"/>
          </a:p>
          <a:p>
            <a:pPr lvl="1"/>
            <a:r>
              <a:rPr lang="en-US" sz="2800" b="1" dirty="0">
                <a:solidFill>
                  <a:srgbClr val="00B0F0"/>
                </a:solidFill>
              </a:rPr>
              <a:t>Challenge 2</a:t>
            </a:r>
            <a:r>
              <a:rPr lang="en-US" sz="2800" dirty="0" smtClean="0"/>
              <a:t>: How </a:t>
            </a:r>
            <a:r>
              <a:rPr lang="en-US" sz="2800" dirty="0"/>
              <a:t>to </a:t>
            </a:r>
            <a:r>
              <a:rPr lang="en-US" sz="2800" dirty="0" smtClean="0"/>
              <a:t>define </a:t>
            </a:r>
            <a:r>
              <a:rPr lang="en-US" sz="2800" dirty="0"/>
              <a:t>merge </a:t>
            </a:r>
            <a:r>
              <a:rPr lang="en-US" sz="2800" dirty="0" smtClean="0"/>
              <a:t>operations? </a:t>
            </a:r>
            <a:endParaRPr lang="en-US" sz="2800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 rot="150378">
            <a:off x="3729291" y="4786672"/>
            <a:ext cx="814285" cy="400890"/>
          </a:xfrm>
          <a:prstGeom prst="rightArrow">
            <a:avLst/>
          </a:prstGeom>
          <a:solidFill>
            <a:srgbClr val="000000"/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777" y="4267031"/>
            <a:ext cx="1508913" cy="14031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317" y="4315398"/>
            <a:ext cx="801804" cy="1097592"/>
          </a:xfrm>
          <a:prstGeom prst="rect">
            <a:avLst/>
          </a:prstGeom>
        </p:spPr>
      </p:pic>
      <p:pic>
        <p:nvPicPr>
          <p:cNvPr id="14" name="Picture 10" descr="http://latex2png.com/output/latex_7245ed6ce2d2ad2365da931b38a7f8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178" y="4815768"/>
            <a:ext cx="1477983" cy="29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://latex2png.com/output/latex_5b497992f9af5b9fa300d60a49f0da3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739" y="5759754"/>
            <a:ext cx="1302584" cy="29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http://latex2png.com/output/latex_d93b8a5a7d0d4e471e7ef4e14c7b123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549" y="4911861"/>
            <a:ext cx="335718" cy="29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600" y="3915497"/>
            <a:ext cx="186944" cy="273969"/>
          </a:xfrm>
          <a:prstGeom prst="rect">
            <a:avLst/>
          </a:prstGeom>
        </p:spPr>
      </p:pic>
      <p:pic>
        <p:nvPicPr>
          <p:cNvPr id="22" name="Picture 2" descr="http://latex2png.com/output/latex_d375f6b889793701569adc7385c5787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973" y="3842668"/>
            <a:ext cx="762148" cy="34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http://latex2png.com/output/latex_e810b446e0b6d0a381bb1f24a6c5f72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206" y="6059911"/>
            <a:ext cx="238054" cy="23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ight Brace 23"/>
          <p:cNvSpPr/>
          <p:nvPr/>
        </p:nvSpPr>
        <p:spPr>
          <a:xfrm rot="10800000">
            <a:off x="1586379" y="4379054"/>
            <a:ext cx="365398" cy="1180110"/>
          </a:xfrm>
          <a:prstGeom prst="rightBrace">
            <a:avLst>
              <a:gd name="adj1" fmla="val 39444"/>
              <a:gd name="adj2" fmla="val 50000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e 24"/>
          <p:cNvSpPr/>
          <p:nvPr/>
        </p:nvSpPr>
        <p:spPr>
          <a:xfrm rot="5400000">
            <a:off x="2532656" y="5022478"/>
            <a:ext cx="365398" cy="1454727"/>
          </a:xfrm>
          <a:prstGeom prst="rightBrace">
            <a:avLst>
              <a:gd name="adj1" fmla="val 39444"/>
              <a:gd name="adj2" fmla="val 50000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>
          <a:xfrm rot="10800000">
            <a:off x="6361497" y="4539464"/>
            <a:ext cx="261849" cy="845046"/>
          </a:xfrm>
          <a:prstGeom prst="rightBrace">
            <a:avLst>
              <a:gd name="adj1" fmla="val 39444"/>
              <a:gd name="adj2" fmla="val 50000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/>
          <p:cNvSpPr/>
          <p:nvPr/>
        </p:nvSpPr>
        <p:spPr>
          <a:xfrm rot="5241376">
            <a:off x="6968135" y="5129780"/>
            <a:ext cx="261849" cy="845046"/>
          </a:xfrm>
          <a:prstGeom prst="rightBrace">
            <a:avLst>
              <a:gd name="adj1" fmla="val 39444"/>
              <a:gd name="adj2" fmla="val 50000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9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</a:t>
            </a:r>
            <a:r>
              <a:rPr lang="en-US" dirty="0" smtClean="0"/>
              <a:t>1: Propagation </a:t>
            </a:r>
            <a:r>
              <a:rPr lang="en-US" dirty="0"/>
              <a:t>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B0F0"/>
                </a:solidFill>
              </a:rPr>
              <a:t>System Matrix </a:t>
            </a:r>
            <a:r>
              <a:rPr lang="en-US" sz="2400" b="0" dirty="0" smtClean="0">
                <a:solidFill>
                  <a:srgbClr val="800000"/>
                </a:solidFill>
              </a:rPr>
              <a:t>[</a:t>
            </a:r>
            <a:r>
              <a:rPr lang="en-US" sz="1800" b="0" dirty="0" smtClean="0">
                <a:solidFill>
                  <a:srgbClr val="800000"/>
                </a:solidFill>
              </a:rPr>
              <a:t>Prakash+, 2010</a:t>
            </a:r>
            <a:r>
              <a:rPr lang="en-US" sz="2400" b="0" dirty="0" smtClean="0">
                <a:solidFill>
                  <a:srgbClr val="800000"/>
                </a:solidFill>
              </a:rPr>
              <a:t>]</a:t>
            </a:r>
          </a:p>
          <a:p>
            <a:pPr marL="0" indent="0">
              <a:buNone/>
            </a:pPr>
            <a:r>
              <a:rPr lang="en-US" sz="2400" dirty="0" smtClean="0"/>
              <a:t>  For                                  the system matrix is defined as 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  where      is the adjacency matrix of </a:t>
            </a:r>
            <a:endParaRPr lang="en-US" sz="2400" dirty="0"/>
          </a:p>
          <a:p>
            <a:endParaRPr lang="en-US" dirty="0" smtClean="0">
              <a:solidFill>
                <a:srgbClr val="00B0F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04" y="2500885"/>
            <a:ext cx="1779441" cy="7832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583" y="1997512"/>
            <a:ext cx="2495029" cy="270799"/>
          </a:xfrm>
          <a:prstGeom prst="rect">
            <a:avLst/>
          </a:prstGeom>
        </p:spPr>
      </p:pic>
      <p:pic>
        <p:nvPicPr>
          <p:cNvPr id="22" name="Picture 2" descr="http://latex2png.com/output/latex_a02a401874641cf788db3f038f10c8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100" y="3535058"/>
            <a:ext cx="277826" cy="2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latex2png.com/output/latex_f7a867e5ff838b7f3593860b538a01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190" y="3535058"/>
            <a:ext cx="249616" cy="2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37945" y="1790700"/>
            <a:ext cx="7620000" cy="2343150"/>
          </a:xfrm>
          <a:prstGeom prst="rect">
            <a:avLst/>
          </a:prstGeom>
          <a:noFill/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37945" y="4579454"/>
            <a:ext cx="1236631" cy="112718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ectangle 23"/>
          <p:cNvSpPr/>
          <p:nvPr/>
        </p:nvSpPr>
        <p:spPr>
          <a:xfrm>
            <a:off x="2726974" y="4579454"/>
            <a:ext cx="1236631" cy="11271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Rectangle 24"/>
          <p:cNvSpPr/>
          <p:nvPr/>
        </p:nvSpPr>
        <p:spPr>
          <a:xfrm>
            <a:off x="4547831" y="4579454"/>
            <a:ext cx="1236631" cy="11271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25"/>
          <p:cNvSpPr/>
          <p:nvPr/>
        </p:nvSpPr>
        <p:spPr>
          <a:xfrm>
            <a:off x="6368688" y="4579453"/>
            <a:ext cx="1236631" cy="11271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080" name="Picture 8" descr="http://latex2png.com/output/latex_c3ab06d24fc109ea39460a80acaf234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820" y="4888122"/>
            <a:ext cx="365796" cy="35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http://latex2png.com/output/latex_c3ab06d24fc109ea39460a80acaf234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677" y="4886986"/>
            <a:ext cx="365796" cy="35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latex2png.com/output/latex_c97976fd2c5074344cd0a7e7796a65f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93" y="4913934"/>
            <a:ext cx="499624" cy="17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56" y="4857528"/>
            <a:ext cx="496527" cy="469686"/>
          </a:xfrm>
          <a:prstGeom prst="rect">
            <a:avLst/>
          </a:prstGeom>
        </p:spPr>
      </p:pic>
      <p:pic>
        <p:nvPicPr>
          <p:cNvPr id="1026" name="Picture 2" descr="http://latex2png.com/output/latex_9bc6f30c977c39844dc1fb947d569eb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127" y="4886986"/>
            <a:ext cx="1201892" cy="35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latex2png.com/output/latex_4149e82b5d0ca9e76da5b56d15ca646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003" y="4913934"/>
            <a:ext cx="1111413" cy="32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ttp://latex2png.com/output/latex_c3ab06d24fc109ea39460a80acaf234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090" y="4885325"/>
            <a:ext cx="365796" cy="35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118695" y="4442029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…</a:t>
            </a:r>
            <a:endParaRPr lang="en-US" dirty="0"/>
          </a:p>
        </p:txBody>
      </p:sp>
      <p:pic>
        <p:nvPicPr>
          <p:cNvPr id="1030" name="Picture 6" descr="http://latex2png.com/output/latex_f560f9455022ec4096eb71d9bb317f0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057" y="4913934"/>
            <a:ext cx="1095759" cy="32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3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67602" y="5511787"/>
            <a:ext cx="7360989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lvl="1" algn="ctr"/>
            <a:r>
              <a:rPr lang="en-US" sz="2800" b="1" dirty="0">
                <a:solidFill>
                  <a:srgbClr val="00B050"/>
                </a:solidFill>
              </a:rPr>
              <a:t>Our Idea</a:t>
            </a:r>
            <a:r>
              <a:rPr lang="en-US" sz="2800" dirty="0">
                <a:solidFill>
                  <a:srgbClr val="00B050"/>
                </a:solidFill>
              </a:rPr>
              <a:t>: Use     </a:t>
            </a:r>
            <a:r>
              <a:rPr lang="en-US" sz="2800" dirty="0" smtClean="0">
                <a:solidFill>
                  <a:srgbClr val="00B050"/>
                </a:solidFill>
              </a:rPr>
              <a:t> to </a:t>
            </a:r>
            <a:r>
              <a:rPr lang="en-US" sz="2800" dirty="0">
                <a:solidFill>
                  <a:srgbClr val="00B050"/>
                </a:solidFill>
              </a:rPr>
              <a:t>characterize the </a:t>
            </a:r>
            <a:r>
              <a:rPr lang="en-US" sz="2800" dirty="0" smtClean="0">
                <a:solidFill>
                  <a:srgbClr val="00B050"/>
                </a:solidFill>
              </a:rPr>
              <a:t>propagation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1:Propagation </a:t>
            </a:r>
            <a:r>
              <a:rPr lang="en-US" dirty="0"/>
              <a:t>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Spectral Radius of System matrix</a:t>
            </a:r>
            <a:r>
              <a:rPr lang="en-US" sz="1800" dirty="0" smtClean="0">
                <a:solidFill>
                  <a:srgbClr val="00B0F0"/>
                </a:solidFill>
              </a:rPr>
              <a:t> </a:t>
            </a:r>
            <a:r>
              <a:rPr lang="en-US" sz="2400" dirty="0">
                <a:solidFill>
                  <a:srgbClr val="800000"/>
                </a:solidFill>
              </a:rPr>
              <a:t>[</a:t>
            </a:r>
            <a:r>
              <a:rPr lang="en-US" sz="1800" dirty="0">
                <a:solidFill>
                  <a:srgbClr val="800000"/>
                </a:solidFill>
              </a:rPr>
              <a:t>Prakash</a:t>
            </a:r>
            <a:r>
              <a:rPr lang="en-US" sz="1800" dirty="0" smtClean="0">
                <a:solidFill>
                  <a:srgbClr val="800000"/>
                </a:solidFill>
              </a:rPr>
              <a:t>+, 2010</a:t>
            </a:r>
            <a:r>
              <a:rPr lang="en-US" sz="2400" dirty="0" smtClean="0">
                <a:solidFill>
                  <a:srgbClr val="800000"/>
                </a:solidFill>
              </a:rPr>
              <a:t>]</a:t>
            </a:r>
          </a:p>
          <a:p>
            <a:pPr lvl="1"/>
            <a:r>
              <a:rPr lang="en-US" dirty="0" smtClean="0"/>
              <a:t>The largest eigenvalue     of     governs the rate of infection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1BE169-5F33-4002-A332-9BF0EA1EAB5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052" y="2797303"/>
            <a:ext cx="2336800" cy="190700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897386" y="2327234"/>
            <a:ext cx="3029466" cy="281523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272026" y="4803626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ime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2499200" y="3678415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Infection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52" y="1878039"/>
            <a:ext cx="279067" cy="2601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097" y="1893831"/>
            <a:ext cx="274442" cy="259606"/>
          </a:xfrm>
          <a:prstGeom prst="rect">
            <a:avLst/>
          </a:prstGeom>
        </p:spPr>
      </p:pic>
      <p:pic>
        <p:nvPicPr>
          <p:cNvPr id="4100" name="Picture 4" descr="http://latex2png.com/output/latex_67d55d7eeb5f95c4dfc38ead31181d5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232" y="2873851"/>
            <a:ext cx="392403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latex2png.com/output/latex_447d602ef4327c75d4ce0c11250a48c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54" y="3380653"/>
            <a:ext cx="362217" cy="35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latex2png.com/output/latex_fa155fa0823a53bdc6fc5f384dd9c70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880" y="3906527"/>
            <a:ext cx="362768" cy="35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latex2png.com/output/latex_b80a741cd7838d188f874d7f7dbe47b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518" y="3380653"/>
            <a:ext cx="2263921" cy="34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latex2png.com/output/latex_d1a4ff81ca033d7deba9ca7713863f9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488" y="5646680"/>
            <a:ext cx="329334" cy="28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82174" y="2368059"/>
            <a:ext cx="1273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 Model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4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2</a:t>
            </a:r>
            <a:r>
              <a:rPr lang="en-US" dirty="0"/>
              <a:t>: Merge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45" y="1345096"/>
            <a:ext cx="8020305" cy="823435"/>
          </a:xfrm>
        </p:spPr>
        <p:txBody>
          <a:bodyPr/>
          <a:lstStyle/>
          <a:p>
            <a:r>
              <a:rPr lang="en-US" dirty="0" smtClean="0"/>
              <a:t>Time-Pair Merge</a:t>
            </a:r>
          </a:p>
          <a:p>
            <a:pPr marL="128019" lvl="1" indent="0">
              <a:buNone/>
            </a:pPr>
            <a:endParaRPr lang="en-US" dirty="0" smtClean="0"/>
          </a:p>
          <a:p>
            <a:pPr marL="128019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121" y="4460051"/>
            <a:ext cx="1951525" cy="181471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 rot="19271490">
            <a:off x="2251035" y="4915377"/>
            <a:ext cx="398015" cy="194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271490">
            <a:off x="2922843" y="4915377"/>
            <a:ext cx="398015" cy="194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9271490">
            <a:off x="3590125" y="4933131"/>
            <a:ext cx="398015" cy="194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121" y="1889759"/>
            <a:ext cx="1917066" cy="17826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01729" y="1799104"/>
            <a:ext cx="1390834" cy="19053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23" y="1889759"/>
            <a:ext cx="1373405" cy="19148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144" y="4393738"/>
            <a:ext cx="2000081" cy="194734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348835" y="1799103"/>
            <a:ext cx="883944" cy="19053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19271490">
            <a:off x="5551588" y="4783137"/>
            <a:ext cx="297391" cy="2353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19271490">
            <a:off x="6214488" y="4783136"/>
            <a:ext cx="297391" cy="2353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19271490">
            <a:off x="6877388" y="4799102"/>
            <a:ext cx="297391" cy="2353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150378">
            <a:off x="4292237" y="2551343"/>
            <a:ext cx="814285" cy="400890"/>
          </a:xfrm>
          <a:prstGeom prst="rightArrow">
            <a:avLst/>
          </a:prstGeom>
          <a:solidFill>
            <a:srgbClr val="000000"/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150378">
            <a:off x="4284843" y="4918418"/>
            <a:ext cx="814285" cy="400890"/>
          </a:xfrm>
          <a:prstGeom prst="rightArrow">
            <a:avLst/>
          </a:prstGeom>
          <a:solidFill>
            <a:srgbClr val="000000"/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837945" y="4026180"/>
            <a:ext cx="8020305" cy="823435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457200" indent="-45720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70919" indent="-34290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596649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74295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92583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Node-Pair Merge</a:t>
            </a:r>
          </a:p>
          <a:p>
            <a:pPr marL="128019" lvl="1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128019" lvl="1" indent="0">
              <a:buFont typeface="Arial" panose="020B0604020202020204" pitchFamily="34" charset="0"/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Font typeface="Wingdings" panose="05000000000000000000" pitchFamily="2" charset="2"/>
              <a:buNone/>
            </a:pPr>
            <a:endParaRPr lang="en-US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4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C2: </a:t>
            </a:r>
            <a:r>
              <a:rPr lang="en-US" dirty="0" smtClean="0"/>
              <a:t>Time Merge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15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7945" y="1345096"/>
            <a:ext cx="8020305" cy="1933981"/>
          </a:xfrm>
        </p:spPr>
        <p:txBody>
          <a:bodyPr/>
          <a:lstStyle/>
          <a:p>
            <a:r>
              <a:rPr lang="en-US" dirty="0" smtClean="0"/>
              <a:t>Merge time-stamps </a:t>
            </a:r>
            <a:r>
              <a:rPr lang="en-US" i="1" dirty="0" err="1" smtClean="0"/>
              <a:t>i</a:t>
            </a:r>
            <a:r>
              <a:rPr lang="en-US" dirty="0" smtClean="0"/>
              <a:t> and</a:t>
            </a:r>
            <a:r>
              <a:rPr lang="en-US" i="1" dirty="0" smtClean="0"/>
              <a:t> j </a:t>
            </a:r>
            <a:r>
              <a:rPr lang="en-US" dirty="0" smtClean="0"/>
              <a:t>into </a:t>
            </a:r>
            <a:r>
              <a:rPr lang="en-US" i="1" dirty="0" smtClean="0"/>
              <a:t>k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267631" y="14617"/>
            <a:ext cx="2823210" cy="14291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Idea: </a:t>
            </a:r>
            <a:r>
              <a:rPr lang="en-US" sz="2800" dirty="0" smtClean="0"/>
              <a:t>Preserve Probability of Infection</a:t>
            </a:r>
            <a:endParaRPr lang="en-US" sz="28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242391" y="4226961"/>
            <a:ext cx="8020305" cy="1285562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457200" indent="-45720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70919" indent="-34290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596649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74295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92583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00B050"/>
                </a:solidFill>
              </a:rPr>
              <a:t>  Lemma 1</a:t>
            </a:r>
            <a:endParaRPr lang="en-US" dirty="0" smtClean="0"/>
          </a:p>
          <a:p>
            <a:pPr marL="205740" lvl="1" indent="0">
              <a:buFont typeface="Arial" panose="020B0604020202020204" pitchFamily="34" charset="0"/>
              <a:buNone/>
            </a:pPr>
            <a:r>
              <a:rPr lang="en-US" sz="2175" dirty="0" smtClean="0"/>
              <a:t>The probability of node </a:t>
            </a:r>
            <a:r>
              <a:rPr lang="en-US" sz="2175" i="1" dirty="0" smtClean="0"/>
              <a:t>a</a:t>
            </a:r>
            <a:r>
              <a:rPr lang="en-US" sz="2175" dirty="0" smtClean="0"/>
              <a:t> infecting node </a:t>
            </a:r>
            <a:r>
              <a:rPr lang="en-US" sz="2175" i="1" dirty="0" smtClean="0"/>
              <a:t>b</a:t>
            </a:r>
            <a:r>
              <a:rPr lang="en-US" sz="2175" dirty="0" smtClean="0"/>
              <a:t> via time </a:t>
            </a:r>
            <a:r>
              <a:rPr lang="en-US" sz="2175" i="1" dirty="0" err="1" smtClean="0"/>
              <a:t>i</a:t>
            </a:r>
            <a:r>
              <a:rPr lang="en-US" sz="2175" dirty="0" smtClean="0"/>
              <a:t> and </a:t>
            </a:r>
            <a:r>
              <a:rPr lang="en-US" sz="2175" i="1" dirty="0" smtClean="0"/>
              <a:t>j</a:t>
            </a:r>
            <a:r>
              <a:rPr lang="en-US" sz="2175" dirty="0" smtClean="0"/>
              <a:t> is</a:t>
            </a:r>
          </a:p>
          <a:p>
            <a:pPr marL="205740" lvl="1" indent="0">
              <a:buFont typeface="Arial" panose="020B0604020202020204" pitchFamily="34" charset="0"/>
              <a:buNone/>
            </a:pPr>
            <a:r>
              <a:rPr lang="en-US" sz="2175" dirty="0" smtClean="0"/>
              <a:t>                              up to a first order approximation.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498" y="5065435"/>
            <a:ext cx="2066371" cy="32533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325118" y="4185326"/>
            <a:ext cx="6940793" cy="14782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01" y="2254281"/>
            <a:ext cx="3057952" cy="13146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22" y="2565216"/>
            <a:ext cx="3072242" cy="671606"/>
          </a:xfrm>
          <a:prstGeom prst="rect">
            <a:avLst/>
          </a:prstGeom>
        </p:spPr>
      </p:pic>
      <p:sp>
        <p:nvSpPr>
          <p:cNvPr id="18" name="Left Arrow 17"/>
          <p:cNvSpPr/>
          <p:nvPr/>
        </p:nvSpPr>
        <p:spPr>
          <a:xfrm rot="10800000">
            <a:off x="4339359" y="2731151"/>
            <a:ext cx="956160" cy="277428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32" y="1927708"/>
            <a:ext cx="186944" cy="273969"/>
          </a:xfrm>
          <a:prstGeom prst="rect">
            <a:avLst/>
          </a:prstGeom>
        </p:spPr>
      </p:pic>
      <p:pic>
        <p:nvPicPr>
          <p:cNvPr id="20" name="Picture 2" descr="http://latex2png.com/output/latex_d375f6b889793701569adc7385c5787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913" y="2184528"/>
            <a:ext cx="762148" cy="34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8609" y="2374605"/>
            <a:ext cx="554758" cy="421616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1812711" y="2702995"/>
            <a:ext cx="1083185" cy="684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88700" y="2359634"/>
            <a:ext cx="554758" cy="421616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1812711" y="3278074"/>
            <a:ext cx="1083185" cy="684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2596" y="2937889"/>
            <a:ext cx="554758" cy="4216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88700" y="2937889"/>
            <a:ext cx="554758" cy="4216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9371" y="2623792"/>
            <a:ext cx="554758" cy="421616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6199169" y="2950133"/>
            <a:ext cx="1083185" cy="684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75158" y="2609948"/>
            <a:ext cx="554758" cy="42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C2: Merges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816" y="4996612"/>
            <a:ext cx="2207803" cy="15288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314" y="3343099"/>
            <a:ext cx="2152698" cy="1213339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 rot="16200000">
            <a:off x="7593573" y="4693291"/>
            <a:ext cx="367528" cy="219322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990345" y="3307445"/>
            <a:ext cx="8020305" cy="1689167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457200" indent="-45720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70919" indent="-34290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596649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74295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92583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Node Merge</a:t>
            </a:r>
          </a:p>
          <a:p>
            <a:pPr lvl="1"/>
            <a:r>
              <a:rPr lang="en-US" dirty="0" smtClean="0"/>
              <a:t>Similar Idea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63" y="2105591"/>
            <a:ext cx="1795523" cy="6247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03706" y="2026466"/>
            <a:ext cx="2020149" cy="8824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816" y="1358307"/>
            <a:ext cx="2147616" cy="9232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694" y="2633120"/>
            <a:ext cx="2135859" cy="437284"/>
          </a:xfrm>
          <a:prstGeom prst="rect">
            <a:avLst/>
          </a:prstGeom>
        </p:spPr>
      </p:pic>
      <p:sp>
        <p:nvSpPr>
          <p:cNvPr id="14" name="Left Arrow 13"/>
          <p:cNvSpPr/>
          <p:nvPr/>
        </p:nvSpPr>
        <p:spPr>
          <a:xfrm rot="16200000">
            <a:off x="7668704" y="2316023"/>
            <a:ext cx="361807" cy="21389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990345" y="1497496"/>
            <a:ext cx="8020305" cy="1689167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457200" indent="-45720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70919" indent="-34290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596649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74295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92583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Time Merge</a:t>
            </a:r>
            <a:endParaRPr lang="en-US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990345" y="4556438"/>
            <a:ext cx="5223099" cy="816012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457200" indent="-45720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70919" indent="-34290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596649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74295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92583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800" dirty="0" smtClean="0">
                <a:solidFill>
                  <a:srgbClr val="00B050"/>
                </a:solidFill>
              </a:rPr>
              <a:t>  Lemma 2</a:t>
            </a:r>
            <a:endParaRPr lang="en-US" sz="1800" dirty="0" smtClean="0"/>
          </a:p>
          <a:p>
            <a:pPr marL="205740" lvl="1" indent="0">
              <a:buFont typeface="Arial" panose="020B0604020202020204" pitchFamily="34" charset="0"/>
              <a:buNone/>
            </a:pPr>
            <a:r>
              <a:rPr lang="en-US" sz="1400" dirty="0" smtClean="0"/>
              <a:t>The probability of node </a:t>
            </a:r>
            <a:r>
              <a:rPr lang="en-US" sz="1400" i="1" dirty="0" smtClean="0"/>
              <a:t>c</a:t>
            </a:r>
            <a:r>
              <a:rPr lang="en-US" sz="1400" dirty="0" smtClean="0"/>
              <a:t> infecting its neighbors is given by</a:t>
            </a:r>
            <a:endParaRPr lang="en-US" sz="1600" dirty="0" smtClean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937" y="5131766"/>
            <a:ext cx="3347339" cy="89514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44037" y="4570810"/>
            <a:ext cx="4621140" cy="155795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爆炸形 1 5"/>
          <p:cNvSpPr/>
          <p:nvPr/>
        </p:nvSpPr>
        <p:spPr bwMode="auto">
          <a:xfrm>
            <a:off x="3497354" y="72390"/>
            <a:ext cx="3265462" cy="1907751"/>
          </a:xfrm>
          <a:prstGeom prst="irregularSeal1">
            <a:avLst/>
          </a:prstGeom>
          <a:solidFill>
            <a:schemeClr val="bg2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116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62564" y="796551"/>
            <a:ext cx="2258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More details in paper</a:t>
            </a:r>
            <a:endParaRPr lang="en-US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56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4" grpId="0" animBg="1"/>
      <p:bldP spid="15" grpId="0"/>
      <p:bldP spid="16" grpId="0"/>
      <p:bldP spid="18" grpId="0" animBg="1"/>
      <p:bldP spid="19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45" y="1345096"/>
            <a:ext cx="8020305" cy="60612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Problem 1: </a:t>
            </a:r>
            <a:r>
              <a:rPr lang="en-US" dirty="0" smtClean="0"/>
              <a:t>Temporal Network Condensation Problem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803020" y="1796237"/>
            <a:ext cx="8020305" cy="147779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457200" indent="-45720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70919" indent="-34290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596649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74295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92583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solidFill>
                  <a:srgbClr val="00B0F0"/>
                </a:solidFill>
              </a:rPr>
              <a:t>Given</a:t>
            </a:r>
            <a:r>
              <a:rPr lang="en-US" dirty="0"/>
              <a:t>: </a:t>
            </a:r>
          </a:p>
          <a:p>
            <a:pPr lvl="2"/>
            <a:r>
              <a:rPr lang="en-US" sz="2200" dirty="0"/>
              <a:t>A temporal network                                             </a:t>
            </a:r>
          </a:p>
          <a:p>
            <a:pPr lvl="2"/>
            <a:r>
              <a:rPr lang="en-US" sz="2200" dirty="0"/>
              <a:t> R</a:t>
            </a:r>
            <a:r>
              <a:rPr lang="en-US" sz="2200" dirty="0" smtClean="0"/>
              <a:t>eduction </a:t>
            </a:r>
            <a:r>
              <a:rPr lang="en-US" sz="2200" dirty="0"/>
              <a:t>factors      </a:t>
            </a:r>
            <a:r>
              <a:rPr lang="en-US" sz="2200" dirty="0" smtClean="0"/>
              <a:t> and </a:t>
            </a:r>
            <a:endParaRPr lang="en-US" sz="2200" dirty="0"/>
          </a:p>
          <a:p>
            <a:pPr marL="0" indent="0">
              <a:buFont typeface="Wingdings" panose="05000000000000000000" pitchFamily="2" charset="2"/>
              <a:buNone/>
            </a:pPr>
            <a:endParaRPr lang="en-US" dirty="0" smtClean="0"/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768095" y="3122545"/>
            <a:ext cx="8020305" cy="147779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457200" indent="-45720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70919" indent="-34290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596649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74295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92583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solidFill>
                  <a:srgbClr val="00B0F0"/>
                </a:solidFill>
              </a:rPr>
              <a:t>Find</a:t>
            </a:r>
            <a:r>
              <a:rPr lang="en-US" sz="1725" dirty="0"/>
              <a:t>:</a:t>
            </a:r>
          </a:p>
          <a:p>
            <a:pPr lvl="2"/>
            <a:r>
              <a:rPr lang="en-US" sz="2200" dirty="0"/>
              <a:t>A condensed network </a:t>
            </a:r>
          </a:p>
          <a:p>
            <a:pPr lvl="2"/>
            <a:r>
              <a:rPr lang="en-US" sz="2200" dirty="0"/>
              <a:t>Such that                </a:t>
            </a:r>
            <a:r>
              <a:rPr lang="en-US" sz="2200" dirty="0" smtClean="0"/>
              <a:t> is </a:t>
            </a:r>
            <a:r>
              <a:rPr lang="en-US" sz="2200" dirty="0"/>
              <a:t>minimized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452" y="2321918"/>
            <a:ext cx="1837458" cy="199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637" y="2739164"/>
            <a:ext cx="299829" cy="154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389" y="2693858"/>
            <a:ext cx="255950" cy="1471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203" y="3598702"/>
            <a:ext cx="2189555" cy="2698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475" y="3964217"/>
            <a:ext cx="1105592" cy="298750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6107683" y="2119906"/>
            <a:ext cx="0" cy="375054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ight Arrow 24"/>
          <p:cNvSpPr/>
          <p:nvPr/>
        </p:nvSpPr>
        <p:spPr>
          <a:xfrm rot="5400000">
            <a:off x="7220522" y="4070858"/>
            <a:ext cx="814285" cy="400890"/>
          </a:xfrm>
          <a:prstGeom prst="rightArrow">
            <a:avLst/>
          </a:prstGeom>
          <a:solidFill>
            <a:srgbClr val="000000"/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88" y="1903761"/>
            <a:ext cx="1297608" cy="12066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041" y="4730671"/>
            <a:ext cx="690093" cy="944671"/>
          </a:xfrm>
          <a:prstGeom prst="rect">
            <a:avLst/>
          </a:prstGeom>
        </p:spPr>
      </p:pic>
      <p:pic>
        <p:nvPicPr>
          <p:cNvPr id="29" name="Picture 10" descr="http://latex2png.com/output/latex_7245ed6ce2d2ad2365da931b38a7f81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382" y="5096986"/>
            <a:ext cx="1272067" cy="25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http://latex2png.com/output/latex_5b497992f9af5b9fa300d60a49f0da3d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334" y="5958543"/>
            <a:ext cx="1121101" cy="25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4" descr="http://latex2png.com/output/latex_d93b8a5a7d0d4e471e7ef4e14c7b123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159" y="2393174"/>
            <a:ext cx="288705" cy="25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046" y="2210272"/>
            <a:ext cx="186944" cy="273969"/>
          </a:xfrm>
          <a:prstGeom prst="rect">
            <a:avLst/>
          </a:prstGeom>
        </p:spPr>
      </p:pic>
      <p:pic>
        <p:nvPicPr>
          <p:cNvPr id="37" name="Picture 2" descr="http://latex2png.com/output/latex_d375f6b889793701569adc7385c5787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791" y="4931387"/>
            <a:ext cx="762148" cy="34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6" descr="http://latex2png.com/output/latex_e810b446e0b6d0a381bb1f24a6c5f72d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265" y="3454847"/>
            <a:ext cx="185552" cy="18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ontent Placeholder 2"/>
          <p:cNvSpPr txBox="1">
            <a:spLocks/>
          </p:cNvSpPr>
          <p:nvPr/>
        </p:nvSpPr>
        <p:spPr>
          <a:xfrm>
            <a:off x="768095" y="4573868"/>
            <a:ext cx="5053927" cy="1556464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457200" indent="-45720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70919" indent="-34290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596649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74295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92583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solidFill>
                  <a:srgbClr val="00B0F0"/>
                </a:solidFill>
              </a:rPr>
              <a:t>By</a:t>
            </a:r>
            <a:r>
              <a:rPr lang="en-US" sz="1800" dirty="0"/>
              <a:t>:</a:t>
            </a:r>
          </a:p>
          <a:p>
            <a:pPr lvl="2"/>
            <a:r>
              <a:rPr lang="en-US" sz="2200" dirty="0"/>
              <a:t>A</a:t>
            </a:r>
            <a:r>
              <a:rPr lang="en-US" sz="2200" dirty="0" smtClean="0"/>
              <a:t>pplications </a:t>
            </a:r>
            <a:r>
              <a:rPr lang="en-US" sz="2200" dirty="0"/>
              <a:t>of our node-pair and time-pair </a:t>
            </a:r>
            <a:r>
              <a:rPr lang="en-US" sz="2200" dirty="0" smtClean="0"/>
              <a:t>merge definitions </a:t>
            </a:r>
            <a:r>
              <a:rPr lang="en-US" sz="1800" dirty="0" smtClean="0"/>
              <a:t>  </a:t>
            </a:r>
          </a:p>
          <a:p>
            <a:pPr lvl="2"/>
            <a:endParaRPr lang="en-US" sz="1875" dirty="0"/>
          </a:p>
        </p:txBody>
      </p:sp>
      <p:sp>
        <p:nvSpPr>
          <p:cNvPr id="39" name="Right Brace 38"/>
          <p:cNvSpPr/>
          <p:nvPr/>
        </p:nvSpPr>
        <p:spPr>
          <a:xfrm rot="10800000">
            <a:off x="6738253" y="2082391"/>
            <a:ext cx="286303" cy="869733"/>
          </a:xfrm>
          <a:prstGeom prst="rightBrace">
            <a:avLst>
              <a:gd name="adj1" fmla="val 39444"/>
              <a:gd name="adj2" fmla="val 50000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Brace 42"/>
          <p:cNvSpPr/>
          <p:nvPr/>
        </p:nvSpPr>
        <p:spPr>
          <a:xfrm rot="5400000">
            <a:off x="7546288" y="2690703"/>
            <a:ext cx="269294" cy="1139834"/>
          </a:xfrm>
          <a:prstGeom prst="rightBrace">
            <a:avLst>
              <a:gd name="adj1" fmla="val 39444"/>
              <a:gd name="adj2" fmla="val 50000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Brace 43"/>
          <p:cNvSpPr/>
          <p:nvPr/>
        </p:nvSpPr>
        <p:spPr>
          <a:xfrm rot="10800000">
            <a:off x="7422189" y="4950914"/>
            <a:ext cx="205169" cy="622793"/>
          </a:xfrm>
          <a:prstGeom prst="rightBrace">
            <a:avLst>
              <a:gd name="adj1" fmla="val 39444"/>
              <a:gd name="adj2" fmla="val 50000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Brace 44"/>
          <p:cNvSpPr/>
          <p:nvPr/>
        </p:nvSpPr>
        <p:spPr>
          <a:xfrm rot="5241376">
            <a:off x="7973488" y="5449054"/>
            <a:ext cx="192981" cy="662126"/>
          </a:xfrm>
          <a:prstGeom prst="rightBrace">
            <a:avLst>
              <a:gd name="adj1" fmla="val 39444"/>
              <a:gd name="adj2" fmla="val 50000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5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Motivation</a:t>
            </a:r>
          </a:p>
          <a:p>
            <a:r>
              <a:rPr lang="en-US" b="0" dirty="0"/>
              <a:t>Problem Formulation</a:t>
            </a:r>
          </a:p>
          <a:p>
            <a:r>
              <a:rPr lang="en-US" b="1" dirty="0">
                <a:solidFill>
                  <a:srgbClr val="00B050"/>
                </a:solidFill>
              </a:rPr>
              <a:t>Method</a:t>
            </a:r>
          </a:p>
          <a:p>
            <a:r>
              <a:rPr lang="en-US" b="0" dirty="0"/>
              <a:t>Experiments</a:t>
            </a:r>
          </a:p>
          <a:p>
            <a:r>
              <a:rPr lang="en-US" b="0" dirty="0" smtClean="0"/>
              <a:t>Conclusion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sp>
        <p:nvSpPr>
          <p:cNvPr id="6" name="L-Shape 5"/>
          <p:cNvSpPr/>
          <p:nvPr/>
        </p:nvSpPr>
        <p:spPr>
          <a:xfrm rot="18806691">
            <a:off x="889435" y="1353835"/>
            <a:ext cx="388486" cy="178785"/>
          </a:xfrm>
          <a:prstGeom prst="corner">
            <a:avLst>
              <a:gd name="adj1" fmla="val 38247"/>
              <a:gd name="adj2" fmla="val 3096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-Shape 6"/>
          <p:cNvSpPr/>
          <p:nvPr/>
        </p:nvSpPr>
        <p:spPr>
          <a:xfrm rot="18806691">
            <a:off x="889435" y="1926714"/>
            <a:ext cx="388486" cy="178785"/>
          </a:xfrm>
          <a:prstGeom prst="corner">
            <a:avLst>
              <a:gd name="adj1" fmla="val 38247"/>
              <a:gd name="adj2" fmla="val 3096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6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/>
          <p:cNvSpPr txBox="1">
            <a:spLocks/>
          </p:cNvSpPr>
          <p:nvPr/>
        </p:nvSpPr>
        <p:spPr>
          <a:xfrm>
            <a:off x="837944" y="1344682"/>
            <a:ext cx="8020305" cy="496539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457200" indent="-45720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70919" indent="-34290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596649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74295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92583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Computing      poses many challenges: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837943" y="4330019"/>
            <a:ext cx="8020305" cy="952032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457200" indent="-45720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70919" indent="-34290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596649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74295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92583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>
                <a:solidFill>
                  <a:srgbClr val="00B0F0"/>
                </a:solidFill>
              </a:rPr>
              <a:t>Numerical Issue</a:t>
            </a:r>
          </a:p>
          <a:p>
            <a:pPr lvl="2"/>
            <a:r>
              <a:rPr lang="en-GB" sz="2200" dirty="0"/>
              <a:t>The entries in       </a:t>
            </a:r>
            <a:r>
              <a:rPr lang="en-GB" sz="2200" dirty="0" smtClean="0"/>
              <a:t>become </a:t>
            </a:r>
            <a:r>
              <a:rPr lang="en-GB" sz="2200" dirty="0"/>
              <a:t>unstable</a:t>
            </a:r>
            <a:endParaRPr lang="en-US" sz="2200" dirty="0"/>
          </a:p>
          <a:p>
            <a:pPr lvl="1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Difficulties in solving Problem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29634" y="5407218"/>
            <a:ext cx="7305443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Bottom line : can’t compute      for large networks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83" y="1476515"/>
            <a:ext cx="351994" cy="3329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580" y="3810942"/>
            <a:ext cx="468630" cy="2218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254" y="4823552"/>
            <a:ext cx="281823" cy="266589"/>
          </a:xfrm>
          <a:prstGeom prst="rect">
            <a:avLst/>
          </a:prstGeom>
        </p:spPr>
      </p:pic>
      <p:pic>
        <p:nvPicPr>
          <p:cNvPr id="10242" name="Picture 2" descr="http://latex2png.com/output/latex_32c107ae30666d60ee67e995491866c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749" y="5548934"/>
            <a:ext cx="325624" cy="28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ontent Placeholder 2"/>
          <p:cNvSpPr txBox="1">
            <a:spLocks/>
          </p:cNvSpPr>
          <p:nvPr/>
        </p:nvSpPr>
        <p:spPr>
          <a:xfrm>
            <a:off x="837943" y="2245922"/>
            <a:ext cx="8020305" cy="952032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457200" indent="-45720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70919" indent="-34290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596649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74295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92583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>
                <a:solidFill>
                  <a:srgbClr val="00B0F0"/>
                </a:solidFill>
              </a:rPr>
              <a:t> Computational</a:t>
            </a:r>
          </a:p>
          <a:p>
            <a:pPr lvl="2"/>
            <a:r>
              <a:rPr lang="en-GB" sz="2200" dirty="0"/>
              <a:t>Time complexity : 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837943" y="3334926"/>
            <a:ext cx="8020305" cy="952032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457200" indent="-45720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70919" indent="-34290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596649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74295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92583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 smtClean="0">
                <a:solidFill>
                  <a:srgbClr val="00B0F0"/>
                </a:solidFill>
              </a:rPr>
              <a:t>Storage</a:t>
            </a:r>
          </a:p>
          <a:p>
            <a:pPr lvl="2"/>
            <a:r>
              <a:rPr lang="en-GB" sz="2200" dirty="0" smtClean="0"/>
              <a:t>Space complexity: </a:t>
            </a:r>
            <a:endParaRPr lang="en-GB" sz="2200" dirty="0"/>
          </a:p>
        </p:txBody>
      </p:sp>
      <p:sp>
        <p:nvSpPr>
          <p:cNvPr id="32" name="Rectangle 31"/>
          <p:cNvSpPr/>
          <p:nvPr/>
        </p:nvSpPr>
        <p:spPr>
          <a:xfrm>
            <a:off x="5068178" y="3251748"/>
            <a:ext cx="525749" cy="48284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Rectangle 32"/>
          <p:cNvSpPr/>
          <p:nvPr/>
        </p:nvSpPr>
        <p:spPr>
          <a:xfrm>
            <a:off x="6023916" y="3251748"/>
            <a:ext cx="525749" cy="48284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ectangle 33"/>
          <p:cNvSpPr/>
          <p:nvPr/>
        </p:nvSpPr>
        <p:spPr>
          <a:xfrm>
            <a:off x="6886078" y="3251748"/>
            <a:ext cx="525749" cy="48284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Rectangle 34"/>
          <p:cNvSpPr/>
          <p:nvPr/>
        </p:nvSpPr>
        <p:spPr>
          <a:xfrm>
            <a:off x="7746652" y="3251748"/>
            <a:ext cx="525749" cy="48284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6" name="Picture 8" descr="http://latex2png.com/output/latex_c3ab06d24fc109ea39460a80acaf234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526" y="3364834"/>
            <a:ext cx="195916" cy="19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http://latex2png.com/output/latex_c3ab06d24fc109ea39460a80acaf234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078" y="3364283"/>
            <a:ext cx="195916" cy="19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http://latex2png.com/output/latex_c97976fd2c5074344cd0a7e7796a65f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466" y="3420302"/>
            <a:ext cx="267594" cy="9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500" y="3342996"/>
            <a:ext cx="285000" cy="269595"/>
          </a:xfrm>
          <a:prstGeom prst="rect">
            <a:avLst/>
          </a:prstGeom>
        </p:spPr>
      </p:pic>
      <p:pic>
        <p:nvPicPr>
          <p:cNvPr id="24" name="Picture 8" descr="http://latex2png.com/output/latex_c3ab06d24fc109ea39460a80acaf234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760" y="3347031"/>
            <a:ext cx="195916" cy="19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493125" y="3074232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…</a:t>
            </a:r>
            <a:endParaRPr lang="en-US" b="1" dirty="0"/>
          </a:p>
        </p:txBody>
      </p:sp>
      <p:pic>
        <p:nvPicPr>
          <p:cNvPr id="2052" name="Picture 4" descr="http://latex2png.com/output/latex_a44604a3b728bd0510db7b7aafb8f27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551" y="3343526"/>
            <a:ext cx="405858" cy="24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latex2png.com/output/latex_be3c568025e3c7bfefeb00f77565c0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525" y="3334926"/>
            <a:ext cx="412854" cy="24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latex2png.com/output/latex_1e21d0a5ae8b25275a49b0715af5ddd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901" y="3340765"/>
            <a:ext cx="409249" cy="24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latex2png.com/output/latex_3228fbbd2d912bb309e274c4df6340a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040" y="2793789"/>
            <a:ext cx="895816" cy="23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7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 animBg="1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Motivation</a:t>
            </a:r>
          </a:p>
          <a:p>
            <a:r>
              <a:rPr lang="en-US" b="0" dirty="0"/>
              <a:t>Problem Formulation</a:t>
            </a:r>
          </a:p>
          <a:p>
            <a:r>
              <a:rPr lang="en-US" b="0" dirty="0"/>
              <a:t>Method</a:t>
            </a:r>
          </a:p>
          <a:p>
            <a:r>
              <a:rPr lang="en-US" b="0" dirty="0" smtClean="0"/>
              <a:t>Experiments</a:t>
            </a:r>
            <a:endParaRPr lang="en-US" b="0" dirty="0"/>
          </a:p>
          <a:p>
            <a:r>
              <a:rPr lang="en-US" b="0" dirty="0" smtClean="0"/>
              <a:t>Conclusion</a:t>
            </a:r>
            <a:endParaRPr lang="en-US" b="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1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Main </a:t>
            </a:r>
            <a:r>
              <a:rPr lang="en-US" dirty="0"/>
              <a:t>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3020" y="2968283"/>
            <a:ext cx="8020305" cy="13223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b="0" dirty="0" smtClean="0">
                <a:solidFill>
                  <a:srgbClr val="00B050"/>
                </a:solidFill>
              </a:rPr>
              <a:t>Transform the problem into a tractable static version</a:t>
            </a:r>
            <a:endParaRPr lang="en-US" sz="48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3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Alternate static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45" y="1345096"/>
            <a:ext cx="8020305" cy="1466700"/>
          </a:xfrm>
        </p:spPr>
        <p:txBody>
          <a:bodyPr/>
          <a:lstStyle/>
          <a:p>
            <a:r>
              <a:rPr lang="en-US" b="0" dirty="0"/>
              <a:t>Create Flattened Network </a:t>
            </a:r>
            <a:endParaRPr lang="en-US" b="0" dirty="0" smtClean="0"/>
          </a:p>
          <a:p>
            <a:pPr lvl="1"/>
            <a:r>
              <a:rPr lang="en-US" b="0" dirty="0" smtClean="0"/>
              <a:t>by </a:t>
            </a:r>
            <a:r>
              <a:rPr lang="en-US" b="0" dirty="0"/>
              <a:t>creating layers of </a:t>
            </a:r>
            <a:r>
              <a:rPr lang="en-US" b="0" dirty="0" smtClean="0"/>
              <a:t>nodes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ach layer is roughly a snapshot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50" y="3380762"/>
            <a:ext cx="2928827" cy="1960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85" y="3541373"/>
            <a:ext cx="3186786" cy="1800214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 rot="10800000">
            <a:off x="4606434" y="4139196"/>
            <a:ext cx="737452" cy="177321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/>
          <p:cNvSpPr/>
          <p:nvPr/>
        </p:nvSpPr>
        <p:spPr>
          <a:xfrm>
            <a:off x="1239127" y="3516365"/>
            <a:ext cx="1547561" cy="597823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2045168">
            <a:off x="6076365" y="3665725"/>
            <a:ext cx="1547561" cy="597823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434" y="5438606"/>
            <a:ext cx="186944" cy="2739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811" y="5531175"/>
            <a:ext cx="289322" cy="26883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29755" y="5885053"/>
            <a:ext cx="4366836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lvl="1" algn="ctr"/>
            <a:r>
              <a:rPr lang="en-US" sz="2800" dirty="0" smtClean="0">
                <a:solidFill>
                  <a:srgbClr val="00B050"/>
                </a:solidFill>
              </a:rPr>
              <a:t>Closely related to each other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81074" y="2871066"/>
            <a:ext cx="2438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Temporal Network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33159" y="2870427"/>
            <a:ext cx="2459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Flattened Network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92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33" y="3569572"/>
            <a:ext cx="3186786" cy="1800214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837946" y="1386731"/>
            <a:ext cx="5320178" cy="1285562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457200" indent="-45720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70919" indent="-34290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596649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74295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92583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00B050"/>
                </a:solidFill>
              </a:rPr>
              <a:t>Lemma </a:t>
            </a:r>
            <a:r>
              <a:rPr lang="en-US" dirty="0">
                <a:solidFill>
                  <a:srgbClr val="00B050"/>
                </a:solidFill>
              </a:rPr>
              <a:t>3</a:t>
            </a:r>
            <a:endParaRPr lang="en-US" dirty="0" smtClean="0"/>
          </a:p>
          <a:p>
            <a:pPr marL="0" lvl="2" indent="0">
              <a:buNone/>
            </a:pPr>
            <a:r>
              <a:rPr lang="en-US" sz="2100" dirty="0" smtClean="0"/>
              <a:t>The SI model in      is equivalent to IC model in</a:t>
            </a:r>
            <a:endParaRPr lang="en-US" sz="21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 1: Properties </a:t>
            </a:r>
            <a:r>
              <a:rPr lang="en-US" dirty="0" smtClean="0"/>
              <a:t>of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126" y="1898353"/>
            <a:ext cx="186944" cy="2739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855" y="1895092"/>
            <a:ext cx="289322" cy="26883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76894" y="1345096"/>
            <a:ext cx="5611364" cy="11682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98" y="3408961"/>
            <a:ext cx="2928827" cy="196082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182" y="5466805"/>
            <a:ext cx="186944" cy="27396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559" y="5559374"/>
            <a:ext cx="289322" cy="26883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4816" y="3737240"/>
            <a:ext cx="293213" cy="22284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8123" y="3527736"/>
            <a:ext cx="293213" cy="22284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06913" y="3737240"/>
            <a:ext cx="293213" cy="22284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65920" y="4240408"/>
            <a:ext cx="293213" cy="22284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6575" y="4309370"/>
            <a:ext cx="293213" cy="2228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962" y="4277952"/>
            <a:ext cx="293213" cy="22284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6177" y="4234751"/>
            <a:ext cx="293213" cy="2228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323202" y="2945652"/>
            <a:ext cx="2438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Temporal Network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96556" y="2945651"/>
            <a:ext cx="2459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Flattened Network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3" name="Picture 4" descr="http://latex2png.com/output/latex_a9aae140be2605a48a8b520470e61b1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822" y="514006"/>
            <a:ext cx="515436" cy="4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9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Properties of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pic>
        <p:nvPicPr>
          <p:cNvPr id="6" name="Picture 4" descr="http://latex2png.com/output/latex_a9aae140be2605a48a8b520470e61b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822" y="514006"/>
            <a:ext cx="515436" cy="4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45962" y="1345096"/>
            <a:ext cx="74665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US" sz="2800" dirty="0">
                <a:solidFill>
                  <a:srgbClr val="00B050"/>
                </a:solidFill>
              </a:rPr>
              <a:t>Lemma</a:t>
            </a:r>
            <a:r>
              <a:rPr lang="en-US" sz="2400" dirty="0">
                <a:solidFill>
                  <a:srgbClr val="00B050"/>
                </a:solidFill>
              </a:rPr>
              <a:t> 4</a:t>
            </a:r>
            <a:endParaRPr lang="en-US" sz="2100" dirty="0" smtClean="0">
              <a:solidFill>
                <a:schemeClr val="tx1"/>
              </a:solidFill>
            </a:endParaRPr>
          </a:p>
          <a:p>
            <a:pPr marL="0" lvl="2"/>
            <a:r>
              <a:rPr lang="en-US" sz="2100" dirty="0" smtClean="0">
                <a:solidFill>
                  <a:schemeClr val="tx1"/>
                </a:solidFill>
              </a:rPr>
              <a:t>The largest eigenvalue       and </a:t>
            </a:r>
            <a:r>
              <a:rPr lang="en-US" sz="2100" dirty="0" smtClean="0"/>
              <a:t>      of       and       respectively,  </a:t>
            </a:r>
            <a:r>
              <a:rPr lang="en-US" sz="2100" dirty="0" smtClean="0">
                <a:solidFill>
                  <a:schemeClr val="tx1"/>
                </a:solidFill>
              </a:rPr>
              <a:t>are related by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506" y="1843771"/>
            <a:ext cx="318910" cy="3016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703" y="1843771"/>
            <a:ext cx="318666" cy="2961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22" y="2244280"/>
            <a:ext cx="1560614" cy="4019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558" y="1844475"/>
            <a:ext cx="300384" cy="2799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91" y="1843771"/>
            <a:ext cx="327121" cy="27996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76300" y="1345096"/>
            <a:ext cx="7251700" cy="153888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45962" y="5170130"/>
            <a:ext cx="596327" cy="58658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/>
          <p:cNvSpPr/>
          <p:nvPr/>
        </p:nvSpPr>
        <p:spPr>
          <a:xfrm>
            <a:off x="2118820" y="5170130"/>
            <a:ext cx="591303" cy="58658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/>
          <p:cNvSpPr/>
          <p:nvPr/>
        </p:nvSpPr>
        <p:spPr>
          <a:xfrm>
            <a:off x="3134228" y="5170129"/>
            <a:ext cx="684714" cy="59244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8" descr="http://latex2png.com/output/latex_c3ab06d24fc109ea39460a80acaf234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143" y="5298351"/>
            <a:ext cx="258570" cy="25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http://latex2png.com/output/latex_c97976fd2c5074344cd0a7e7796a65f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779" y="5381880"/>
            <a:ext cx="353170" cy="12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16" y="5363038"/>
            <a:ext cx="250012" cy="23649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542289" y="60524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Dense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811" y="3474845"/>
            <a:ext cx="1733397" cy="116049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650361" y="6052441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Sparse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010829" y="5970872"/>
            <a:ext cx="2163606" cy="523220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Are we done?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26" name="Picture 8" descr="http://latex2png.com/output/latex_c3ab06d24fc109ea39460a80acaf234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84" y="5298351"/>
            <a:ext cx="258570" cy="25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121255" y="5088348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…</a:t>
            </a:r>
            <a:endParaRPr lang="en-US" b="1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28" y="3417257"/>
            <a:ext cx="2311497" cy="13057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327" y="4670410"/>
            <a:ext cx="1896673" cy="142250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11" y="3056851"/>
            <a:ext cx="186944" cy="2739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079" y="3098357"/>
            <a:ext cx="289322" cy="2688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2436" y="2995032"/>
            <a:ext cx="17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 Network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858818" y="3043228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Flattened Network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2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4" grpId="0"/>
      <p:bldP spid="36" grpId="0"/>
      <p:bldP spid="40" grpId="0"/>
      <p:bldP spid="27" grpId="0"/>
      <p:bldP spid="3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45" y="1345096"/>
            <a:ext cx="8020305" cy="608395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Not yet!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995" y="3360953"/>
            <a:ext cx="3478421" cy="260881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837944" y="1955012"/>
            <a:ext cx="8020305" cy="608395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457200" indent="-45720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70919" indent="-34290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596649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74295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92583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is ill-conditioned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</a:t>
            </a:r>
            <a:r>
              <a:rPr lang="en-US" dirty="0" smtClean="0"/>
              <a:t>Problems with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pic>
        <p:nvPicPr>
          <p:cNvPr id="6" name="Picture 4" descr="http://latex2png.com/output/latex_a9aae140be2605a48a8b520470e61b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94" y="472032"/>
            <a:ext cx="515436" cy="4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latex2png.com/output/latex_67ae6e4276d736f8b037ecdd9ce4e7f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555" y="2061883"/>
            <a:ext cx="370366" cy="31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837943" y="2564928"/>
            <a:ext cx="8020305" cy="1480599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457200" indent="-45720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70919" indent="-34290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596649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74295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92583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Cannot compute with high accuracy</a:t>
            </a:r>
          </a:p>
          <a:p>
            <a:r>
              <a:rPr lang="en-US" dirty="0">
                <a:solidFill>
                  <a:srgbClr val="FF0000"/>
                </a:solidFill>
              </a:rPr>
              <a:t>Takes long to </a:t>
            </a:r>
            <a:r>
              <a:rPr lang="en-US" dirty="0" smtClean="0">
                <a:solidFill>
                  <a:srgbClr val="FF0000"/>
                </a:solidFill>
              </a:rPr>
              <a:t>converge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65" y="1343575"/>
            <a:ext cx="2232083" cy="14943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32909" y="5193337"/>
            <a:ext cx="1837875" cy="523220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What next?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68182" y="964548"/>
            <a:ext cx="2459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Flattened Network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68182" y="3130121"/>
            <a:ext cx="2359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Adjacency Matrix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80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09" y="3057497"/>
            <a:ext cx="3726262" cy="279469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45" y="1345096"/>
            <a:ext cx="8020305" cy="1522814"/>
          </a:xfrm>
        </p:spPr>
        <p:txBody>
          <a:bodyPr/>
          <a:lstStyle/>
          <a:p>
            <a:r>
              <a:rPr lang="en-US" dirty="0" smtClean="0"/>
              <a:t>We </a:t>
            </a:r>
            <a:r>
              <a:rPr lang="en-US" dirty="0"/>
              <a:t>derive the </a:t>
            </a:r>
            <a:r>
              <a:rPr lang="en-US" b="1" i="1" dirty="0">
                <a:solidFill>
                  <a:srgbClr val="00B0F0"/>
                </a:solidFill>
              </a:rPr>
              <a:t>Average </a:t>
            </a:r>
            <a:r>
              <a:rPr lang="en-US" b="1" dirty="0">
                <a:solidFill>
                  <a:srgbClr val="00B0F0"/>
                </a:solidFill>
              </a:rPr>
              <a:t>Flattened N</a:t>
            </a:r>
            <a:r>
              <a:rPr lang="en-US" b="1" dirty="0" smtClean="0">
                <a:solidFill>
                  <a:srgbClr val="00B0F0"/>
                </a:solidFill>
              </a:rPr>
              <a:t>etwork </a:t>
            </a:r>
            <a:r>
              <a:rPr lang="en-US" dirty="0" smtClean="0"/>
              <a:t>whose </a:t>
            </a:r>
            <a:r>
              <a:rPr lang="en-US" dirty="0"/>
              <a:t>adjacency matrix  is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2: A well conditioned network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780" y="1719958"/>
            <a:ext cx="1260403" cy="556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44" y="5872392"/>
            <a:ext cx="279528" cy="2488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378" y="5872392"/>
            <a:ext cx="231324" cy="2488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78" y="3057497"/>
            <a:ext cx="3721659" cy="2791244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0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 txBox="1">
            <a:spLocks/>
          </p:cNvSpPr>
          <p:nvPr/>
        </p:nvSpPr>
        <p:spPr>
          <a:xfrm>
            <a:off x="837944" y="2218208"/>
            <a:ext cx="8020305" cy="1400462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457200" indent="-45720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70919" indent="-34290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596649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74295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92583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</a:t>
            </a:r>
            <a:r>
              <a:rPr lang="en-US" dirty="0"/>
              <a:t>largest eigenvalue of     </a:t>
            </a:r>
            <a:r>
              <a:rPr lang="en-US" dirty="0" smtClean="0"/>
              <a:t>and    are </a:t>
            </a:r>
            <a:r>
              <a:rPr lang="en-US" dirty="0"/>
              <a:t>related </a:t>
            </a:r>
            <a:r>
              <a:rPr lang="en-US" dirty="0" smtClean="0"/>
              <a:t>as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7945" y="1344682"/>
            <a:ext cx="8020305" cy="1400462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457200" indent="-45720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70919" indent="-34290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596649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74295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92583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Can easily compute the eigenvalues of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pic>
        <p:nvPicPr>
          <p:cNvPr id="3074" name="Picture 2" descr="http://latex2png.com/output/latex_ff5ae2a8ec16363b479df353106fde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412" y="463970"/>
            <a:ext cx="436573" cy="37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37944" y="3383560"/>
            <a:ext cx="8020305" cy="1400462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457200" indent="-45720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70919" indent="-34290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596649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74295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92583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There </a:t>
            </a:r>
            <a:r>
              <a:rPr lang="en-US" dirty="0"/>
              <a:t>is no epidemic in     </a:t>
            </a:r>
            <a:r>
              <a:rPr lang="en-US" dirty="0" smtClean="0"/>
              <a:t>(</a:t>
            </a:r>
            <a:r>
              <a:rPr lang="en-US" dirty="0"/>
              <a:t>and hence in   </a:t>
            </a:r>
            <a:r>
              <a:rPr lang="en-US" dirty="0" smtClean="0"/>
              <a:t>) </a:t>
            </a:r>
            <a:r>
              <a:rPr lang="en-US" dirty="0"/>
              <a:t>if there is no </a:t>
            </a:r>
            <a:r>
              <a:rPr lang="en-US" dirty="0" smtClean="0"/>
              <a:t>epidemic in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275" y="2321384"/>
            <a:ext cx="279528" cy="2488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181" y="2321384"/>
            <a:ext cx="231324" cy="2488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647" y="2723816"/>
            <a:ext cx="1317430" cy="3285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801" y="3506906"/>
            <a:ext cx="332712" cy="3091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780" y="3515698"/>
            <a:ext cx="153132" cy="2244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62" y="3882565"/>
            <a:ext cx="402785" cy="3156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51" y="4668573"/>
            <a:ext cx="2127093" cy="14240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843" y="4655624"/>
            <a:ext cx="2566775" cy="14499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" y="4483711"/>
            <a:ext cx="2357199" cy="176789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26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964" y="1450516"/>
            <a:ext cx="279528" cy="2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7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2"/>
          <p:cNvSpPr txBox="1">
            <a:spLocks/>
          </p:cNvSpPr>
          <p:nvPr/>
        </p:nvSpPr>
        <p:spPr>
          <a:xfrm>
            <a:off x="768095" y="4573868"/>
            <a:ext cx="5053927" cy="1556464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457200" indent="-45720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70919" indent="-34290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596649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74295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92583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solidFill>
                  <a:srgbClr val="00B0F0"/>
                </a:solidFill>
              </a:rPr>
              <a:t>By</a:t>
            </a:r>
            <a:r>
              <a:rPr lang="en-US" sz="1800" dirty="0"/>
              <a:t>:</a:t>
            </a:r>
          </a:p>
          <a:p>
            <a:pPr lvl="2"/>
            <a:r>
              <a:rPr lang="en-US" sz="2200" dirty="0"/>
              <a:t>A</a:t>
            </a:r>
            <a:r>
              <a:rPr lang="en-US" sz="2200" dirty="0" smtClean="0"/>
              <a:t>pplications </a:t>
            </a:r>
            <a:r>
              <a:rPr lang="en-US" sz="2200" dirty="0"/>
              <a:t>of our node-pair and time-pair </a:t>
            </a:r>
            <a:r>
              <a:rPr lang="en-US" sz="2200" dirty="0" smtClean="0"/>
              <a:t>merge definitions</a:t>
            </a:r>
            <a:r>
              <a:rPr lang="en-US" sz="1800" dirty="0" smtClean="0"/>
              <a:t> </a:t>
            </a:r>
          </a:p>
          <a:p>
            <a:pPr lvl="2"/>
            <a:endParaRPr lang="en-US" sz="1875" dirty="0"/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768095" y="3122545"/>
            <a:ext cx="8020305" cy="147779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457200" indent="-45720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70919" indent="-34290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596649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74295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92583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solidFill>
                  <a:srgbClr val="00B0F0"/>
                </a:solidFill>
              </a:rPr>
              <a:t>Find</a:t>
            </a:r>
            <a:r>
              <a:rPr lang="en-US" sz="1725" dirty="0"/>
              <a:t>:</a:t>
            </a:r>
          </a:p>
          <a:p>
            <a:pPr lvl="2"/>
            <a:r>
              <a:rPr lang="en-US" sz="2200" dirty="0"/>
              <a:t>A condensed network </a:t>
            </a:r>
          </a:p>
          <a:p>
            <a:pPr lvl="2"/>
            <a:r>
              <a:rPr lang="en-US" sz="2200" dirty="0"/>
              <a:t>Such that                </a:t>
            </a:r>
            <a:r>
              <a:rPr lang="en-US" sz="2200" dirty="0" smtClean="0"/>
              <a:t>   is </a:t>
            </a:r>
            <a:r>
              <a:rPr lang="en-US" sz="2200" dirty="0"/>
              <a:t>minimized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 smtClean="0"/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803020" y="1796237"/>
            <a:ext cx="8020305" cy="147779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457200" indent="-45720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70919" indent="-34290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596649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74295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92583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solidFill>
                  <a:srgbClr val="00B0F0"/>
                </a:solidFill>
              </a:rPr>
              <a:t>Given</a:t>
            </a:r>
            <a:r>
              <a:rPr lang="en-US" dirty="0"/>
              <a:t>: </a:t>
            </a:r>
          </a:p>
          <a:p>
            <a:pPr lvl="2"/>
            <a:r>
              <a:rPr lang="en-US" sz="2200" dirty="0"/>
              <a:t>A temporal network                                             </a:t>
            </a:r>
          </a:p>
          <a:p>
            <a:pPr lvl="2"/>
            <a:r>
              <a:rPr lang="en-US" sz="2200" dirty="0"/>
              <a:t> R</a:t>
            </a:r>
            <a:r>
              <a:rPr lang="en-US" sz="2200" dirty="0" smtClean="0"/>
              <a:t>eduction </a:t>
            </a:r>
            <a:r>
              <a:rPr lang="en-US" sz="2200" dirty="0"/>
              <a:t>factors      </a:t>
            </a:r>
            <a:r>
              <a:rPr lang="en-US" sz="2200" dirty="0" smtClean="0"/>
              <a:t> and </a:t>
            </a:r>
            <a:endParaRPr lang="en-US" sz="2200" dirty="0"/>
          </a:p>
          <a:p>
            <a:pPr marL="0" indent="0">
              <a:buFont typeface="Wingdings" panose="05000000000000000000" pitchFamily="2" charset="2"/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revised problem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531" y="2301251"/>
            <a:ext cx="2231281" cy="2421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602" y="2753238"/>
            <a:ext cx="296423" cy="152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956" y="2721533"/>
            <a:ext cx="289638" cy="166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090" y="3584300"/>
            <a:ext cx="2595885" cy="319948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6657250" y="1943252"/>
            <a:ext cx="0" cy="375054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314" name="Picture 2" descr="http://latex2png.com/output/latex_7be81276911f0b3e376c66e220225d8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765" y="3982480"/>
            <a:ext cx="1278930" cy="28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ight Arrow 18"/>
          <p:cNvSpPr/>
          <p:nvPr/>
        </p:nvSpPr>
        <p:spPr>
          <a:xfrm rot="5400000">
            <a:off x="7074330" y="3655318"/>
            <a:ext cx="814285" cy="400890"/>
          </a:xfrm>
          <a:prstGeom prst="rightArrow">
            <a:avLst/>
          </a:prstGeom>
          <a:solidFill>
            <a:srgbClr val="000000"/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912" y="1970409"/>
            <a:ext cx="1297608" cy="12066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669" y="4573868"/>
            <a:ext cx="690093" cy="94467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696" y="2236187"/>
            <a:ext cx="186944" cy="273969"/>
          </a:xfrm>
          <a:prstGeom prst="rect">
            <a:avLst/>
          </a:prstGeom>
        </p:spPr>
      </p:pic>
      <p:pic>
        <p:nvPicPr>
          <p:cNvPr id="35" name="Picture 2" descr="http://latex2png.com/output/latex_d375f6b889793701569adc7385c5787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094" y="4712639"/>
            <a:ext cx="762148" cy="34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837945" y="1345096"/>
            <a:ext cx="8020305" cy="60612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Problem 2: </a:t>
            </a:r>
            <a:r>
              <a:rPr lang="en-US" dirty="0" smtClean="0"/>
              <a:t>Revised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smtClean="0"/>
              <a:t>Temporal Network Condensation Problem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11" name="Oval 10"/>
          <p:cNvSpPr/>
          <p:nvPr/>
        </p:nvSpPr>
        <p:spPr>
          <a:xfrm>
            <a:off x="2311879" y="3657799"/>
            <a:ext cx="1846053" cy="991325"/>
          </a:xfrm>
          <a:prstGeom prst="ellipse">
            <a:avLst/>
          </a:prstGeom>
          <a:noFill/>
          <a:ln w="5715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7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Naïve Heuristic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55153" y="5226518"/>
            <a:ext cx="6321145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2800" dirty="0">
                <a:solidFill>
                  <a:srgbClr val="FF0000"/>
                </a:solidFill>
              </a:rPr>
              <a:t>Too slow: </a:t>
            </a:r>
            <a:r>
              <a:rPr lang="en-US" sz="2800" dirty="0" smtClean="0">
                <a:solidFill>
                  <a:srgbClr val="FF0000"/>
                </a:solidFill>
              </a:rPr>
              <a:t>O(n</a:t>
            </a:r>
            <a:r>
              <a:rPr lang="en-US" sz="2800" baseline="30000" dirty="0">
                <a:solidFill>
                  <a:srgbClr val="FF0000"/>
                </a:solidFill>
              </a:rPr>
              <a:t>3</a:t>
            </a:r>
            <a:r>
              <a:rPr lang="en-US" sz="2800" dirty="0" smtClean="0">
                <a:solidFill>
                  <a:srgbClr val="FF0000"/>
                </a:solidFill>
              </a:rPr>
              <a:t>) calculation of eigenvalues  </a:t>
            </a:r>
            <a:endParaRPr 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ubtitle 2"/>
              <p:cNvSpPr txBox="1">
                <a:spLocks/>
              </p:cNvSpPr>
              <p:nvPr/>
            </p:nvSpPr>
            <p:spPr>
              <a:xfrm>
                <a:off x="614120" y="1991427"/>
                <a:ext cx="6712105" cy="2944010"/>
              </a:xfrm>
              <a:prstGeom prst="rect">
                <a:avLst/>
              </a:prstGeom>
            </p:spPr>
            <p:txBody>
              <a:bodyPr vert="horz">
                <a:normAutofit/>
              </a:bodyPr>
              <a:lstStyle>
                <a:lvl1pPr marL="274320" indent="-274320" algn="l" rtl="0" eaLnBrk="1" latinLnBrk="0" hangingPunct="1">
                  <a:spcBef>
                    <a:spcPts val="600"/>
                  </a:spcBef>
                  <a:buClr>
                    <a:schemeClr val="accent1"/>
                  </a:buClr>
                  <a:buSzPct val="76000"/>
                  <a:buFont typeface="Wingdings 3"/>
                  <a:buChar char=""/>
                  <a:defRPr kumimoji="0" sz="2600"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548640" indent="-274320" algn="l" rtl="0" eaLnBrk="1" latinLnBrk="0" hangingPunct="1">
                  <a:spcBef>
                    <a:spcPts val="500"/>
                  </a:spcBef>
                  <a:buClr>
                    <a:schemeClr val="accent2"/>
                  </a:buClr>
                  <a:buSzPct val="76000"/>
                  <a:buFont typeface="Wingdings 3"/>
                  <a:buChar char=""/>
                  <a:defRPr kumimoji="0" sz="2300" kern="1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822960" indent="-228600" algn="l" rtl="0" eaLnBrk="1" latinLnBrk="0" hangingPunct="1">
                  <a:spcBef>
                    <a:spcPts val="500"/>
                  </a:spcBef>
                  <a:buClr>
                    <a:schemeClr val="bg1">
                      <a:shade val="50000"/>
                    </a:schemeClr>
                  </a:buClr>
                  <a:buSzPct val="76000"/>
                  <a:buFont typeface="Wingdings 3"/>
                  <a:buChar char=""/>
                  <a:defRPr kumimoji="0" sz="2000" kern="1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1097280" indent="-228600" algn="l" rtl="0" eaLnBrk="1" latinLnBrk="0" hangingPunct="1">
                  <a:spcBef>
                    <a:spcPts val="400"/>
                  </a:spcBef>
                  <a:buClr>
                    <a:schemeClr val="accent2">
                      <a:shade val="75000"/>
                    </a:schemeClr>
                  </a:buClr>
                  <a:buSzPct val="70000"/>
                  <a:buFont typeface="Wingdings"/>
                  <a:buChar char=""/>
                  <a:defRPr kumimoji="0" sz="1800" kern="1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1371600" indent="-228600" algn="l" rtl="0" eaLnBrk="1" latinLnBrk="0" hangingPunct="1">
                  <a:spcBef>
                    <a:spcPts val="300"/>
                  </a:spcBef>
                  <a:buClr>
                    <a:schemeClr val="accent2"/>
                  </a:buClr>
                  <a:buSzPct val="70000"/>
                  <a:buFont typeface="Wingdings"/>
                  <a:buChar char=""/>
                  <a:defRPr kumimoji="0" sz="1600" kern="1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1645920" indent="-182880" algn="l" rtl="0" eaLnBrk="1" latinLnBrk="0" hangingPunct="1">
                  <a:spcBef>
                    <a:spcPts val="300"/>
                  </a:spcBef>
                  <a:buClr>
                    <a:srgbClr val="9FB8CD">
                      <a:shade val="75000"/>
                    </a:srgbClr>
                  </a:buClr>
                  <a:buSzPct val="75000"/>
                  <a:buFont typeface="Wingdings 3"/>
                  <a:buChar char=""/>
                  <a:defRPr kumimoji="0" lang="en-US" sz="16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182880" algn="l" rtl="0" eaLnBrk="1" latinLnBrk="0" hangingPunct="1">
                  <a:spcBef>
                    <a:spcPts val="300"/>
                  </a:spcBef>
                  <a:buClr>
                    <a:srgbClr val="727CA3">
                      <a:shade val="75000"/>
                    </a:srgbClr>
                  </a:buClr>
                  <a:buSzPct val="75000"/>
                  <a:buFont typeface="Wingdings 3"/>
                  <a:buChar char=""/>
                  <a:defRPr kumimoji="0" lang="en-US" sz="14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11680" indent="-182880" algn="l" rtl="0" eaLnBrk="1" latinLnBrk="0" hangingPunct="1">
                  <a:spcBef>
                    <a:spcPts val="300"/>
                  </a:spcBef>
                  <a:buClr>
                    <a:prstClr val="white">
                      <a:shade val="50000"/>
                    </a:prstClr>
                  </a:buClr>
                  <a:buSzPct val="75000"/>
                  <a:buFont typeface="Wingdings 3"/>
                  <a:buChar char=""/>
                  <a:defRPr kumimoji="0" lang="en-US" sz="14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194560" indent="-182880" algn="l" rtl="0" eaLnBrk="1" latinLnBrk="0" hangingPunct="1">
                  <a:spcBef>
                    <a:spcPts val="300"/>
                  </a:spcBef>
                  <a:buClr>
                    <a:srgbClr val="9FB8CD"/>
                  </a:buClr>
                  <a:buSzPct val="75000"/>
                  <a:buFont typeface="Wingdings 3"/>
                  <a:buChar char=""/>
                  <a:defRPr kumimoji="0" lang="en-US" sz="12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 indent="-342900">
                  <a:buFont typeface="+mj-lt"/>
                  <a:buAutoNum type="arabicPeriod"/>
                </a:pPr>
                <a:r>
                  <a:rPr lang="en-US" sz="2700" dirty="0" smtClean="0"/>
                  <a:t>Until the graph is small enough do</a:t>
                </a:r>
              </a:p>
              <a:p>
                <a:pPr marL="937260" lvl="2" indent="-457200">
                  <a:buFont typeface="+mj-lt"/>
                  <a:buAutoNum type="alphaLcParenR"/>
                </a:pPr>
                <a:r>
                  <a:rPr lang="en-US" sz="2500" dirty="0" smtClean="0"/>
                  <a:t>For each node pair and time pair </a:t>
                </a:r>
                <a:r>
                  <a:rPr lang="en-US" sz="2500" i="1" dirty="0" smtClean="0"/>
                  <a:t>(</a:t>
                </a:r>
                <a:r>
                  <a:rPr lang="en-US" sz="2500" i="1" dirty="0" err="1" smtClean="0"/>
                  <a:t>a,b</a:t>
                </a:r>
                <a:r>
                  <a:rPr lang="en-US" sz="2500" i="1" dirty="0" smtClean="0"/>
                  <a:t>)</a:t>
                </a:r>
              </a:p>
              <a:p>
                <a:pPr marL="754380" lvl="3" indent="0">
                  <a:buNone/>
                </a:pPr>
                <a:r>
                  <a:rPr lang="en-US" sz="2500" dirty="0" smtClean="0"/>
                  <a:t>       </a:t>
                </a:r>
                <a:r>
                  <a:rPr lang="el-GR" sz="2500" dirty="0" smtClean="0"/>
                  <a:t>Δ</a:t>
                </a:r>
                <a:r>
                  <a:rPr lang="en-US" sz="2500" dirty="0" smtClean="0"/>
                  <a:t>-score</a:t>
                </a:r>
                <a:r>
                  <a:rPr lang="en-US" sz="2500" dirty="0"/>
                  <a:t> </a:t>
                </a:r>
                <a:r>
                  <a:rPr lang="en-US" sz="2500" i="1" dirty="0"/>
                  <a:t>(</a:t>
                </a:r>
                <a:r>
                  <a:rPr lang="en-US" sz="2500" i="1" dirty="0" err="1"/>
                  <a:t>a,b</a:t>
                </a:r>
                <a:r>
                  <a:rPr lang="en-US" sz="2500" i="1" dirty="0" smtClean="0"/>
                  <a:t>)</a:t>
                </a:r>
                <a:r>
                  <a:rPr lang="en-US" sz="2500" dirty="0" smtClean="0"/>
                  <a:t>: </a:t>
                </a:r>
                <a:r>
                  <a:rPr lang="en-US" sz="2500" dirty="0"/>
                  <a:t>|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500" b="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sz="2500" b="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sz="25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)|</m:t>
                    </m:r>
                  </m:oMath>
                </a14:m>
                <a:r>
                  <a:rPr lang="en-US" sz="2500" dirty="0"/>
                  <a:t> </a:t>
                </a:r>
                <a:endParaRPr lang="en-US" sz="2500" i="1" dirty="0"/>
              </a:p>
              <a:p>
                <a:pPr marL="937260" lvl="2" indent="-457200">
                  <a:buFont typeface="+mj-lt"/>
                  <a:buAutoNum type="alphaLcParenR"/>
                </a:pPr>
                <a:r>
                  <a:rPr lang="en-US" sz="2500" dirty="0" smtClean="0"/>
                  <a:t>Merge node-pair or time-pair </a:t>
                </a:r>
                <a:r>
                  <a:rPr lang="en-US" sz="2500" i="1" dirty="0" smtClean="0"/>
                  <a:t>(</a:t>
                </a:r>
                <a:r>
                  <a:rPr lang="en-US" sz="2500" i="1" dirty="0" err="1" smtClean="0"/>
                  <a:t>a,b</a:t>
                </a:r>
                <a:r>
                  <a:rPr lang="en-US" sz="2500" i="1" dirty="0" smtClean="0"/>
                  <a:t>) </a:t>
                </a:r>
                <a:r>
                  <a:rPr lang="en-US" sz="2500" dirty="0" smtClean="0"/>
                  <a:t>with lowest </a:t>
                </a:r>
                <a:r>
                  <a:rPr lang="el-GR" sz="2500" dirty="0" smtClean="0"/>
                  <a:t>Δ</a:t>
                </a:r>
                <a:r>
                  <a:rPr lang="en-US" sz="2500" dirty="0" smtClean="0"/>
                  <a:t>-score</a:t>
                </a:r>
              </a:p>
            </p:txBody>
          </p:sp>
        </mc:Choice>
        <mc:Fallback xmlns="">
          <p:sp>
            <p:nvSpPr>
              <p:cNvPr id="11" name="Sub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20" y="1991427"/>
                <a:ext cx="6712105" cy="2944010"/>
              </a:xfrm>
              <a:prstGeom prst="rect">
                <a:avLst/>
              </a:prstGeom>
              <a:blipFill rotWithShape="0">
                <a:blip r:embed="rId2"/>
                <a:stretch>
                  <a:fillRect t="-2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14120" y="1554480"/>
            <a:ext cx="1583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</a:rPr>
              <a:t>GREEDY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361" y="2570219"/>
            <a:ext cx="1297608" cy="12066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862" y="2922647"/>
            <a:ext cx="186944" cy="273969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 rot="5400000">
            <a:off x="7579166" y="4340598"/>
            <a:ext cx="814285" cy="400890"/>
          </a:xfrm>
          <a:prstGeom prst="rightArrow">
            <a:avLst/>
          </a:prstGeom>
          <a:solidFill>
            <a:srgbClr val="000000"/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118" y="5239266"/>
            <a:ext cx="690093" cy="944671"/>
          </a:xfrm>
          <a:prstGeom prst="rect">
            <a:avLst/>
          </a:prstGeom>
        </p:spPr>
      </p:pic>
      <p:pic>
        <p:nvPicPr>
          <p:cNvPr id="15" name="Picture 2" descr="http://latex2png.com/output/latex_d375f6b889793701569adc7385c5787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86" y="5420058"/>
            <a:ext cx="762148" cy="34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28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748344" y="138957"/>
                <a:ext cx="1413811" cy="151558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1,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2)</m:t>
                    </m:r>
                  </m:oMath>
                </a14:m>
                <a:r>
                  <a:rPr lang="en-US" sz="1200" dirty="0" smtClean="0">
                    <a:solidFill>
                      <a:sysClr val="windowText" lastClr="000000"/>
                    </a:solidFill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2,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3)</m:t>
                    </m:r>
                  </m:oMath>
                </a14:m>
                <a:r>
                  <a:rPr lang="en-US" sz="1200" dirty="0">
                    <a:solidFill>
                      <a:sysClr val="windowText" lastClr="000000"/>
                    </a:solidFill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1,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3)</m:t>
                    </m:r>
                  </m:oMath>
                </a14:m>
                <a:r>
                  <a:rPr lang="en-US" sz="1200" dirty="0">
                    <a:solidFill>
                      <a:sysClr val="windowText" lastClr="000000"/>
                    </a:solidFill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1,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2)</m:t>
                    </m:r>
                  </m:oMath>
                </a14:m>
                <a:r>
                  <a:rPr lang="en-US" sz="1200" dirty="0">
                    <a:solidFill>
                      <a:sysClr val="windowText" lastClr="000000"/>
                    </a:solidFill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2,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3)</m:t>
                    </m:r>
                  </m:oMath>
                </a14:m>
                <a:r>
                  <a:rPr lang="en-US" sz="1200" dirty="0">
                    <a:solidFill>
                      <a:sysClr val="windowText" lastClr="000000"/>
                    </a:solidFill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3,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4)</m:t>
                    </m:r>
                  </m:oMath>
                </a14:m>
                <a:r>
                  <a:rPr lang="en-US" sz="12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8344" y="138957"/>
                <a:ext cx="1413811" cy="151558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900744" y="291357"/>
                <a:ext cx="1413811" cy="151558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1,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2)</m:t>
                    </m:r>
                  </m:oMath>
                </a14:m>
                <a:r>
                  <a:rPr lang="en-US" sz="1200" dirty="0" smtClean="0">
                    <a:solidFill>
                      <a:sysClr val="windowText" lastClr="000000"/>
                    </a:solidFill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2,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3)</m:t>
                    </m:r>
                  </m:oMath>
                </a14:m>
                <a:r>
                  <a:rPr lang="en-US" sz="1200" dirty="0">
                    <a:solidFill>
                      <a:sysClr val="windowText" lastClr="000000"/>
                    </a:solidFill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1,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3)</m:t>
                    </m:r>
                  </m:oMath>
                </a14:m>
                <a:r>
                  <a:rPr lang="en-US" sz="1200" dirty="0">
                    <a:solidFill>
                      <a:sysClr val="windowText" lastClr="000000"/>
                    </a:solidFill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1,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2)</m:t>
                    </m:r>
                  </m:oMath>
                </a14:m>
                <a:r>
                  <a:rPr lang="en-US" sz="1200" dirty="0">
                    <a:solidFill>
                      <a:sysClr val="windowText" lastClr="000000"/>
                    </a:solidFill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2,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3)</m:t>
                    </m:r>
                  </m:oMath>
                </a14:m>
                <a:r>
                  <a:rPr lang="en-US" sz="1200" dirty="0">
                    <a:solidFill>
                      <a:sysClr val="windowText" lastClr="000000"/>
                    </a:solidFill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3,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4)</m:t>
                    </m:r>
                  </m:oMath>
                </a14:m>
                <a:r>
                  <a:rPr lang="en-US" sz="12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0744" y="291357"/>
                <a:ext cx="1413811" cy="151558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053144" y="443757"/>
                <a:ext cx="1413811" cy="151558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1,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2)</m:t>
                    </m:r>
                  </m:oMath>
                </a14:m>
                <a:r>
                  <a:rPr lang="en-US" sz="1200" dirty="0" smtClean="0">
                    <a:solidFill>
                      <a:sysClr val="windowText" lastClr="000000"/>
                    </a:solidFill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2,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3)</m:t>
                    </m:r>
                  </m:oMath>
                </a14:m>
                <a:r>
                  <a:rPr lang="en-US" sz="1200" dirty="0">
                    <a:solidFill>
                      <a:sysClr val="windowText" lastClr="000000"/>
                    </a:solidFill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1,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3)</m:t>
                    </m:r>
                  </m:oMath>
                </a14:m>
                <a:r>
                  <a:rPr lang="en-US" sz="1200" dirty="0">
                    <a:solidFill>
                      <a:sysClr val="windowText" lastClr="000000"/>
                    </a:solidFill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1,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2)</m:t>
                    </m:r>
                  </m:oMath>
                </a14:m>
                <a:r>
                  <a:rPr lang="en-US" sz="1200" dirty="0">
                    <a:solidFill>
                      <a:sysClr val="windowText" lastClr="000000"/>
                    </a:solidFill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2,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3)</m:t>
                    </m:r>
                  </m:oMath>
                </a14:m>
                <a:r>
                  <a:rPr lang="en-US" sz="1200" dirty="0">
                    <a:solidFill>
                      <a:sysClr val="windowText" lastClr="000000"/>
                    </a:solidFill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3,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4)</m:t>
                    </m:r>
                  </m:oMath>
                </a14:m>
                <a:r>
                  <a:rPr lang="en-US" sz="12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3144" y="443757"/>
                <a:ext cx="1413811" cy="151558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205544" y="596157"/>
                <a:ext cx="1413811" cy="151558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1,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2)</m:t>
                    </m:r>
                  </m:oMath>
                </a14:m>
                <a:r>
                  <a:rPr lang="en-US" sz="1200" dirty="0" smtClean="0">
                    <a:solidFill>
                      <a:sysClr val="windowText" lastClr="000000"/>
                    </a:solidFill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2,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3)</m:t>
                    </m:r>
                  </m:oMath>
                </a14:m>
                <a:r>
                  <a:rPr lang="en-US" sz="1200" dirty="0">
                    <a:solidFill>
                      <a:sysClr val="windowText" lastClr="000000"/>
                    </a:solidFill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1,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3)</m:t>
                    </m:r>
                  </m:oMath>
                </a14:m>
                <a:r>
                  <a:rPr lang="en-US" sz="1200" dirty="0">
                    <a:solidFill>
                      <a:sysClr val="windowText" lastClr="000000"/>
                    </a:solidFill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1,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2)</m:t>
                    </m:r>
                  </m:oMath>
                </a14:m>
                <a:r>
                  <a:rPr lang="en-US" sz="1200" dirty="0">
                    <a:solidFill>
                      <a:sysClr val="windowText" lastClr="000000"/>
                    </a:solidFill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2,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3)</m:t>
                    </m:r>
                  </m:oMath>
                </a14:m>
                <a:r>
                  <a:rPr lang="en-US" sz="1200" dirty="0">
                    <a:solidFill>
                      <a:sysClr val="windowText" lastClr="000000"/>
                    </a:solidFill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3,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4)</m:t>
                    </m:r>
                  </m:oMath>
                </a14:m>
                <a:r>
                  <a:rPr lang="en-US" sz="12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5544" y="596157"/>
                <a:ext cx="1413811" cy="151558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357944" y="748557"/>
                <a:ext cx="1413811" cy="151558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1,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2)</m:t>
                    </m:r>
                  </m:oMath>
                </a14:m>
                <a:r>
                  <a:rPr lang="en-US" sz="1200" dirty="0" smtClean="0">
                    <a:solidFill>
                      <a:sysClr val="windowText" lastClr="000000"/>
                    </a:solidFill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2,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3)</m:t>
                    </m:r>
                  </m:oMath>
                </a14:m>
                <a:r>
                  <a:rPr lang="en-US" sz="1200" dirty="0">
                    <a:solidFill>
                      <a:sysClr val="windowText" lastClr="000000"/>
                    </a:solidFill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1,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3)</m:t>
                    </m:r>
                  </m:oMath>
                </a14:m>
                <a:r>
                  <a:rPr lang="en-US" sz="1200" dirty="0">
                    <a:solidFill>
                      <a:sysClr val="windowText" lastClr="000000"/>
                    </a:solidFill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1,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2)</m:t>
                    </m:r>
                  </m:oMath>
                </a14:m>
                <a:r>
                  <a:rPr lang="en-US" sz="1200" dirty="0">
                    <a:solidFill>
                      <a:sysClr val="windowText" lastClr="000000"/>
                    </a:solidFill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2,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3)</m:t>
                    </m:r>
                  </m:oMath>
                </a14:m>
                <a:r>
                  <a:rPr lang="en-US" sz="1200" dirty="0">
                    <a:solidFill>
                      <a:sysClr val="windowText" lastClr="000000"/>
                    </a:solidFill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3,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4)</m:t>
                    </m:r>
                  </m:oMath>
                </a14:m>
                <a:r>
                  <a:rPr lang="en-US" sz="12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7944" y="748557"/>
                <a:ext cx="1413811" cy="151558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546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44" y="1380931"/>
            <a:ext cx="8020305" cy="474227"/>
          </a:xfrm>
        </p:spPr>
        <p:txBody>
          <a:bodyPr>
            <a:normAutofit lnSpcReduction="10000"/>
          </a:bodyPr>
          <a:lstStyle/>
          <a:p>
            <a:r>
              <a:rPr lang="en-US" b="0" dirty="0" smtClean="0"/>
              <a:t>Can we compute </a:t>
            </a:r>
            <a:r>
              <a:rPr lang="el-GR" b="0" dirty="0" smtClean="0">
                <a:latin typeface="Times New Roman" panose="02020603050405020304" pitchFamily="18" charset="0"/>
              </a:rPr>
              <a:t>Δ</a:t>
            </a:r>
            <a:r>
              <a:rPr lang="en-US" b="0" dirty="0" smtClean="0"/>
              <a:t>-</a:t>
            </a:r>
            <a:r>
              <a:rPr lang="en-US" dirty="0"/>
              <a:t>score</a:t>
            </a:r>
            <a:r>
              <a:rPr lang="en-US" b="0" dirty="0" smtClean="0">
                <a:latin typeface="Calibri" panose="020F0502020204030204" pitchFamily="34" charset="0"/>
              </a:rPr>
              <a:t> </a:t>
            </a:r>
            <a:r>
              <a:rPr lang="en-US" b="0" dirty="0" smtClean="0"/>
              <a:t>efficiently 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Method: N</a:t>
            </a:r>
            <a:r>
              <a:rPr lang="en-US" sz="3600" dirty="0"/>
              <a:t>ET</a:t>
            </a:r>
            <a:r>
              <a:rPr lang="en-US" dirty="0"/>
              <a:t>C</a:t>
            </a:r>
            <a:r>
              <a:rPr lang="en-US" sz="3200" dirty="0"/>
              <a:t>ONDENSE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075" y="4724423"/>
            <a:ext cx="581058" cy="2823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075" y="5210238"/>
            <a:ext cx="1210147" cy="2809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9673" y="2352853"/>
            <a:ext cx="45877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IDEA: Use </a:t>
            </a:r>
            <a:r>
              <a:rPr lang="en-US" sz="2800" dirty="0"/>
              <a:t>matrix </a:t>
            </a:r>
            <a:r>
              <a:rPr lang="en-US" sz="2800" dirty="0" smtClean="0"/>
              <a:t>perturbation theory</a:t>
            </a:r>
            <a:endParaRPr lang="en-US" sz="28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837944" y="4628502"/>
            <a:ext cx="8020305" cy="474227"/>
          </a:xfrm>
          <a:prstGeom prst="rect">
            <a:avLst/>
          </a:prstGeom>
        </p:spPr>
        <p:txBody>
          <a:bodyPr vert="horz" lIns="45720" tIns="45720" rIns="45720" bIns="45720" rtlCol="0">
            <a:normAutofit lnSpcReduction="10000"/>
          </a:bodyPr>
          <a:lstStyle>
            <a:lvl1pPr marL="457200" indent="-45720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70919" indent="-34290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596649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74295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92583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</a:t>
            </a:r>
            <a:r>
              <a:rPr lang="en-US" dirty="0"/>
              <a:t>or a node-pair in </a:t>
            </a:r>
            <a:endParaRPr lang="en-US" dirty="0" smtClean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837944" y="5109541"/>
            <a:ext cx="8020305" cy="474227"/>
          </a:xfrm>
          <a:prstGeom prst="rect">
            <a:avLst/>
          </a:prstGeom>
        </p:spPr>
        <p:txBody>
          <a:bodyPr vert="horz" lIns="45720" tIns="45720" rIns="45720" bIns="45720" rtlCol="0">
            <a:normAutofit lnSpcReduction="10000"/>
          </a:bodyPr>
          <a:lstStyle>
            <a:lvl1pPr marL="457200" indent="-45720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70919" indent="-34290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596649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74295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92583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</a:t>
            </a:r>
            <a:r>
              <a:rPr lang="en-US" dirty="0"/>
              <a:t>or a </a:t>
            </a:r>
            <a:r>
              <a:rPr lang="en-US" dirty="0" smtClean="0"/>
              <a:t>time-pair </a:t>
            </a:r>
            <a:r>
              <a:rPr lang="en-US" dirty="0"/>
              <a:t>in </a:t>
            </a:r>
            <a:endParaRPr lang="en-US" dirty="0" smtClean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35" y="4975102"/>
            <a:ext cx="279528" cy="2488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440" y="2117608"/>
            <a:ext cx="3725919" cy="27944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09672" y="3575877"/>
            <a:ext cx="4587767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2800" dirty="0" smtClean="0">
                <a:solidFill>
                  <a:srgbClr val="00B050"/>
                </a:solidFill>
              </a:rPr>
              <a:t>Single eigenvalue calculation!  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6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/>
      <p:bldP spid="15" grpId="0"/>
      <p:bldP spid="17" grpId="0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693688" y="3754421"/>
            <a:ext cx="3447484" cy="2118837"/>
          </a:xfrm>
          <a:prstGeom prst="rect">
            <a:avLst/>
          </a:prstGeom>
          <a:solidFill>
            <a:srgbClr val="0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693688" y="1089183"/>
            <a:ext cx="3447484" cy="2118837"/>
          </a:xfrm>
          <a:prstGeom prst="rect">
            <a:avLst/>
          </a:prstGeom>
          <a:solidFill>
            <a:srgbClr val="0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Networks Evolve over Time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sp>
        <p:nvSpPr>
          <p:cNvPr id="11" name="TextBox 47"/>
          <p:cNvSpPr txBox="1"/>
          <p:nvPr/>
        </p:nvSpPr>
        <p:spPr>
          <a:xfrm>
            <a:off x="5063623" y="6061710"/>
            <a:ext cx="3687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[Patent Collaboration, source: kenedict.com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12" name="TextBox 47"/>
          <p:cNvSpPr txBox="1"/>
          <p:nvPr/>
        </p:nvSpPr>
        <p:spPr>
          <a:xfrm>
            <a:off x="5082141" y="3270091"/>
            <a:ext cx="384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[Contact Networks, source: sociopatterns.org]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47"/>
          <p:cNvSpPr txBox="1"/>
          <p:nvPr/>
        </p:nvSpPr>
        <p:spPr>
          <a:xfrm>
            <a:off x="1517469" y="3302027"/>
            <a:ext cx="1707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Social Networks]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597" y="3701665"/>
            <a:ext cx="3262304" cy="22840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549" y="981534"/>
            <a:ext cx="3525213" cy="2212539"/>
          </a:xfrm>
          <a:prstGeom prst="rect">
            <a:avLst/>
          </a:prstGeom>
        </p:spPr>
      </p:pic>
      <p:pic>
        <p:nvPicPr>
          <p:cNvPr id="21" name="Picture 2" descr="http://iconbug.com/data/39/256/efed539188caf9390a274ca82281736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813" y="1337442"/>
            <a:ext cx="271069" cy="27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iconbug.com/data/39/256/efed539188caf9390a274ca82281736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813" y="1810864"/>
            <a:ext cx="271069" cy="27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conbug.com/data/39/256/efed539188caf9390a274ca82281736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518" y="1339653"/>
            <a:ext cx="271069" cy="27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iconbug.com/data/39/256/efed539188caf9390a274ca82281736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291" y="1808029"/>
            <a:ext cx="271069" cy="27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iconbug.com/data/39/256/efed539188caf9390a274ca82281736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484" y="2329829"/>
            <a:ext cx="271069" cy="27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 flipV="1">
            <a:off x="2259343" y="1089183"/>
            <a:ext cx="29433" cy="21188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21" idx="3"/>
            <a:endCxn id="23" idx="1"/>
          </p:cNvCxnSpPr>
          <p:nvPr/>
        </p:nvCxnSpPr>
        <p:spPr>
          <a:xfrm>
            <a:off x="1563882" y="1472977"/>
            <a:ext cx="298636" cy="2211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2" idx="3"/>
            <a:endCxn id="23" idx="1"/>
          </p:cNvCxnSpPr>
          <p:nvPr/>
        </p:nvCxnSpPr>
        <p:spPr>
          <a:xfrm flipV="1">
            <a:off x="1563882" y="1475188"/>
            <a:ext cx="298636" cy="471211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22" idx="3"/>
            <a:endCxn id="25" idx="0"/>
          </p:cNvCxnSpPr>
          <p:nvPr/>
        </p:nvCxnSpPr>
        <p:spPr>
          <a:xfrm>
            <a:off x="1563882" y="1946399"/>
            <a:ext cx="141137" cy="38343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24" idx="1"/>
            <a:endCxn id="25" idx="0"/>
          </p:cNvCxnSpPr>
          <p:nvPr/>
        </p:nvCxnSpPr>
        <p:spPr>
          <a:xfrm flipH="1">
            <a:off x="1705019" y="1943564"/>
            <a:ext cx="170272" cy="386265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131586" y="2675676"/>
            <a:ext cx="4796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F5F5F5"/>
                </a:solidFill>
              </a:rPr>
              <a:t>2015</a:t>
            </a:r>
            <a:endParaRPr lang="en-US" dirty="0">
              <a:solidFill>
                <a:srgbClr val="F5F5F5"/>
              </a:solidFill>
            </a:endParaRPr>
          </a:p>
        </p:txBody>
      </p:sp>
      <p:pic>
        <p:nvPicPr>
          <p:cNvPr id="64" name="Picture 2" descr="http://iconbug.com/data/39/256/efed539188caf9390a274ca82281736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37" y="2327465"/>
            <a:ext cx="271069" cy="27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://iconbug.com/data/39/256/efed539188caf9390a274ca82281736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38" y="1340218"/>
            <a:ext cx="271069" cy="27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6" name="Straight Connector 65"/>
          <p:cNvCxnSpPr>
            <a:stCxn id="64" idx="3"/>
            <a:endCxn id="25" idx="1"/>
          </p:cNvCxnSpPr>
          <p:nvPr/>
        </p:nvCxnSpPr>
        <p:spPr>
          <a:xfrm>
            <a:off x="1099506" y="2463000"/>
            <a:ext cx="469978" cy="2364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65" idx="2"/>
            <a:endCxn id="64" idx="0"/>
          </p:cNvCxnSpPr>
          <p:nvPr/>
        </p:nvCxnSpPr>
        <p:spPr>
          <a:xfrm flipH="1">
            <a:off x="963972" y="1611287"/>
            <a:ext cx="1" cy="716178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65" idx="3"/>
            <a:endCxn id="21" idx="1"/>
          </p:cNvCxnSpPr>
          <p:nvPr/>
        </p:nvCxnSpPr>
        <p:spPr>
          <a:xfrm flipV="1">
            <a:off x="1099507" y="1472977"/>
            <a:ext cx="193306" cy="2776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8" name="Picture 2" descr="http://iconbug.com/data/39/256/efed539188caf9390a274ca82281736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83" y="1335231"/>
            <a:ext cx="271069" cy="27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http://iconbug.com/data/39/256/efed539188caf9390a274ca82281736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83" y="1808653"/>
            <a:ext cx="271069" cy="27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http://iconbug.com/data/39/256/efed539188caf9390a274ca82281736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188" y="1337442"/>
            <a:ext cx="271069" cy="27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http://iconbug.com/data/39/256/efed539188caf9390a274ca82281736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961" y="1805818"/>
            <a:ext cx="271069" cy="27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http://iconbug.com/data/39/256/efed539188caf9390a274ca82281736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54" y="2327618"/>
            <a:ext cx="271069" cy="27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4" name="Straight Connector 83"/>
          <p:cNvCxnSpPr>
            <a:stCxn id="78" idx="3"/>
            <a:endCxn id="80" idx="1"/>
          </p:cNvCxnSpPr>
          <p:nvPr/>
        </p:nvCxnSpPr>
        <p:spPr>
          <a:xfrm>
            <a:off x="3280552" y="1470766"/>
            <a:ext cx="298636" cy="2211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79" idx="3"/>
            <a:endCxn id="80" idx="1"/>
          </p:cNvCxnSpPr>
          <p:nvPr/>
        </p:nvCxnSpPr>
        <p:spPr>
          <a:xfrm flipV="1">
            <a:off x="3280552" y="1472977"/>
            <a:ext cx="298636" cy="471211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79" idx="3"/>
            <a:endCxn id="82" idx="0"/>
          </p:cNvCxnSpPr>
          <p:nvPr/>
        </p:nvCxnSpPr>
        <p:spPr>
          <a:xfrm>
            <a:off x="3280552" y="1944188"/>
            <a:ext cx="141137" cy="38343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81" idx="1"/>
            <a:endCxn id="82" idx="0"/>
          </p:cNvCxnSpPr>
          <p:nvPr/>
        </p:nvCxnSpPr>
        <p:spPr>
          <a:xfrm flipH="1">
            <a:off x="3421689" y="1941353"/>
            <a:ext cx="170272" cy="386265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2848256" y="2673465"/>
            <a:ext cx="4796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F5F5F5"/>
                </a:solidFill>
              </a:rPr>
              <a:t>2016</a:t>
            </a:r>
            <a:endParaRPr lang="en-US" dirty="0">
              <a:solidFill>
                <a:srgbClr val="F5F5F5"/>
              </a:solidFill>
            </a:endParaRPr>
          </a:p>
        </p:txBody>
      </p:sp>
      <p:pic>
        <p:nvPicPr>
          <p:cNvPr id="89" name="Picture 2" descr="http://iconbug.com/data/39/256/efed539188caf9390a274ca82281736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107" y="2325254"/>
            <a:ext cx="271069" cy="27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iconbug.com/data/39/256/efed539188caf9390a274ca82281736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108" y="1338007"/>
            <a:ext cx="271069" cy="27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2" name="Straight Connector 91"/>
          <p:cNvCxnSpPr>
            <a:stCxn id="79" idx="1"/>
            <a:endCxn id="89" idx="0"/>
          </p:cNvCxnSpPr>
          <p:nvPr/>
        </p:nvCxnSpPr>
        <p:spPr>
          <a:xfrm flipH="1">
            <a:off x="2680642" y="1944188"/>
            <a:ext cx="328841" cy="381066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90" idx="3"/>
            <a:endCxn id="78" idx="1"/>
          </p:cNvCxnSpPr>
          <p:nvPr/>
        </p:nvCxnSpPr>
        <p:spPr>
          <a:xfrm flipV="1">
            <a:off x="2816177" y="1470766"/>
            <a:ext cx="193306" cy="2776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79" idx="1"/>
            <a:endCxn id="90" idx="2"/>
          </p:cNvCxnSpPr>
          <p:nvPr/>
        </p:nvCxnSpPr>
        <p:spPr>
          <a:xfrm flipH="1" flipV="1">
            <a:off x="2680643" y="1609076"/>
            <a:ext cx="328840" cy="335112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81" idx="1"/>
            <a:endCxn id="78" idx="3"/>
          </p:cNvCxnSpPr>
          <p:nvPr/>
        </p:nvCxnSpPr>
        <p:spPr>
          <a:xfrm flipH="1" flipV="1">
            <a:off x="3280552" y="1470766"/>
            <a:ext cx="311409" cy="470587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128" y="3942209"/>
            <a:ext cx="265653" cy="265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06" y="4164775"/>
            <a:ext cx="263773" cy="263773"/>
          </a:xfrm>
          <a:prstGeom prst="rect">
            <a:avLst/>
          </a:prstGeom>
        </p:spPr>
      </p:pic>
      <p:sp>
        <p:nvSpPr>
          <p:cNvPr id="47" name="TextBox 47"/>
          <p:cNvSpPr txBox="1"/>
          <p:nvPr/>
        </p:nvSpPr>
        <p:spPr>
          <a:xfrm>
            <a:off x="1284701" y="6058293"/>
            <a:ext cx="2204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[Co-author Networks]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Straight Connector 47"/>
          <p:cNvCxnSpPr>
            <a:stCxn id="46" idx="2"/>
            <a:endCxn id="46" idx="0"/>
          </p:cNvCxnSpPr>
          <p:nvPr/>
        </p:nvCxnSpPr>
        <p:spPr>
          <a:xfrm flipV="1">
            <a:off x="2417430" y="3754421"/>
            <a:ext cx="0" cy="21188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784" y="4097025"/>
            <a:ext cx="265653" cy="26565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923" y="4663739"/>
            <a:ext cx="263773" cy="26377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55" y="4663738"/>
            <a:ext cx="263773" cy="26377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21" y="5165603"/>
            <a:ext cx="265653" cy="265653"/>
          </a:xfrm>
          <a:prstGeom prst="rect">
            <a:avLst/>
          </a:prstGeom>
        </p:spPr>
      </p:pic>
      <p:cxnSp>
        <p:nvCxnSpPr>
          <p:cNvPr id="70" name="Straight Connector 69"/>
          <p:cNvCxnSpPr>
            <a:endCxn id="54" idx="1"/>
          </p:cNvCxnSpPr>
          <p:nvPr/>
        </p:nvCxnSpPr>
        <p:spPr>
          <a:xfrm>
            <a:off x="1573500" y="4072328"/>
            <a:ext cx="196284" cy="157524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56" idx="3"/>
            <a:endCxn id="55" idx="1"/>
          </p:cNvCxnSpPr>
          <p:nvPr/>
        </p:nvCxnSpPr>
        <p:spPr>
          <a:xfrm>
            <a:off x="1138628" y="4795625"/>
            <a:ext cx="648295" cy="1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6" idx="3"/>
            <a:endCxn id="59" idx="0"/>
          </p:cNvCxnSpPr>
          <p:nvPr/>
        </p:nvCxnSpPr>
        <p:spPr>
          <a:xfrm>
            <a:off x="1171679" y="4296662"/>
            <a:ext cx="269369" cy="868941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54" idx="2"/>
            <a:endCxn id="55" idx="0"/>
          </p:cNvCxnSpPr>
          <p:nvPr/>
        </p:nvCxnSpPr>
        <p:spPr>
          <a:xfrm>
            <a:off x="1902611" y="4362678"/>
            <a:ext cx="16199" cy="301061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3" idx="2"/>
            <a:endCxn id="59" idx="0"/>
          </p:cNvCxnSpPr>
          <p:nvPr/>
        </p:nvCxnSpPr>
        <p:spPr>
          <a:xfrm flipH="1">
            <a:off x="1441048" y="4207862"/>
            <a:ext cx="11907" cy="957741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1" name="Picture 9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253" y="3942209"/>
            <a:ext cx="265653" cy="265653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031" y="4164775"/>
            <a:ext cx="263773" cy="263773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09" y="4097025"/>
            <a:ext cx="265653" cy="265653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48" y="4663739"/>
            <a:ext cx="263773" cy="263773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80" y="4663738"/>
            <a:ext cx="263773" cy="263773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346" y="5165603"/>
            <a:ext cx="265653" cy="265653"/>
          </a:xfrm>
          <a:prstGeom prst="rect">
            <a:avLst/>
          </a:prstGeom>
        </p:spPr>
      </p:pic>
      <p:cxnSp>
        <p:nvCxnSpPr>
          <p:cNvPr id="101" name="Straight Connector 100"/>
          <p:cNvCxnSpPr>
            <a:endCxn id="95" idx="1"/>
          </p:cNvCxnSpPr>
          <p:nvPr/>
        </p:nvCxnSpPr>
        <p:spPr>
          <a:xfrm>
            <a:off x="3369625" y="4072328"/>
            <a:ext cx="196284" cy="157524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94" idx="3"/>
            <a:endCxn id="97" idx="1"/>
          </p:cNvCxnSpPr>
          <p:nvPr/>
        </p:nvCxnSpPr>
        <p:spPr>
          <a:xfrm>
            <a:off x="2967804" y="4296662"/>
            <a:ext cx="615244" cy="498964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endCxn id="100" idx="0"/>
          </p:cNvCxnSpPr>
          <p:nvPr/>
        </p:nvCxnSpPr>
        <p:spPr>
          <a:xfrm>
            <a:off x="2947244" y="4795625"/>
            <a:ext cx="289929" cy="369978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95" idx="2"/>
            <a:endCxn id="97" idx="0"/>
          </p:cNvCxnSpPr>
          <p:nvPr/>
        </p:nvCxnSpPr>
        <p:spPr>
          <a:xfrm>
            <a:off x="3698736" y="4362678"/>
            <a:ext cx="16199" cy="301061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91" idx="2"/>
            <a:endCxn id="100" idx="0"/>
          </p:cNvCxnSpPr>
          <p:nvPr/>
        </p:nvCxnSpPr>
        <p:spPr>
          <a:xfrm flipH="1">
            <a:off x="3237173" y="4207862"/>
            <a:ext cx="11907" cy="957741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3288697" y="4229852"/>
            <a:ext cx="410039" cy="433886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1253168" y="5426474"/>
            <a:ext cx="4796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F5F5F5"/>
                </a:solidFill>
              </a:rPr>
              <a:t>2015</a:t>
            </a:r>
            <a:endParaRPr lang="en-US" dirty="0">
              <a:solidFill>
                <a:srgbClr val="F5F5F5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2969838" y="5424263"/>
            <a:ext cx="4796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F5F5F5"/>
                </a:solidFill>
              </a:rPr>
              <a:t>2016</a:t>
            </a:r>
            <a:endParaRPr lang="en-US" dirty="0">
              <a:solidFill>
                <a:srgbClr val="F5F5F5"/>
              </a:solidFill>
            </a:endParaRPr>
          </a:p>
        </p:txBody>
      </p:sp>
      <p:sp>
        <p:nvSpPr>
          <p:cNvPr id="7" name="6-Point Star 6"/>
          <p:cNvSpPr/>
          <p:nvPr/>
        </p:nvSpPr>
        <p:spPr>
          <a:xfrm>
            <a:off x="7115292" y="243165"/>
            <a:ext cx="1975145" cy="1844638"/>
          </a:xfrm>
          <a:prstGeom prst="star6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And many more…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7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8" grpId="0" animBg="1"/>
      <p:bldP spid="11" grpId="0"/>
      <p:bldP spid="12" grpId="0"/>
      <p:bldP spid="13" grpId="0"/>
      <p:bldP spid="57" grpId="0"/>
      <p:bldP spid="88" grpId="0"/>
      <p:bldP spid="47" grpId="0"/>
      <p:bldP spid="107" grpId="0"/>
      <p:bldP spid="108" grpId="0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241108"/>
            <a:ext cx="8375904" cy="914400"/>
          </a:xfrm>
        </p:spPr>
        <p:txBody>
          <a:bodyPr>
            <a:normAutofit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dirty="0" smtClean="0">
                <a:latin typeface="Tw Cen MT Condensed" panose="020B0606020104020203" pitchFamily="34" charset="0"/>
              </a:rPr>
              <a:t>-Score: Perturbation</a:t>
            </a:r>
            <a:endParaRPr lang="en-US" dirty="0">
              <a:latin typeface="Tw Cen MT Condensed" panose="020B06060201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364015" y="4153747"/>
            <a:ext cx="1894841" cy="1798645"/>
          </a:xfrm>
          <a:prstGeom prst="rect">
            <a:avLst/>
          </a:prstGeom>
          <a:solidFill>
            <a:srgbClr val="0000CC">
              <a:alpha val="1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31143" y="4147676"/>
            <a:ext cx="282645" cy="1804716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5137" y="4683773"/>
            <a:ext cx="1041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=</a:t>
            </a:r>
            <a:r>
              <a:rPr lang="en-US" sz="3600" dirty="0" smtClean="0"/>
              <a:t> 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endParaRPr lang="en-US" sz="3600" dirty="0"/>
          </a:p>
        </p:txBody>
      </p:sp>
      <p:pic>
        <p:nvPicPr>
          <p:cNvPr id="14338" name="Picture 2" descr="http://latex2png.com/output/latex_3095fb1454f345a1329fad7dd702965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520" y="4918172"/>
            <a:ext cx="351829" cy="30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latex2png.com/output/latex_073d7f498a4062d9fe787a50069ce7a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850" y="4982162"/>
            <a:ext cx="171466" cy="13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latex2png.com/output/latex_1261968ef652e8f33389ad25910ed06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9" y="4874447"/>
            <a:ext cx="354687" cy="25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65990" y="3495354"/>
            <a:ext cx="5330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Largest eigenvalue and corresponding eigenvector</a:t>
            </a:r>
            <a:endParaRPr lang="en-US" sz="2000" dirty="0"/>
          </a:p>
        </p:txBody>
      </p:sp>
      <p:sp>
        <p:nvSpPr>
          <p:cNvPr id="36" name="爆炸形 1 5"/>
          <p:cNvSpPr/>
          <p:nvPr/>
        </p:nvSpPr>
        <p:spPr bwMode="auto">
          <a:xfrm>
            <a:off x="5508171" y="5088126"/>
            <a:ext cx="3449173" cy="1438157"/>
          </a:xfrm>
          <a:prstGeom prst="irregularSeal1">
            <a:avLst/>
          </a:prstGeom>
          <a:solidFill>
            <a:schemeClr val="bg2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116" charset="-128"/>
              </a:rPr>
              <a:t>More details in   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itchFamily="34" charset="0"/>
                <a:ea typeface="ＭＳ Ｐゴシック" pitchFamily="116" charset="-128"/>
              </a:rPr>
              <a:t> </a:t>
            </a:r>
            <a:r>
              <a:rPr lang="en-US" sz="2000" dirty="0" smtClean="0">
                <a:latin typeface="Arial" pitchFamily="34" charset="0"/>
                <a:ea typeface="ＭＳ Ｐゴシック" pitchFamily="116" charset="-128"/>
              </a:rPr>
              <a:t>    Paper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116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801606" y="0"/>
            <a:ext cx="1356462" cy="584775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Details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30</a:t>
            </a:fld>
            <a:endParaRPr lang="en-US"/>
          </a:p>
        </p:txBody>
      </p: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837944" y="1380931"/>
            <a:ext cx="8020305" cy="47422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For time stamps </a:t>
            </a:r>
            <a:r>
              <a:rPr lang="en-US" i="1" dirty="0" err="1" smtClean="0"/>
              <a:t>i</a:t>
            </a:r>
            <a:r>
              <a:rPr lang="en-US" dirty="0" smtClean="0"/>
              <a:t> and </a:t>
            </a:r>
            <a:r>
              <a:rPr lang="en-US" i="1" dirty="0" smtClean="0"/>
              <a:t>j</a:t>
            </a:r>
            <a:endParaRPr lang="en-US" b="0" i="1" dirty="0" smtClean="0"/>
          </a:p>
        </p:txBody>
      </p:sp>
      <p:pic>
        <p:nvPicPr>
          <p:cNvPr id="1026" name="Picture 2" descr="http://latex2png.com/output/latex_fa8e896bbb5a054667072d04695680d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32" y="2108495"/>
            <a:ext cx="8039592" cy="67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5626759" y="4147676"/>
            <a:ext cx="282645" cy="1804716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40" name="Picture 4" descr="http://latex2png.com/output/latex_073d7f498a4062d9fe787a50069ce7a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348" y="4935059"/>
            <a:ext cx="171466" cy="13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12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</a:t>
            </a:r>
            <a:r>
              <a:rPr lang="en-US" dirty="0" smtClean="0"/>
              <a:t>Method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err="1" smtClean="0"/>
              <a:t>Adhikari</a:t>
            </a:r>
            <a:r>
              <a:rPr lang="en-US" dirty="0" smtClean="0"/>
              <a:t>, Zhang, </a:t>
            </a:r>
            <a:r>
              <a:rPr lang="en-US" dirty="0" err="1" smtClean="0"/>
              <a:t>Bharadwaj</a:t>
            </a:r>
            <a:r>
              <a:rPr lang="en-US" dirty="0" smtClean="0"/>
              <a:t>, Prakash</a:t>
            </a:r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14120" y="1991427"/>
            <a:ext cx="8388686" cy="361799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>
              <a:buFont typeface="+mj-lt"/>
              <a:buAutoNum type="arabicPeriod"/>
            </a:pPr>
            <a:r>
              <a:rPr lang="en-US" sz="2700" b="0" dirty="0"/>
              <a:t>Flatten the given     to obtain  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700" b="0" dirty="0"/>
              <a:t>Compute       </a:t>
            </a:r>
            <a:r>
              <a:rPr lang="en-US" sz="2700" b="0" dirty="0" smtClean="0"/>
              <a:t>and </a:t>
            </a:r>
            <a:r>
              <a:rPr lang="en-US" sz="2700" b="0" dirty="0"/>
              <a:t>corresponding </a:t>
            </a:r>
            <a:r>
              <a:rPr lang="en-US" sz="2700" b="0" dirty="0" smtClean="0"/>
              <a:t>eigenvector </a:t>
            </a:r>
            <a:endParaRPr lang="en-US" sz="2700" b="0" dirty="0"/>
          </a:p>
          <a:p>
            <a:pPr marL="385763" indent="-385763">
              <a:buFont typeface="+mj-lt"/>
              <a:buAutoNum type="arabicPeriod"/>
            </a:pPr>
            <a:r>
              <a:rPr lang="en-US" sz="2700" b="0" dirty="0" smtClean="0"/>
              <a:t>Estimate</a:t>
            </a:r>
            <a:r>
              <a:rPr lang="en-US" sz="2700" b="0" dirty="0"/>
              <a:t> </a:t>
            </a:r>
            <a:r>
              <a:rPr lang="el-GR" sz="2700" b="0" dirty="0" smtClean="0"/>
              <a:t>Δ</a:t>
            </a:r>
            <a:r>
              <a:rPr lang="en-US" sz="2700" b="0" dirty="0" smtClean="0"/>
              <a:t>-scores  using perturbation                  </a:t>
            </a:r>
            <a:endParaRPr lang="en-US" sz="2700" b="0" dirty="0"/>
          </a:p>
          <a:p>
            <a:pPr marL="385763" indent="-385763">
              <a:buFont typeface="+mj-lt"/>
              <a:buAutoNum type="arabicPeriod"/>
            </a:pPr>
            <a:r>
              <a:rPr lang="en-US" sz="2700" b="0" dirty="0"/>
              <a:t>Sort them in increasing order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700" b="0" dirty="0" smtClean="0"/>
              <a:t>Until </a:t>
            </a:r>
            <a:r>
              <a:rPr lang="en-US" sz="2700" b="0" dirty="0"/>
              <a:t>the graph is small </a:t>
            </a:r>
            <a:r>
              <a:rPr lang="en-US" sz="2700" b="0" dirty="0" smtClean="0"/>
              <a:t>enough do </a:t>
            </a:r>
            <a:endParaRPr lang="en-US" sz="2700" b="0" dirty="0"/>
          </a:p>
          <a:p>
            <a:pPr marL="205740" lvl="1" indent="0">
              <a:buNone/>
            </a:pPr>
            <a:r>
              <a:rPr lang="en-US" sz="2475" dirty="0" smtClean="0"/>
              <a:t>        </a:t>
            </a:r>
            <a:r>
              <a:rPr lang="en-US" sz="2500" dirty="0" smtClean="0"/>
              <a:t>Repeatedly </a:t>
            </a:r>
            <a:r>
              <a:rPr lang="en-US" sz="2500" dirty="0"/>
              <a:t>merge best time-pair and node-pair</a:t>
            </a:r>
          </a:p>
          <a:p>
            <a:pPr marL="205740" lvl="1" indent="0">
              <a:buNone/>
            </a:pPr>
            <a:r>
              <a:rPr lang="en-US" sz="1725" b="1" dirty="0"/>
              <a:t>	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706" y="2139255"/>
            <a:ext cx="367020" cy="287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382" y="2152876"/>
            <a:ext cx="186944" cy="2739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819" y="2594748"/>
            <a:ext cx="452821" cy="3477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198" y="1535934"/>
            <a:ext cx="1297608" cy="1206642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 rot="5400000">
            <a:off x="7955249" y="3236612"/>
            <a:ext cx="814285" cy="400890"/>
          </a:xfrm>
          <a:prstGeom prst="rightArrow">
            <a:avLst/>
          </a:prstGeom>
          <a:solidFill>
            <a:srgbClr val="000000"/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955" y="4204981"/>
            <a:ext cx="690093" cy="9446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4120" y="1554480"/>
            <a:ext cx="2287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</a:rPr>
              <a:t>N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ET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</a:rPr>
              <a:t>C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ONDENSE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31</a:t>
            </a:fld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768096" y="4977412"/>
            <a:ext cx="8020305" cy="501434"/>
          </a:xfrm>
        </p:spPr>
        <p:txBody>
          <a:bodyPr>
            <a:normAutofit/>
          </a:bodyPr>
          <a:lstStyle/>
          <a:p>
            <a:r>
              <a:rPr lang="en-US" dirty="0" smtClean="0"/>
              <a:t>Complexity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097114" y="5455434"/>
            <a:ext cx="1993046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Sub-quadratic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271839" y="5457909"/>
            <a:ext cx="747461" cy="498727"/>
          </a:xfrm>
          <a:prstGeom prst="rect">
            <a:avLst/>
          </a:prstGeom>
        </p:spPr>
        <p:txBody>
          <a:bodyPr vert="horz" lIns="45720" tIns="45720" rIns="45720" bIns="45720" rtlCol="0">
            <a:normAutofit lnSpcReduction="10000"/>
          </a:bodyPr>
          <a:lstStyle>
            <a:lvl1pPr marL="457200" indent="-45720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70919" indent="-34290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596649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74295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92583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 smtClean="0"/>
              <a:t>Time</a:t>
            </a:r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841737" y="5451007"/>
            <a:ext cx="995785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Linear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814232" y="5457909"/>
            <a:ext cx="1201677" cy="498727"/>
          </a:xfrm>
          <a:prstGeom prst="rect">
            <a:avLst/>
          </a:prstGeom>
        </p:spPr>
        <p:txBody>
          <a:bodyPr vert="horz" lIns="45720" tIns="45720" rIns="45720" bIns="45720" rtlCol="0">
            <a:normAutofit lnSpcReduction="10000"/>
          </a:bodyPr>
          <a:lstStyle>
            <a:lvl1pPr marL="457200" indent="-45720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70919" indent="-34290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596649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74295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92583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 smtClean="0"/>
              <a:t>Space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62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7" grpId="0" animBg="1"/>
      <p:bldP spid="18" grpId="0"/>
      <p:bldP spid="19" grpId="0" animBg="1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Motivation</a:t>
            </a:r>
          </a:p>
          <a:p>
            <a:r>
              <a:rPr lang="en-US" b="0" dirty="0"/>
              <a:t>Problem Formulation</a:t>
            </a:r>
          </a:p>
          <a:p>
            <a:r>
              <a:rPr lang="en-US" b="0" dirty="0"/>
              <a:t>Method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Experiments</a:t>
            </a:r>
            <a:endParaRPr lang="en-US" b="1" dirty="0">
              <a:solidFill>
                <a:srgbClr val="00B050"/>
              </a:solidFill>
            </a:endParaRPr>
          </a:p>
          <a:p>
            <a:r>
              <a:rPr lang="en-US" b="0" dirty="0" smtClean="0"/>
              <a:t>Conclusion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sp>
        <p:nvSpPr>
          <p:cNvPr id="6" name="L-Shape 5"/>
          <p:cNvSpPr/>
          <p:nvPr/>
        </p:nvSpPr>
        <p:spPr>
          <a:xfrm rot="18806691">
            <a:off x="889435" y="1353835"/>
            <a:ext cx="388486" cy="178785"/>
          </a:xfrm>
          <a:prstGeom prst="corner">
            <a:avLst>
              <a:gd name="adj1" fmla="val 38247"/>
              <a:gd name="adj2" fmla="val 3096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-Shape 6"/>
          <p:cNvSpPr/>
          <p:nvPr/>
        </p:nvSpPr>
        <p:spPr>
          <a:xfrm rot="18806691">
            <a:off x="889435" y="1926714"/>
            <a:ext cx="388486" cy="178785"/>
          </a:xfrm>
          <a:prstGeom prst="corner">
            <a:avLst>
              <a:gd name="adj1" fmla="val 38247"/>
              <a:gd name="adj2" fmla="val 3096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-Shape 7"/>
          <p:cNvSpPr/>
          <p:nvPr/>
        </p:nvSpPr>
        <p:spPr>
          <a:xfrm rot="18806691">
            <a:off x="889435" y="2480800"/>
            <a:ext cx="388486" cy="178785"/>
          </a:xfrm>
          <a:prstGeom prst="corner">
            <a:avLst>
              <a:gd name="adj1" fmla="val 38247"/>
              <a:gd name="adj2" fmla="val 3096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9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DatasetS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586414"/>
              </p:ext>
            </p:extLst>
          </p:nvPr>
        </p:nvGraphicFramePr>
        <p:xfrm>
          <a:off x="1274618" y="1604819"/>
          <a:ext cx="6839526" cy="4117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905"/>
                <a:gridCol w="1507805"/>
                <a:gridCol w="1228006"/>
                <a:gridCol w="1367905"/>
                <a:gridCol w="1367905"/>
              </a:tblGrid>
              <a:tr h="457456">
                <a:tc>
                  <a:txBody>
                    <a:bodyPr/>
                    <a:lstStyle/>
                    <a:p>
                      <a:r>
                        <a:rPr lang="en-US" dirty="0" smtClean="0"/>
                        <a:t>Dataset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Weight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|V|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|E|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en-US" dirty="0"/>
                    </a:p>
                  </a:txBody>
                  <a:tcPr/>
                </a:tc>
              </a:tr>
              <a:tr h="457456">
                <a:tc>
                  <a:txBody>
                    <a:bodyPr/>
                    <a:lstStyle/>
                    <a:p>
                      <a:r>
                        <a:rPr lang="en-US" dirty="0" smtClean="0"/>
                        <a:t>Workplace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Contact </a:t>
                      </a:r>
                      <a:r>
                        <a:rPr lang="en-US" dirty="0" err="1" smtClean="0"/>
                        <a:t>Hrs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 days</a:t>
                      </a:r>
                      <a:endParaRPr lang="en-US" dirty="0"/>
                    </a:p>
                  </a:txBody>
                  <a:tcPr/>
                </a:tc>
              </a:tr>
              <a:tr h="457456">
                <a:tc>
                  <a:txBody>
                    <a:bodyPr/>
                    <a:lstStyle/>
                    <a:p>
                      <a:r>
                        <a:rPr lang="en-US" dirty="0" smtClean="0"/>
                        <a:t>School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Contact </a:t>
                      </a:r>
                      <a:r>
                        <a:rPr lang="en-US" dirty="0" err="1" smtClean="0"/>
                        <a:t>Hrs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4.2K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 days</a:t>
                      </a:r>
                      <a:endParaRPr lang="en-US" dirty="0"/>
                    </a:p>
                  </a:txBody>
                  <a:tcPr/>
                </a:tc>
              </a:tr>
              <a:tr h="457456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Enron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 Emails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8.4K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44 Months</a:t>
                      </a:r>
                      <a:endParaRPr lang="en-US" dirty="0"/>
                    </a:p>
                  </a:txBody>
                  <a:tcPr/>
                </a:tc>
              </a:tr>
              <a:tr h="457456">
                <a:tc>
                  <a:txBody>
                    <a:bodyPr/>
                    <a:lstStyle/>
                    <a:p>
                      <a:r>
                        <a:rPr lang="en-US" dirty="0" smtClean="0"/>
                        <a:t>Chess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</a:t>
                      </a:r>
                      <a:r>
                        <a:rPr lang="en-US" baseline="0" dirty="0" smtClean="0"/>
                        <a:t> Games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7.3K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62.4K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 Years</a:t>
                      </a:r>
                    </a:p>
                  </a:txBody>
                  <a:tcPr/>
                </a:tc>
              </a:tr>
              <a:tr h="45745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Arxiv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 Papers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3.8M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 Years</a:t>
                      </a:r>
                      <a:endParaRPr lang="en-US" dirty="0"/>
                    </a:p>
                  </a:txBody>
                  <a:tcPr/>
                </a:tc>
              </a:tr>
              <a:tr h="457456">
                <a:tc>
                  <a:txBody>
                    <a:bodyPr/>
                    <a:lstStyle/>
                    <a:p>
                      <a:r>
                        <a:rPr lang="en-US" dirty="0" smtClean="0"/>
                        <a:t>Wikipedia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#Pages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118K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2.1M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Years</a:t>
                      </a:r>
                      <a:endParaRPr lang="en-US" dirty="0"/>
                    </a:p>
                  </a:txBody>
                  <a:tcPr/>
                </a:tc>
              </a:tr>
              <a:tr h="45745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WikiTalk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#Messages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497K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2.7M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 Years</a:t>
                      </a:r>
                      <a:endParaRPr lang="en-US" dirty="0"/>
                    </a:p>
                  </a:txBody>
                  <a:tcPr/>
                </a:tc>
              </a:tr>
              <a:tr h="457456">
                <a:tc>
                  <a:txBody>
                    <a:bodyPr/>
                    <a:lstStyle/>
                    <a:p>
                      <a:r>
                        <a:rPr lang="en-US" dirty="0" smtClean="0"/>
                        <a:t>DBLP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#Papers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1.3M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18M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 Years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34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RANDOM	</a:t>
            </a:r>
          </a:p>
          <a:p>
            <a:pPr lvl="1"/>
            <a:r>
              <a:rPr lang="en-US" dirty="0" smtClean="0"/>
              <a:t>Randomly merge node-pairs and time-pairs</a:t>
            </a:r>
          </a:p>
          <a:p>
            <a:pPr marL="128019" lvl="1" indent="0">
              <a:buNone/>
            </a:pPr>
            <a:endParaRPr lang="en-US" dirty="0" smtClean="0"/>
          </a:p>
          <a:p>
            <a:r>
              <a:rPr lang="en-US" dirty="0" smtClean="0"/>
              <a:t>TENSOR</a:t>
            </a:r>
          </a:p>
          <a:p>
            <a:pPr lvl="1"/>
            <a:r>
              <a:rPr lang="en-US" dirty="0" smtClean="0"/>
              <a:t>Pick candidates to merge based on centrality given by tensor decomposition</a:t>
            </a:r>
          </a:p>
          <a:p>
            <a:pPr marL="128019" lvl="1" indent="0">
              <a:buNone/>
            </a:pPr>
            <a:endParaRPr lang="en-US" dirty="0" smtClean="0"/>
          </a:p>
          <a:p>
            <a:r>
              <a:rPr lang="en-US" dirty="0" err="1" smtClean="0"/>
              <a:t>CNTemp</a:t>
            </a:r>
            <a:endParaRPr lang="en-US" dirty="0" smtClean="0"/>
          </a:p>
          <a:p>
            <a:pPr lvl="1"/>
            <a:r>
              <a:rPr lang="en-US" dirty="0" smtClean="0"/>
              <a:t>Summarize static graph: </a:t>
            </a:r>
            <a:r>
              <a:rPr lang="en-US" dirty="0" err="1"/>
              <a:t>C</a:t>
            </a:r>
            <a:r>
              <a:rPr lang="en-US" dirty="0" err="1" smtClean="0"/>
              <a:t>oarsenset</a:t>
            </a:r>
            <a:r>
              <a:rPr lang="en-US" dirty="0" smtClean="0"/>
              <a:t> </a:t>
            </a:r>
            <a:r>
              <a:rPr lang="en-US" sz="1800" dirty="0">
                <a:solidFill>
                  <a:srgbClr val="800000"/>
                </a:solidFill>
              </a:rPr>
              <a:t>[</a:t>
            </a:r>
            <a:r>
              <a:rPr lang="en-US" sz="1800" dirty="0" err="1">
                <a:solidFill>
                  <a:srgbClr val="800000"/>
                </a:solidFill>
              </a:rPr>
              <a:t>Purohit</a:t>
            </a:r>
            <a:r>
              <a:rPr lang="en-US" sz="1800" dirty="0">
                <a:solidFill>
                  <a:srgbClr val="800000"/>
                </a:solidFill>
              </a:rPr>
              <a:t>+, KDD 2014] </a:t>
            </a:r>
            <a:endParaRPr lang="en-US" sz="1800" dirty="0" smtClean="0">
              <a:solidFill>
                <a:srgbClr val="800000"/>
              </a:solidFill>
            </a:endParaRPr>
          </a:p>
          <a:p>
            <a:pPr lvl="1"/>
            <a:r>
              <a:rPr lang="en-US" dirty="0" smtClean="0"/>
              <a:t>Run </a:t>
            </a:r>
            <a:r>
              <a:rPr lang="en-US" dirty="0" err="1" smtClean="0"/>
              <a:t>Coarsenet</a:t>
            </a:r>
            <a:r>
              <a:rPr lang="en-US" dirty="0" smtClean="0"/>
              <a:t> on the union graph and repeat the summary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7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latex2png.com/output/latex_1e03e8a4e33d309c2faf312bdc4ee0a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824" y="529836"/>
            <a:ext cx="769221" cy="39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605" y="1784392"/>
            <a:ext cx="3625868" cy="276925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35604" y="5562726"/>
            <a:ext cx="8873070" cy="523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N</a:t>
            </a:r>
            <a:r>
              <a:rPr lang="en-US" sz="2000" dirty="0" smtClean="0">
                <a:solidFill>
                  <a:srgbClr val="00B050"/>
                </a:solidFill>
              </a:rPr>
              <a:t>ET</a:t>
            </a:r>
            <a:r>
              <a:rPr lang="en-US" sz="2800" dirty="0" smtClean="0">
                <a:solidFill>
                  <a:srgbClr val="00B050"/>
                </a:solidFill>
              </a:rPr>
              <a:t>C</a:t>
            </a:r>
            <a:r>
              <a:rPr lang="en-US" sz="2000" dirty="0" smtClean="0">
                <a:solidFill>
                  <a:srgbClr val="00B050"/>
                </a:solidFill>
              </a:rPr>
              <a:t>ONDENSE</a:t>
            </a:r>
            <a:r>
              <a:rPr lang="en-US" sz="2800" dirty="0" smtClean="0">
                <a:solidFill>
                  <a:srgbClr val="00B050"/>
                </a:solidFill>
              </a:rPr>
              <a:t> preserves       well </a:t>
            </a:r>
            <a:r>
              <a:rPr lang="en-US" sz="2800" dirty="0">
                <a:solidFill>
                  <a:srgbClr val="00B050"/>
                </a:solidFill>
              </a:rPr>
              <a:t>even for large values of </a:t>
            </a:r>
            <a:r>
              <a:rPr lang="en-US" sz="2800" dirty="0" smtClean="0">
                <a:solidFill>
                  <a:srgbClr val="00B050"/>
                </a:solidFill>
              </a:rPr>
              <a:t>     </a:t>
            </a:r>
            <a:endParaRPr lang="en-US" sz="2800" dirty="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92" y="1784392"/>
            <a:ext cx="3542436" cy="27055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06" y="1784392"/>
            <a:ext cx="3540650" cy="27041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Performance: </a:t>
            </a:r>
            <a:r>
              <a:rPr lang="en-US" sz="2800" dirty="0" smtClean="0"/>
              <a:t>vs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86393" y="1634351"/>
            <a:ext cx="9106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 err="1"/>
              <a:t>WikiTalk</a:t>
            </a:r>
            <a:endParaRPr lang="en-US" sz="135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76456" y="4839727"/>
            <a:ext cx="319568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             </a:t>
            </a:r>
            <a:r>
              <a:rPr lang="en-US" sz="2100" dirty="0" smtClean="0"/>
              <a:t>where</a:t>
            </a:r>
            <a:r>
              <a:rPr lang="en-US" sz="2100" b="1" dirty="0" smtClean="0"/>
              <a:t>                   </a:t>
            </a:r>
            <a:endParaRPr lang="en-US" sz="21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06" y="4897923"/>
            <a:ext cx="1759529" cy="3478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5926" y="4599435"/>
            <a:ext cx="1157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is better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70492" y="4284617"/>
            <a:ext cx="0" cy="9235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http://latex2png.com/output/latex_df31feb676b4b97268b5589eec5802a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920" y="5707620"/>
            <a:ext cx="457330" cy="23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897137" y="1634351"/>
            <a:ext cx="6639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DBLP</a:t>
            </a:r>
          </a:p>
        </p:txBody>
      </p:sp>
      <p:pic>
        <p:nvPicPr>
          <p:cNvPr id="20" name="Picture 2" descr="http://latex2png.com/output/latex_836896a3993239e116a3761fa653379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261" y="5660427"/>
            <a:ext cx="452479" cy="32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0629" y="410032"/>
            <a:ext cx="1777621" cy="98489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8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latex2png.com/output/latex_849a6093906154dc9ae86c2aff07695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825" y="533953"/>
            <a:ext cx="840804" cy="38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833" y="1784391"/>
            <a:ext cx="3627640" cy="27706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90" y="1784392"/>
            <a:ext cx="3542438" cy="270553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86393" y="1634351"/>
            <a:ext cx="9106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 err="1"/>
              <a:t>WikiTalk</a:t>
            </a:r>
            <a:endParaRPr lang="en-US" sz="135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97137" y="1634351"/>
            <a:ext cx="6639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DBLP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76456" y="4839727"/>
            <a:ext cx="319568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             </a:t>
            </a:r>
            <a:r>
              <a:rPr lang="en-US" sz="2100" dirty="0" smtClean="0"/>
              <a:t>where</a:t>
            </a:r>
            <a:r>
              <a:rPr lang="en-US" sz="2100" b="1" dirty="0" smtClean="0"/>
              <a:t>                   </a:t>
            </a:r>
            <a:endParaRPr lang="en-US" sz="21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06" y="4897923"/>
            <a:ext cx="1759529" cy="3478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5604" y="5562726"/>
            <a:ext cx="8873070" cy="523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N</a:t>
            </a:r>
            <a:r>
              <a:rPr lang="en-US" sz="2000" dirty="0" smtClean="0">
                <a:solidFill>
                  <a:srgbClr val="00B050"/>
                </a:solidFill>
              </a:rPr>
              <a:t>ET</a:t>
            </a:r>
            <a:r>
              <a:rPr lang="en-US" sz="2800" dirty="0" smtClean="0">
                <a:solidFill>
                  <a:srgbClr val="00B050"/>
                </a:solidFill>
              </a:rPr>
              <a:t>C</a:t>
            </a:r>
            <a:r>
              <a:rPr lang="en-US" sz="2000" dirty="0" smtClean="0">
                <a:solidFill>
                  <a:srgbClr val="00B050"/>
                </a:solidFill>
              </a:rPr>
              <a:t>ONDENSE</a:t>
            </a:r>
            <a:r>
              <a:rPr lang="en-US" sz="2800" dirty="0" smtClean="0">
                <a:solidFill>
                  <a:srgbClr val="00B050"/>
                </a:solidFill>
              </a:rPr>
              <a:t> preserves       well </a:t>
            </a:r>
            <a:r>
              <a:rPr lang="en-US" sz="2800" dirty="0">
                <a:solidFill>
                  <a:srgbClr val="00B050"/>
                </a:solidFill>
              </a:rPr>
              <a:t>even for large values of </a:t>
            </a:r>
            <a:r>
              <a:rPr lang="en-US" sz="2800" dirty="0" smtClean="0">
                <a:solidFill>
                  <a:srgbClr val="00B050"/>
                </a:solidFill>
              </a:rPr>
              <a:t>     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5926" y="4599435"/>
            <a:ext cx="1157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is better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70492" y="4284617"/>
            <a:ext cx="0" cy="9235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http://latex2png.com/output/latex_836896a3993239e116a3761fa653379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261" y="5660427"/>
            <a:ext cx="452479" cy="32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latex2png.com/output/latex_0be9d125c5bbb381f0002b22e922da5c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283" y="5707620"/>
            <a:ext cx="504967" cy="23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0629" y="410032"/>
            <a:ext cx="1777621" cy="98489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36</a:t>
            </a:fld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768096" y="241108"/>
            <a:ext cx="8090154" cy="914400"/>
          </a:xfrm>
        </p:spPr>
        <p:txBody>
          <a:bodyPr/>
          <a:lstStyle/>
          <a:p>
            <a:r>
              <a:rPr lang="en-US" dirty="0" smtClean="0"/>
              <a:t>Performance: </a:t>
            </a:r>
            <a:r>
              <a:rPr lang="en-US" sz="2800" dirty="0" smtClean="0"/>
              <a:t>vs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54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well </a:t>
            </a:r>
            <a:r>
              <a:rPr lang="en-US" dirty="0" smtClean="0"/>
              <a:t>does </a:t>
            </a:r>
            <a:r>
              <a:rPr lang="en-US" dirty="0"/>
              <a:t>N</a:t>
            </a:r>
            <a:r>
              <a:rPr lang="en-US" sz="2000" dirty="0"/>
              <a:t>ET</a:t>
            </a:r>
            <a:r>
              <a:rPr lang="en-US" sz="3200" dirty="0"/>
              <a:t>C</a:t>
            </a:r>
            <a:r>
              <a:rPr lang="en-US" sz="2000" dirty="0"/>
              <a:t>ONDENSE </a:t>
            </a:r>
            <a:r>
              <a:rPr lang="en-US" sz="3200" dirty="0" smtClean="0"/>
              <a:t>preserve    ?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89369" y="5778822"/>
            <a:ext cx="4737707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N</a:t>
            </a:r>
            <a:r>
              <a:rPr lang="en-US" sz="2000" dirty="0" smtClean="0">
                <a:solidFill>
                  <a:srgbClr val="00B050"/>
                </a:solidFill>
              </a:rPr>
              <a:t>ET</a:t>
            </a:r>
            <a:r>
              <a:rPr lang="en-US" sz="2800" dirty="0" smtClean="0">
                <a:solidFill>
                  <a:srgbClr val="00B050"/>
                </a:solidFill>
              </a:rPr>
              <a:t>C</a:t>
            </a:r>
            <a:r>
              <a:rPr lang="en-US" sz="2000" dirty="0" smtClean="0">
                <a:solidFill>
                  <a:srgbClr val="00B050"/>
                </a:solidFill>
              </a:rPr>
              <a:t>ONDENSE</a:t>
            </a:r>
            <a:r>
              <a:rPr lang="en-US" sz="2800" dirty="0" smtClean="0">
                <a:solidFill>
                  <a:srgbClr val="00B050"/>
                </a:solidFill>
              </a:rPr>
              <a:t> preserves     well 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w.r.t. Problem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1" y="2281940"/>
            <a:ext cx="3344625" cy="27117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742" y="2281941"/>
            <a:ext cx="3344623" cy="27117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86" y="5142937"/>
            <a:ext cx="2339374" cy="4496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70110" y="5159336"/>
            <a:ext cx="10135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w</a:t>
            </a:r>
            <a:r>
              <a:rPr lang="en-US" sz="2100" dirty="0" smtClean="0"/>
              <a:t>here</a:t>
            </a:r>
            <a:endParaRPr lang="en-US" sz="135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455" y="1483945"/>
            <a:ext cx="300384" cy="2799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89369" y="2092352"/>
            <a:ext cx="9280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 smtClean="0"/>
              <a:t>Workplace</a:t>
            </a:r>
            <a:endParaRPr lang="en-US" sz="135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362256" y="2092352"/>
            <a:ext cx="6559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 smtClean="0"/>
              <a:t>School</a:t>
            </a:r>
            <a:endParaRPr lang="en-US" sz="135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3636" y="4860101"/>
            <a:ext cx="1157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is better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44366" y="4531919"/>
            <a:ext cx="0" cy="9235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 descr="http://latex2png.com/output/latex_d3ff3c8121f7b61ebb7d4a330fe6bd3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731" y="5898212"/>
            <a:ext cx="350911" cy="30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0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Scalability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513" y="1586157"/>
            <a:ext cx="4577313" cy="34399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80872" y="5456761"/>
            <a:ext cx="4864601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N</a:t>
            </a:r>
            <a:r>
              <a:rPr lang="en-US" sz="2000" dirty="0" smtClean="0">
                <a:solidFill>
                  <a:srgbClr val="00B050"/>
                </a:solidFill>
              </a:rPr>
              <a:t>ET</a:t>
            </a:r>
            <a:r>
              <a:rPr lang="en-US" sz="2800" dirty="0" smtClean="0">
                <a:solidFill>
                  <a:srgbClr val="00B050"/>
                </a:solidFill>
              </a:rPr>
              <a:t>C</a:t>
            </a:r>
            <a:r>
              <a:rPr lang="en-US" sz="2000" dirty="0" smtClean="0">
                <a:solidFill>
                  <a:srgbClr val="00B050"/>
                </a:solidFill>
              </a:rPr>
              <a:t>ONDENSE</a:t>
            </a:r>
            <a:r>
              <a:rPr lang="en-US" sz="2400" dirty="0" smtClean="0">
                <a:solidFill>
                  <a:srgbClr val="00B050"/>
                </a:solidFill>
              </a:rPr>
              <a:t> </a:t>
            </a:r>
            <a:r>
              <a:rPr lang="en-US" sz="2800" dirty="0" smtClean="0">
                <a:solidFill>
                  <a:srgbClr val="00B050"/>
                </a:solidFill>
              </a:rPr>
              <a:t>scales near linearly 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5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818" y="1532961"/>
            <a:ext cx="4330701" cy="3640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Parallelizability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46697" y="5445859"/>
            <a:ext cx="6332952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N</a:t>
            </a:r>
            <a:r>
              <a:rPr lang="en-US" sz="2000" dirty="0" smtClean="0">
                <a:solidFill>
                  <a:srgbClr val="00B050"/>
                </a:solidFill>
              </a:rPr>
              <a:t>ET</a:t>
            </a:r>
            <a:r>
              <a:rPr lang="en-US" sz="2800" dirty="0" smtClean="0">
                <a:solidFill>
                  <a:srgbClr val="00B050"/>
                </a:solidFill>
              </a:rPr>
              <a:t>C</a:t>
            </a:r>
            <a:r>
              <a:rPr lang="en-US" sz="2000" dirty="0" smtClean="0">
                <a:solidFill>
                  <a:srgbClr val="00B050"/>
                </a:solidFill>
              </a:rPr>
              <a:t>ONDENSE</a:t>
            </a:r>
            <a:r>
              <a:rPr lang="en-US" sz="2400" dirty="0" smtClean="0">
                <a:solidFill>
                  <a:srgbClr val="00B050"/>
                </a:solidFill>
              </a:rPr>
              <a:t> </a:t>
            </a:r>
            <a:r>
              <a:rPr lang="en-US" sz="2800" dirty="0" smtClean="0">
                <a:solidFill>
                  <a:srgbClr val="00B050"/>
                </a:solidFill>
              </a:rPr>
              <a:t>achieves near linear speed-up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8" name="爆炸形 1 5"/>
          <p:cNvSpPr/>
          <p:nvPr/>
        </p:nvSpPr>
        <p:spPr bwMode="auto">
          <a:xfrm>
            <a:off x="6162570" y="61533"/>
            <a:ext cx="2750658" cy="2187949"/>
          </a:xfrm>
          <a:prstGeom prst="irregularSeal1">
            <a:avLst/>
          </a:prstGeom>
          <a:solidFill>
            <a:schemeClr val="bg2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ＭＳ Ｐゴシック" pitchFamily="116" charset="-128"/>
              </a:rPr>
              <a:t>More results in paper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9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Propagation in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Social Media</a:t>
            </a:r>
          </a:p>
          <a:p>
            <a:r>
              <a:rPr lang="en-US" dirty="0" smtClean="0"/>
              <a:t>Epidemiology</a:t>
            </a:r>
          </a:p>
          <a:p>
            <a:r>
              <a:rPr lang="en-US" dirty="0" smtClean="0"/>
              <a:t>Cyber Security</a:t>
            </a:r>
          </a:p>
          <a:p>
            <a:r>
              <a:rPr lang="en-US" dirty="0" smtClean="0"/>
              <a:t>Public Health</a:t>
            </a:r>
          </a:p>
          <a:p>
            <a:r>
              <a:rPr lang="en-US" dirty="0" smtClean="0"/>
              <a:t>Viral Marketing</a:t>
            </a:r>
          </a:p>
          <a:p>
            <a:r>
              <a:rPr lang="en-US" dirty="0" smtClean="0"/>
              <a:t>Human Mobility</a:t>
            </a:r>
          </a:p>
          <a:p>
            <a:r>
              <a:rPr lang="en-US" dirty="0" smtClean="0"/>
              <a:t>….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pic>
        <p:nvPicPr>
          <p:cNvPr id="7" name="Picture 6" descr="https://d30y9cdsu7xlg0.cloudfront.net/png/8205-2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604" y="2713159"/>
            <a:ext cx="710802" cy="71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d30y9cdsu7xlg0.cloudfront.net/png/8205-200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94" y="2027417"/>
            <a:ext cx="710802" cy="71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4708984" y="2599742"/>
            <a:ext cx="174983" cy="28509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18" idx="0"/>
            <a:endCxn id="8" idx="2"/>
          </p:cNvCxnSpPr>
          <p:nvPr/>
        </p:nvCxnSpPr>
        <p:spPr>
          <a:xfrm flipV="1">
            <a:off x="5092654" y="2738219"/>
            <a:ext cx="4241" cy="32007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202022" y="2966200"/>
            <a:ext cx="205972" cy="35227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87227" y="2574522"/>
            <a:ext cx="220769" cy="3434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6" descr="File:Female icon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58" y="2587137"/>
            <a:ext cx="453628" cy="73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File:Female icon.sv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840" y="3058291"/>
            <a:ext cx="453628" cy="73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87233" y="2694814"/>
            <a:ext cx="293213" cy="22284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5463" y="2120657"/>
            <a:ext cx="293213" cy="22284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991092" y="1756486"/>
            <a:ext cx="2100461" cy="229985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757789" y="1756486"/>
            <a:ext cx="2100461" cy="229985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2" descr="http://iconbug.com/data/39/256/efed539188caf9390a274ca82281736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507" y="2095147"/>
            <a:ext cx="400754" cy="43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iconbug.com/data/39/256/efed539188caf9390a274ca82281736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612" y="2657094"/>
            <a:ext cx="400754" cy="43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://iconbug.com/data/39/256/efed539188caf9390a274ca82281736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994" y="2095147"/>
            <a:ext cx="400754" cy="43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://iconbug.com/data/39/256/efed539188caf9390a274ca82281736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868" y="2682834"/>
            <a:ext cx="400754" cy="43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iconbug.com/data/39/256/efed539188caf9390a274ca82281736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803" y="3206465"/>
            <a:ext cx="400754" cy="43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Connector 38"/>
          <p:cNvCxnSpPr>
            <a:stCxn id="33" idx="3"/>
            <a:endCxn id="35" idx="1"/>
          </p:cNvCxnSpPr>
          <p:nvPr/>
        </p:nvCxnSpPr>
        <p:spPr>
          <a:xfrm>
            <a:off x="8022261" y="2312643"/>
            <a:ext cx="264733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34" idx="3"/>
            <a:endCxn id="35" idx="1"/>
          </p:cNvCxnSpPr>
          <p:nvPr/>
        </p:nvCxnSpPr>
        <p:spPr>
          <a:xfrm flipV="1">
            <a:off x="7977366" y="2312643"/>
            <a:ext cx="309628" cy="561947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34" idx="3"/>
            <a:endCxn id="37" idx="0"/>
          </p:cNvCxnSpPr>
          <p:nvPr/>
        </p:nvCxnSpPr>
        <p:spPr>
          <a:xfrm>
            <a:off x="7977366" y="2874590"/>
            <a:ext cx="154814" cy="331875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36" idx="1"/>
            <a:endCxn id="37" idx="0"/>
          </p:cNvCxnSpPr>
          <p:nvPr/>
        </p:nvCxnSpPr>
        <p:spPr>
          <a:xfrm flipH="1">
            <a:off x="8132180" y="2900330"/>
            <a:ext cx="207688" cy="306135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4" name="Picture 2" descr="http://iconbug.com/data/39/256/efed539188caf9390a274ca82281736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191" y="3206465"/>
            <a:ext cx="400754" cy="43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http://iconbug.com/data/39/256/efed539188caf9390a274ca82281736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583" y="2095147"/>
            <a:ext cx="400754" cy="43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Straight Connector 45"/>
          <p:cNvCxnSpPr>
            <a:stCxn id="44" idx="3"/>
            <a:endCxn id="37" idx="1"/>
          </p:cNvCxnSpPr>
          <p:nvPr/>
        </p:nvCxnSpPr>
        <p:spPr>
          <a:xfrm>
            <a:off x="7448945" y="3423961"/>
            <a:ext cx="48285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45" idx="2"/>
            <a:endCxn id="44" idx="0"/>
          </p:cNvCxnSpPr>
          <p:nvPr/>
        </p:nvCxnSpPr>
        <p:spPr>
          <a:xfrm>
            <a:off x="7247960" y="2530139"/>
            <a:ext cx="608" cy="676326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45" idx="3"/>
            <a:endCxn id="33" idx="1"/>
          </p:cNvCxnSpPr>
          <p:nvPr/>
        </p:nvCxnSpPr>
        <p:spPr>
          <a:xfrm>
            <a:off x="7448337" y="2312643"/>
            <a:ext cx="173170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5" name="Picture 2" descr="http://clipartix.com/wp-content/uploads/2016/05/Happy-face-clip-art-smiley-face-clipart-3-clipartco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3335" y="2011853"/>
            <a:ext cx="283671" cy="30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http://clipartix.com/wp-content/uploads/2016/05/Happy-face-clip-art-smiley-face-clipart-3-clipartco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5020" y="3123170"/>
            <a:ext cx="283671" cy="30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http://clipartix.com/wp-content/uploads/2016/05/Happy-face-clip-art-smiley-face-clipart-3-clipartco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21739" y="1907933"/>
            <a:ext cx="283671" cy="30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TextBox 98"/>
          <p:cNvSpPr txBox="1"/>
          <p:nvPr/>
        </p:nvSpPr>
        <p:spPr>
          <a:xfrm>
            <a:off x="4170437" y="1427646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Contact Network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4506813" y="4115695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Diseases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7364856" y="4111947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Memes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6957510" y="1388082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Social Network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7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586" y="3244682"/>
            <a:ext cx="3715268" cy="23148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93" y="3254701"/>
            <a:ext cx="3705742" cy="23148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Application1: Temporal Influence Maximization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Problem: </a:t>
            </a:r>
            <a:r>
              <a:rPr lang="en-US" dirty="0" smtClean="0"/>
              <a:t>Give a temporal network   </a:t>
            </a:r>
            <a:r>
              <a:rPr lang="en-US" sz="1800" dirty="0" smtClean="0"/>
              <a:t> </a:t>
            </a:r>
            <a:r>
              <a:rPr lang="en-US" sz="1800" dirty="0">
                <a:solidFill>
                  <a:srgbClr val="800000"/>
                </a:solidFill>
              </a:rPr>
              <a:t>[Aggarwal +, SDM 2012</a:t>
            </a:r>
            <a:r>
              <a:rPr lang="en-US" sz="1800" dirty="0" smtClean="0">
                <a:solidFill>
                  <a:srgbClr val="800000"/>
                </a:solidFill>
              </a:rPr>
              <a:t>]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</a:p>
          <a:p>
            <a:pPr lvl="1"/>
            <a:r>
              <a:rPr lang="en-GB" dirty="0"/>
              <a:t>choose best k nodes in first time-stamp as </a:t>
            </a:r>
            <a:r>
              <a:rPr lang="en-GB" dirty="0" smtClean="0"/>
              <a:t>seed-set</a:t>
            </a:r>
          </a:p>
          <a:p>
            <a:pPr lvl="1"/>
            <a:r>
              <a:rPr lang="en-GB" dirty="0"/>
              <a:t>such that maximum diffusion is achieved in the last time-stamp</a:t>
            </a:r>
            <a:endParaRPr lang="en-GB" dirty="0" smtClean="0"/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708379" y="3244682"/>
            <a:ext cx="0" cy="231489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92171" y="5550307"/>
            <a:ext cx="26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Day graph: </a:t>
            </a:r>
            <a:r>
              <a:rPr lang="en-US" dirty="0" smtClean="0">
                <a:solidFill>
                  <a:srgbClr val="000000"/>
                </a:solidFill>
              </a:rPr>
              <a:t>Office/School</a:t>
            </a:r>
            <a:endParaRPr lang="en-US" sz="135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74412" y="5547359"/>
            <a:ext cx="2104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Night graph: </a:t>
            </a:r>
            <a:r>
              <a:rPr lang="en-US" dirty="0" smtClean="0">
                <a:solidFill>
                  <a:srgbClr val="000000"/>
                </a:solidFill>
              </a:rPr>
              <a:t>Family</a:t>
            </a:r>
            <a:endParaRPr lang="en-US" sz="1350" dirty="0">
              <a:solidFill>
                <a:srgbClr val="000000"/>
              </a:solidFill>
            </a:endParaRPr>
          </a:p>
        </p:txBody>
      </p:sp>
      <p:pic>
        <p:nvPicPr>
          <p:cNvPr id="12" name="Picture 2" descr="http://clipartix.com/wp-content/uploads/2016/05/Happy-face-clip-art-smiley-face-clipart-3-clipartco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5903" y="3461267"/>
            <a:ext cx="283671" cy="28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clipartix.com/wp-content/uploads/2016/05/Happy-face-clip-art-smiley-face-clipart-3-clipartco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0218" y="4554705"/>
            <a:ext cx="283671" cy="28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clipartix.com/wp-content/uploads/2016/05/Happy-face-clip-art-smiley-face-clipart-3-clipartco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16454" y="3976998"/>
            <a:ext cx="283671" cy="28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clipartix.com/wp-content/uploads/2016/05/Happy-face-clip-art-smiley-face-clipart-3-clipartco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4679" y="3473179"/>
            <a:ext cx="283671" cy="28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clipartix.com/wp-content/uploads/2016/05/Happy-face-clip-art-smiley-face-clipart-3-clipartco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9454" y="3459303"/>
            <a:ext cx="283671" cy="28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clipartix.com/wp-content/uploads/2016/05/Happy-face-clip-art-smiley-face-clipart-3-clipartco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1253" y="3459302"/>
            <a:ext cx="283671" cy="28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clipartix.com/wp-content/uploads/2016/05/Happy-face-clip-art-smiley-face-clipart-3-clipartco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6831" y="3459302"/>
            <a:ext cx="283671" cy="28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clipartix.com/wp-content/uploads/2016/05/Happy-face-clip-art-smiley-face-clipart-3-clipartco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1252" y="4826527"/>
            <a:ext cx="283671" cy="28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clipartix.com/wp-content/uploads/2016/05/Happy-face-clip-art-smiley-face-clipart-3-clipartco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59780" y="4826526"/>
            <a:ext cx="283671" cy="28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>
            <a:off x="1799247" y="4022579"/>
            <a:ext cx="150481" cy="23809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498440" y="4260669"/>
            <a:ext cx="7528" cy="35337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643724" y="4327203"/>
            <a:ext cx="7528" cy="35337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215841" y="4327202"/>
            <a:ext cx="7528" cy="35337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7589773" y="3927168"/>
            <a:ext cx="265451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Algorithm: C</a:t>
            </a:r>
            <a:r>
              <a:rPr lang="en-US" sz="4000" dirty="0" smtClean="0"/>
              <a:t>OND</a:t>
            </a:r>
            <a:r>
              <a:rPr lang="en-US" dirty="0" smtClean="0"/>
              <a:t>I</a:t>
            </a:r>
            <a:r>
              <a:rPr lang="en-US" sz="4000" dirty="0" smtClean="0"/>
              <a:t>NF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05" y="4481720"/>
            <a:ext cx="1403143" cy="130477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3582448" y="3674654"/>
            <a:ext cx="6920" cy="247450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877" y="4382480"/>
            <a:ext cx="971681" cy="133013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 flipV="1">
            <a:off x="5194900" y="3670604"/>
            <a:ext cx="607" cy="247855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601" y="4382480"/>
            <a:ext cx="971681" cy="1330137"/>
          </a:xfrm>
          <a:prstGeom prst="rect">
            <a:avLst/>
          </a:prstGeom>
        </p:spPr>
      </p:pic>
      <p:sp>
        <p:nvSpPr>
          <p:cNvPr id="11" name="Left Arrow 10"/>
          <p:cNvSpPr/>
          <p:nvPr/>
        </p:nvSpPr>
        <p:spPr>
          <a:xfrm rot="10800000">
            <a:off x="6417199" y="4960986"/>
            <a:ext cx="441701" cy="173125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901" y="4481720"/>
            <a:ext cx="1403143" cy="13047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122" y="4481722"/>
            <a:ext cx="971681" cy="1330137"/>
          </a:xfrm>
          <a:prstGeom prst="rect">
            <a:avLst/>
          </a:prstGeom>
        </p:spPr>
      </p:pic>
      <p:sp>
        <p:nvSpPr>
          <p:cNvPr id="14" name="Left Arrow 13"/>
          <p:cNvSpPr/>
          <p:nvPr/>
        </p:nvSpPr>
        <p:spPr>
          <a:xfrm rot="10800000">
            <a:off x="2000734" y="4960987"/>
            <a:ext cx="441701" cy="173125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3818471" y="4635399"/>
            <a:ext cx="253308" cy="2319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/>
          <p:cNvSpPr/>
          <p:nvPr/>
        </p:nvSpPr>
        <p:spPr>
          <a:xfrm>
            <a:off x="4066744" y="4751361"/>
            <a:ext cx="253308" cy="2319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/>
          <p:cNvSpPr/>
          <p:nvPr/>
        </p:nvSpPr>
        <p:spPr>
          <a:xfrm>
            <a:off x="5364195" y="4635399"/>
            <a:ext cx="253308" cy="2319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/>
          <p:cNvSpPr/>
          <p:nvPr/>
        </p:nvSpPr>
        <p:spPr>
          <a:xfrm>
            <a:off x="5612468" y="4751361"/>
            <a:ext cx="253308" cy="2319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/>
          <p:cNvSpPr/>
          <p:nvPr/>
        </p:nvSpPr>
        <p:spPr>
          <a:xfrm>
            <a:off x="7177066" y="4867324"/>
            <a:ext cx="253308" cy="2319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/>
          <p:cNvSpPr/>
          <p:nvPr/>
        </p:nvSpPr>
        <p:spPr>
          <a:xfrm>
            <a:off x="7067191" y="4635401"/>
            <a:ext cx="218089" cy="2620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558059" y="1305253"/>
            <a:ext cx="8388686" cy="361799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>
              <a:buFont typeface="+mj-lt"/>
              <a:buAutoNum type="arabicPeriod"/>
            </a:pPr>
            <a:r>
              <a:rPr lang="en-US" sz="2700" b="0" dirty="0" smtClean="0"/>
              <a:t>Condense the input using N</a:t>
            </a:r>
            <a:r>
              <a:rPr lang="en-US" sz="2000" b="0" dirty="0" smtClean="0"/>
              <a:t>ET</a:t>
            </a:r>
            <a:r>
              <a:rPr lang="en-US" sz="2700" b="0" dirty="0" smtClean="0"/>
              <a:t>C</a:t>
            </a:r>
            <a:r>
              <a:rPr lang="en-US" sz="2000" b="0" dirty="0" smtClean="0"/>
              <a:t>ONDENSE</a:t>
            </a:r>
            <a:r>
              <a:rPr lang="en-US" sz="2700" b="0" dirty="0" smtClean="0"/>
              <a:t> </a:t>
            </a:r>
            <a:endParaRPr lang="en-US" sz="2700" b="0" dirty="0"/>
          </a:p>
          <a:p>
            <a:pPr marL="385763" indent="-385763">
              <a:buFont typeface="+mj-lt"/>
              <a:buAutoNum type="arabicPeriod"/>
            </a:pPr>
            <a:r>
              <a:rPr lang="en-US" sz="2700" b="0" dirty="0" smtClean="0"/>
              <a:t>Solve the temp </a:t>
            </a:r>
            <a:r>
              <a:rPr lang="en-US" sz="2700" b="0" dirty="0" err="1" smtClean="0"/>
              <a:t>inf</a:t>
            </a:r>
            <a:r>
              <a:rPr lang="en-US" sz="2700" b="0" dirty="0" smtClean="0"/>
              <a:t> max problem on the condensed network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700" b="0" dirty="0"/>
              <a:t>P</a:t>
            </a:r>
            <a:r>
              <a:rPr lang="en-US" sz="2700" b="0" dirty="0" smtClean="0"/>
              <a:t>roject the solution back to the original network </a:t>
            </a:r>
          </a:p>
          <a:p>
            <a:pPr marL="205740" lvl="1" indent="0">
              <a:buNone/>
            </a:pPr>
            <a:r>
              <a:rPr lang="en-US" sz="2475" dirty="0" smtClean="0"/>
              <a:t>        </a:t>
            </a:r>
            <a:r>
              <a:rPr lang="en-US" sz="2500" dirty="0" smtClean="0"/>
              <a:t>Randomly return a node from a “super-node” is selected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99381" y="3870881"/>
            <a:ext cx="19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Step 1: Condense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23494" y="3871486"/>
            <a:ext cx="1537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Step 2: Solve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76046" y="3872997"/>
            <a:ext cx="167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Step 3: Project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5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3" grpId="0"/>
      <p:bldP spid="22" grpId="0"/>
      <p:bldP spid="2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45" y="2229638"/>
            <a:ext cx="3921831" cy="25038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C</a:t>
            </a:r>
            <a:r>
              <a:rPr lang="en-US" sz="4000" dirty="0"/>
              <a:t>OND</a:t>
            </a:r>
            <a:r>
              <a:rPr lang="en-US" dirty="0"/>
              <a:t>I</a:t>
            </a:r>
            <a:r>
              <a:rPr lang="en-US" sz="4000" dirty="0"/>
              <a:t>NF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29481" y="5471551"/>
            <a:ext cx="7767383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C</a:t>
            </a:r>
            <a:r>
              <a:rPr lang="en-US" sz="2000" dirty="0" smtClean="0">
                <a:solidFill>
                  <a:srgbClr val="00B050"/>
                </a:solidFill>
              </a:rPr>
              <a:t>OND</a:t>
            </a:r>
            <a:r>
              <a:rPr lang="en-US" sz="2800" dirty="0" smtClean="0">
                <a:solidFill>
                  <a:srgbClr val="00B050"/>
                </a:solidFill>
              </a:rPr>
              <a:t>I</a:t>
            </a:r>
            <a:r>
              <a:rPr lang="en-US" sz="2000" dirty="0" smtClean="0">
                <a:solidFill>
                  <a:srgbClr val="00B050"/>
                </a:solidFill>
              </a:rPr>
              <a:t>NF</a:t>
            </a:r>
            <a:r>
              <a:rPr lang="en-US" sz="2800" dirty="0" smtClean="0">
                <a:solidFill>
                  <a:srgbClr val="00B050"/>
                </a:solidFill>
              </a:rPr>
              <a:t> finds good answer with significant speed-up 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8096" y="1352484"/>
            <a:ext cx="4779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Base method:  FI 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00B050"/>
                </a:solidFill>
              </a:rPr>
              <a:t>  </a:t>
            </a:r>
            <a:r>
              <a:rPr lang="en-US" dirty="0" smtClean="0">
                <a:solidFill>
                  <a:srgbClr val="810000"/>
                </a:solidFill>
              </a:rPr>
              <a:t>[Aggarwal+, </a:t>
            </a:r>
            <a:r>
              <a:rPr lang="en-US" dirty="0">
                <a:solidFill>
                  <a:srgbClr val="810000"/>
                </a:solidFill>
              </a:rPr>
              <a:t>SDM 2012]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1030438" y="3249395"/>
            <a:ext cx="2931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Ratio of Spread (</a:t>
            </a:r>
            <a:r>
              <a:rPr lang="en-US" dirty="0" err="1" smtClean="0"/>
              <a:t>CondInf</a:t>
            </a:r>
            <a:r>
              <a:rPr lang="en-US" dirty="0" smtClean="0"/>
              <a:t>/FI)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69145" y="4738196"/>
            <a:ext cx="780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School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079674" y="4738196"/>
            <a:ext cx="675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Enron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82767" y="4738196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Chess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775871" y="4734973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Arxiv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4727216" y="1890081"/>
            <a:ext cx="0" cy="328737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16200000">
            <a:off x="4040010" y="3249394"/>
            <a:ext cx="176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Time(in log scale)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252485" y="4734973"/>
            <a:ext cx="780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School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977674" y="4734973"/>
            <a:ext cx="675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Enron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653052" y="4734973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Chess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300264" y="4728528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Arxiv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776318" y="1330776"/>
            <a:ext cx="1367682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Did not finish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952482" y="4728528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Wikipedia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250" y="2290082"/>
            <a:ext cx="3859639" cy="2318993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 flipH="1">
            <a:off x="8593015" y="1716350"/>
            <a:ext cx="5862" cy="1255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ight Brace 4"/>
          <p:cNvSpPr/>
          <p:nvPr/>
        </p:nvSpPr>
        <p:spPr>
          <a:xfrm rot="5400000" flipH="1">
            <a:off x="7712799" y="2209624"/>
            <a:ext cx="155049" cy="427486"/>
          </a:xfrm>
          <a:prstGeom prst="rightBrace">
            <a:avLst>
              <a:gd name="adj1" fmla="val 29764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225234" y="1777037"/>
            <a:ext cx="1130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days</a:t>
            </a:r>
          </a:p>
          <a:p>
            <a:r>
              <a:rPr lang="en-US" dirty="0"/>
              <a:t>t</a:t>
            </a:r>
            <a:r>
              <a:rPr lang="en-US" dirty="0" smtClean="0"/>
              <a:t>o hours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15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 </a:t>
            </a:r>
            <a:r>
              <a:rPr lang="en-US" dirty="0" smtClean="0"/>
              <a:t>2: Sense Making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Visualization of condensed Workplace dataset</a:t>
            </a:r>
            <a:endParaRPr lang="en-US" b="0" dirty="0" smtClean="0"/>
          </a:p>
          <a:p>
            <a:pPr marL="0" indent="0">
              <a:buNone/>
            </a:pPr>
            <a:endParaRPr lang="en-US" b="0" dirty="0" smtClean="0"/>
          </a:p>
          <a:p>
            <a:pPr marL="0" indent="0">
              <a:buNone/>
            </a:pPr>
            <a:endParaRPr lang="en-US" b="0" dirty="0" smtClean="0"/>
          </a:p>
          <a:p>
            <a:pPr marL="0" indent="0">
              <a:buNone/>
            </a:pPr>
            <a:endParaRPr lang="en-US" b="0" dirty="0" smtClean="0"/>
          </a:p>
          <a:p>
            <a:pPr marL="0" indent="0">
              <a:buNone/>
            </a:pPr>
            <a:endParaRPr lang="en-US" b="0" dirty="0" smtClean="0"/>
          </a:p>
          <a:p>
            <a:pPr marL="0" indent="0">
              <a:buNone/>
            </a:pPr>
            <a:r>
              <a:rPr lang="en-US" dirty="0" smtClean="0"/>
              <a:t> Observations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Important nodes in diffusion	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152" y="1853310"/>
            <a:ext cx="5267215" cy="22140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22510" y="4217757"/>
            <a:ext cx="3305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10000"/>
                </a:solidFill>
              </a:rPr>
              <a:t>[</a:t>
            </a:r>
            <a:r>
              <a:rPr lang="en-US" dirty="0" err="1">
                <a:solidFill>
                  <a:srgbClr val="810000"/>
                </a:solidFill>
              </a:rPr>
              <a:t>Genois</a:t>
            </a:r>
            <a:r>
              <a:rPr lang="en-US" dirty="0">
                <a:solidFill>
                  <a:srgbClr val="810000"/>
                </a:solidFill>
              </a:rPr>
              <a:t>+, Network Science 2015</a:t>
            </a:r>
            <a:r>
              <a:rPr lang="en-US" dirty="0" smtClean="0">
                <a:solidFill>
                  <a:srgbClr val="810000"/>
                </a:solidFill>
              </a:rPr>
              <a:t>]</a:t>
            </a:r>
            <a:endParaRPr lang="en-US" dirty="0">
              <a:solidFill>
                <a:srgbClr val="81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45829" y="2406323"/>
            <a:ext cx="1698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/>
              <a:t>Color indicates department 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17224" y="3443981"/>
            <a:ext cx="810356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linkers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3"/>
          </p:cNvCxnSpPr>
          <p:nvPr/>
        </p:nvCxnSpPr>
        <p:spPr>
          <a:xfrm flipV="1">
            <a:off x="2127580" y="3211407"/>
            <a:ext cx="555168" cy="417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127580" y="3329653"/>
            <a:ext cx="690928" cy="298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61630" y="3188830"/>
            <a:ext cx="119662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wanderers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1"/>
          </p:cNvCxnSpPr>
          <p:nvPr/>
        </p:nvCxnSpPr>
        <p:spPr>
          <a:xfrm flipH="1" flipV="1">
            <a:off x="6700058" y="2926080"/>
            <a:ext cx="961572" cy="447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ontent Placeholder 2"/>
          <p:cNvSpPr txBox="1">
            <a:spLocks/>
          </p:cNvSpPr>
          <p:nvPr/>
        </p:nvSpPr>
        <p:spPr>
          <a:xfrm>
            <a:off x="837944" y="4532266"/>
            <a:ext cx="8020305" cy="5474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457200" indent="-45720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70919" indent="-34290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596649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74295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92583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We find the “</a:t>
            </a:r>
            <a:r>
              <a:rPr lang="en-US" dirty="0" smtClean="0">
                <a:solidFill>
                  <a:srgbClr val="0070C0"/>
                </a:solidFill>
              </a:rPr>
              <a:t>linkers</a:t>
            </a:r>
            <a:r>
              <a:rPr lang="en-US" dirty="0" smtClean="0"/>
              <a:t>” (in black)	</a:t>
            </a:r>
            <a:endParaRPr lang="en-US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837943" y="5130254"/>
            <a:ext cx="8020305" cy="547460"/>
          </a:xfrm>
          <a:prstGeom prst="rect">
            <a:avLst/>
          </a:prstGeom>
        </p:spPr>
        <p:txBody>
          <a:bodyPr vert="horz" lIns="45720" tIns="45720" rIns="45720" bIns="45720" rtlCol="0">
            <a:normAutofit fontScale="92500"/>
          </a:bodyPr>
          <a:lstStyle>
            <a:lvl1pPr marL="457200" indent="-45720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70919" indent="-34290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596649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74295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925833" indent="-28575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We find the “</a:t>
            </a:r>
            <a:r>
              <a:rPr lang="en-US" dirty="0">
                <a:solidFill>
                  <a:srgbClr val="0070C0"/>
                </a:solidFill>
              </a:rPr>
              <a:t>wanderers</a:t>
            </a:r>
            <a:r>
              <a:rPr lang="en-US" dirty="0"/>
              <a:t>” (merged with other departments</a:t>
            </a:r>
            <a:r>
              <a:rPr lang="en-US" dirty="0" smtClean="0"/>
              <a:t>)	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85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5" grpId="0"/>
      <p:bldP spid="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 2: </a:t>
            </a:r>
            <a:r>
              <a:rPr lang="en-US" dirty="0" smtClean="0"/>
              <a:t>Sense making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46" y="1345096"/>
            <a:ext cx="3803328" cy="49364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0" dirty="0"/>
              <a:t>In </a:t>
            </a:r>
            <a:r>
              <a:rPr lang="en-US" dirty="0"/>
              <a:t>DBLP </a:t>
            </a:r>
            <a:r>
              <a:rPr lang="en-US" b="0" dirty="0"/>
              <a:t>we find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 b="0" dirty="0">
                <a:solidFill>
                  <a:srgbClr val="00B050"/>
                </a:solidFill>
              </a:rPr>
              <a:t>Well known researchers like Philip Yu, </a:t>
            </a:r>
            <a:r>
              <a:rPr lang="en-US" sz="2400" b="0" dirty="0" smtClean="0">
                <a:solidFill>
                  <a:srgbClr val="00B050"/>
                </a:solidFill>
              </a:rPr>
              <a:t>Christos </a:t>
            </a:r>
            <a:r>
              <a:rPr lang="en-US" sz="2400" b="0" dirty="0" err="1" smtClean="0">
                <a:solidFill>
                  <a:srgbClr val="00B050"/>
                </a:solidFill>
              </a:rPr>
              <a:t>Faloutsos</a:t>
            </a:r>
            <a:r>
              <a:rPr lang="en-US" sz="2400" b="0" dirty="0">
                <a:solidFill>
                  <a:srgbClr val="00B050"/>
                </a:solidFill>
              </a:rPr>
              <a:t>, </a:t>
            </a:r>
            <a:r>
              <a:rPr lang="en-US" sz="2400" b="0" dirty="0" err="1" smtClean="0">
                <a:solidFill>
                  <a:srgbClr val="00B050"/>
                </a:solidFill>
              </a:rPr>
              <a:t>Rakesh</a:t>
            </a:r>
            <a:r>
              <a:rPr lang="en-US" sz="2400" b="0" dirty="0" smtClean="0">
                <a:solidFill>
                  <a:srgbClr val="00B050"/>
                </a:solidFill>
              </a:rPr>
              <a:t> Agrawal </a:t>
            </a:r>
            <a:r>
              <a:rPr lang="en-US" sz="2400" b="0" dirty="0">
                <a:solidFill>
                  <a:srgbClr val="00B050"/>
                </a:solidFill>
              </a:rPr>
              <a:t>never get merged.</a:t>
            </a:r>
          </a:p>
          <a:p>
            <a:pPr marL="385763" indent="-385763">
              <a:buFont typeface="+mj-lt"/>
              <a:buAutoNum type="arabicPeriod"/>
            </a:pPr>
            <a:endParaRPr lang="en-US" b="0" dirty="0">
              <a:solidFill>
                <a:srgbClr val="00B050"/>
              </a:solidFill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sz="2400" b="0" dirty="0"/>
              <a:t>Famous people collaborate more often with other famous </a:t>
            </a:r>
            <a:r>
              <a:rPr lang="en-US" sz="2400" b="0" dirty="0" smtClean="0"/>
              <a:t>people.</a:t>
            </a:r>
          </a:p>
          <a:p>
            <a:pPr marL="385763" indent="-385763">
              <a:buFont typeface="+mj-lt"/>
              <a:buAutoNum type="arabicPeriod"/>
            </a:pPr>
            <a:endParaRPr lang="en-US" b="0" dirty="0">
              <a:solidFill>
                <a:srgbClr val="00B050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54922" y="1323189"/>
            <a:ext cx="3803328" cy="4936434"/>
          </a:xfrm>
          <a:prstGeom prst="rect">
            <a:avLst/>
          </a:prstGeom>
        </p:spPr>
        <p:txBody>
          <a:bodyPr vert="horz" lIns="45720" tIns="45720" rIns="45720" bIns="45720" rtlCol="0">
            <a:normAutofit fontScale="85000" lnSpcReduction="20000"/>
          </a:bodyPr>
          <a:lstStyle>
            <a:lvl1pPr marL="342900" indent="-34290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300" b="0" dirty="0" smtClean="0"/>
              <a:t>In </a:t>
            </a:r>
            <a:r>
              <a:rPr lang="en-US" sz="3300" b="0" dirty="0"/>
              <a:t>ENRON we find</a:t>
            </a:r>
          </a:p>
          <a:p>
            <a:pPr marL="385763" indent="-385763">
              <a:buFont typeface="+mj-lt"/>
              <a:buAutoNum type="arabicPeriod"/>
            </a:pPr>
            <a:r>
              <a:rPr lang="en-US" b="0" dirty="0" smtClean="0">
                <a:solidFill>
                  <a:srgbClr val="00B050"/>
                </a:solidFill>
              </a:rPr>
              <a:t>Important officials like CEO, President do not get merged.</a:t>
            </a:r>
          </a:p>
          <a:p>
            <a:pPr marL="385763" indent="-385763">
              <a:buFont typeface="+mj-lt"/>
              <a:buAutoNum type="arabicPeriod"/>
            </a:pPr>
            <a:endParaRPr lang="en-US" b="0" dirty="0">
              <a:solidFill>
                <a:srgbClr val="00B050"/>
              </a:solidFill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b="0" dirty="0"/>
              <a:t>Time-stamps in 2001 were never merged, indicating importance of the time period to the scandal.</a:t>
            </a:r>
          </a:p>
          <a:p>
            <a:pPr marL="385763" indent="-385763">
              <a:buFont typeface="+mj-lt"/>
              <a:buAutoNum type="arabicPeriod"/>
            </a:pPr>
            <a:endParaRPr lang="en-US" b="0" dirty="0"/>
          </a:p>
          <a:p>
            <a:pPr marL="385763" indent="-385763">
              <a:buFont typeface="+mj-lt"/>
              <a:buAutoNum type="arabicPeriod"/>
            </a:pPr>
            <a:r>
              <a:rPr lang="en-US" b="0" dirty="0">
                <a:solidFill>
                  <a:srgbClr val="00B050"/>
                </a:solidFill>
              </a:rPr>
              <a:t>We find suspicious structures like stars and cliques which appear only in the non merged time-stamps </a:t>
            </a:r>
            <a:endParaRPr lang="en-US" sz="3600" dirty="0">
              <a:solidFill>
                <a:srgbClr val="00B050"/>
              </a:solidFill>
            </a:endParaRPr>
          </a:p>
          <a:p>
            <a:pPr marL="385763" indent="-385763">
              <a:buFont typeface="+mj-lt"/>
              <a:buAutoNum type="arabicPeriod"/>
            </a:pPr>
            <a:endParaRPr lang="en-US" b="0" dirty="0"/>
          </a:p>
          <a:p>
            <a:pPr marL="385763" indent="-385763">
              <a:buFont typeface="+mj-lt"/>
              <a:buAutoNum type="arabicPeriod"/>
            </a:pPr>
            <a:endParaRPr lang="en-US" b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813173" y="1485217"/>
            <a:ext cx="0" cy="43891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2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Motivation</a:t>
            </a:r>
          </a:p>
          <a:p>
            <a:r>
              <a:rPr lang="en-US" b="0" dirty="0"/>
              <a:t>Problem Formulation</a:t>
            </a:r>
          </a:p>
          <a:p>
            <a:r>
              <a:rPr lang="en-US" b="0" dirty="0"/>
              <a:t>Method</a:t>
            </a:r>
          </a:p>
          <a:p>
            <a:r>
              <a:rPr lang="en-US" b="0" dirty="0"/>
              <a:t>Experiments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Conclusion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sp>
        <p:nvSpPr>
          <p:cNvPr id="6" name="L-Shape 5"/>
          <p:cNvSpPr/>
          <p:nvPr/>
        </p:nvSpPr>
        <p:spPr>
          <a:xfrm rot="18806691">
            <a:off x="889435" y="1353835"/>
            <a:ext cx="388486" cy="178785"/>
          </a:xfrm>
          <a:prstGeom prst="corner">
            <a:avLst>
              <a:gd name="adj1" fmla="val 38247"/>
              <a:gd name="adj2" fmla="val 3096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-Shape 6"/>
          <p:cNvSpPr/>
          <p:nvPr/>
        </p:nvSpPr>
        <p:spPr>
          <a:xfrm rot="18806691">
            <a:off x="889435" y="1926714"/>
            <a:ext cx="388486" cy="178785"/>
          </a:xfrm>
          <a:prstGeom prst="corner">
            <a:avLst>
              <a:gd name="adj1" fmla="val 38247"/>
              <a:gd name="adj2" fmla="val 3096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-Shape 7"/>
          <p:cNvSpPr/>
          <p:nvPr/>
        </p:nvSpPr>
        <p:spPr>
          <a:xfrm rot="18806691">
            <a:off x="889435" y="2480800"/>
            <a:ext cx="388486" cy="178785"/>
          </a:xfrm>
          <a:prstGeom prst="corner">
            <a:avLst>
              <a:gd name="adj1" fmla="val 38247"/>
              <a:gd name="adj2" fmla="val 3096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-Shape 8"/>
          <p:cNvSpPr/>
          <p:nvPr/>
        </p:nvSpPr>
        <p:spPr>
          <a:xfrm rot="18806691">
            <a:off x="889436" y="2997303"/>
            <a:ext cx="388486" cy="178785"/>
          </a:xfrm>
          <a:prstGeom prst="corner">
            <a:avLst>
              <a:gd name="adj1" fmla="val 38247"/>
              <a:gd name="adj2" fmla="val 3096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4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45" y="1345096"/>
            <a:ext cx="8020305" cy="5125608"/>
          </a:xfrm>
        </p:spPr>
        <p:txBody>
          <a:bodyPr>
            <a:normAutofit/>
          </a:bodyPr>
          <a:lstStyle/>
          <a:p>
            <a:r>
              <a:rPr lang="en-US" b="0" dirty="0" smtClean="0"/>
              <a:t>Problem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ormulated</a:t>
            </a:r>
            <a:r>
              <a:rPr lang="en-US" b="0" dirty="0" smtClean="0"/>
              <a:t> novel </a:t>
            </a:r>
            <a:r>
              <a:rPr lang="en-US" b="0" dirty="0" smtClean="0">
                <a:solidFill>
                  <a:srgbClr val="00B050"/>
                </a:solidFill>
              </a:rPr>
              <a:t>Temporal Network Summarization Problem</a:t>
            </a:r>
          </a:p>
          <a:p>
            <a:pPr lvl="1"/>
            <a:r>
              <a:rPr lang="en-US" dirty="0"/>
              <a:t>C</a:t>
            </a:r>
            <a:r>
              <a:rPr lang="en-US" b="0" dirty="0" smtClean="0"/>
              <a:t>arefully made it tractable</a:t>
            </a:r>
          </a:p>
          <a:p>
            <a:r>
              <a:rPr lang="en-US" b="0" dirty="0" smtClean="0"/>
              <a:t>Efficient Algorithm</a:t>
            </a:r>
          </a:p>
          <a:p>
            <a:pPr lvl="1"/>
            <a:r>
              <a:rPr lang="en-US" dirty="0"/>
              <a:t>P</a:t>
            </a:r>
            <a:r>
              <a:rPr lang="en-US" b="0" dirty="0" smtClean="0"/>
              <a:t>roposed </a:t>
            </a:r>
            <a:r>
              <a:rPr lang="en-US" dirty="0" smtClean="0"/>
              <a:t>near-linear</a:t>
            </a:r>
            <a:r>
              <a:rPr lang="en-US" b="0" dirty="0" smtClean="0">
                <a:solidFill>
                  <a:srgbClr val="0070C0"/>
                </a:solidFill>
              </a:rPr>
              <a:t> </a:t>
            </a:r>
            <a:r>
              <a:rPr lang="en-US" b="0" dirty="0" smtClean="0">
                <a:solidFill>
                  <a:srgbClr val="00B050"/>
                </a:solidFill>
              </a:rPr>
              <a:t>N</a:t>
            </a:r>
            <a:r>
              <a:rPr lang="en-US" sz="1600" b="0" dirty="0" smtClean="0">
                <a:solidFill>
                  <a:srgbClr val="00B050"/>
                </a:solidFill>
              </a:rPr>
              <a:t>ET</a:t>
            </a:r>
            <a:r>
              <a:rPr lang="en-US" b="0" dirty="0" smtClean="0">
                <a:solidFill>
                  <a:srgbClr val="00B050"/>
                </a:solidFill>
              </a:rPr>
              <a:t>C</a:t>
            </a:r>
            <a:r>
              <a:rPr lang="en-US" sz="1600" b="0" dirty="0" smtClean="0">
                <a:solidFill>
                  <a:srgbClr val="00B050"/>
                </a:solidFill>
              </a:rPr>
              <a:t>ONDENSE </a:t>
            </a:r>
            <a:r>
              <a:rPr lang="en-US" dirty="0" smtClean="0"/>
              <a:t>algorithm</a:t>
            </a:r>
            <a:endParaRPr lang="en-US" dirty="0"/>
          </a:p>
          <a:p>
            <a:r>
              <a:rPr lang="en-US" dirty="0" smtClean="0"/>
              <a:t>Experiments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arge Datasets, Performance, Parallelizability</a:t>
            </a:r>
          </a:p>
          <a:p>
            <a:r>
              <a:rPr lang="en-US" b="0" dirty="0" smtClean="0"/>
              <a:t>Applications</a:t>
            </a:r>
            <a:endParaRPr lang="en-US" dirty="0"/>
          </a:p>
          <a:p>
            <a:pPr lvl="1"/>
            <a:r>
              <a:rPr lang="en-US" dirty="0" smtClean="0"/>
              <a:t>Influence Maximization</a:t>
            </a:r>
          </a:p>
          <a:p>
            <a:pPr lvl="1"/>
            <a:r>
              <a:rPr lang="en-US" sz="2400" dirty="0" smtClean="0"/>
              <a:t>Network Exploration</a:t>
            </a:r>
          </a:p>
          <a:p>
            <a:pPr lvl="1"/>
            <a:r>
              <a:rPr lang="en-US" dirty="0"/>
              <a:t> </a:t>
            </a:r>
            <a:endParaRPr lang="en-US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270" y="2535008"/>
            <a:ext cx="1297608" cy="1206642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5400000">
            <a:off x="7490554" y="4166002"/>
            <a:ext cx="814285" cy="400890"/>
          </a:xfrm>
          <a:prstGeom prst="rightArrow">
            <a:avLst/>
          </a:prstGeom>
          <a:solidFill>
            <a:srgbClr val="000000"/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830" y="5069055"/>
            <a:ext cx="690093" cy="944671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46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888" y="2784493"/>
            <a:ext cx="186944" cy="273969"/>
          </a:xfrm>
          <a:prstGeom prst="rect">
            <a:avLst/>
          </a:prstGeom>
        </p:spPr>
      </p:pic>
      <p:pic>
        <p:nvPicPr>
          <p:cNvPr id="11" name="Picture 2" descr="http://latex2png.com/output/latex_d375f6b889793701569adc7385c5787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656" y="5205702"/>
            <a:ext cx="762148" cy="34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45054" y="5638368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1670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682933" y="1646802"/>
            <a:ext cx="4378004" cy="99351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Code at:</a:t>
            </a:r>
          </a:p>
          <a:p>
            <a:pPr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http://people.cs.vt.edu/~bijaya</a:t>
            </a: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4560385" y="1376772"/>
            <a:ext cx="1458162" cy="99351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Funding:</a:t>
            </a:r>
          </a:p>
        </p:txBody>
      </p:sp>
      <p:pic>
        <p:nvPicPr>
          <p:cNvPr id="11" name="Picture 2" descr="http://people.cs.vt.edu/~badityap/badityap-portra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820" y="2910084"/>
            <a:ext cx="765329" cy="102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yaozhang\AppData\Roaming\Tencent\Users\439300090\QQ\WinTemp\RichOle\F]5B[{YIGK9RT2S2}A85B{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110" y="2855063"/>
            <a:ext cx="743649" cy="101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35" y="2940666"/>
            <a:ext cx="945869" cy="9458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566" y="2824033"/>
            <a:ext cx="800100" cy="108585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0" y="4153335"/>
            <a:ext cx="9102985" cy="727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969" y="5068429"/>
            <a:ext cx="801804" cy="10975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56" y="4776189"/>
            <a:ext cx="1781080" cy="1656221"/>
          </a:xfrm>
          <a:prstGeom prst="rect">
            <a:avLst/>
          </a:prstGeom>
        </p:spPr>
      </p:pic>
      <p:cxnSp>
        <p:nvCxnSpPr>
          <p:cNvPr id="25" name="Elbow Connector 24"/>
          <p:cNvCxnSpPr/>
          <p:nvPr/>
        </p:nvCxnSpPr>
        <p:spPr>
          <a:xfrm rot="10800000" flipV="1">
            <a:off x="5669682" y="4658286"/>
            <a:ext cx="2469081" cy="540997"/>
          </a:xfrm>
          <a:prstGeom prst="bentConnector3">
            <a:avLst>
              <a:gd name="adj1" fmla="val 78354"/>
            </a:avLst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308572" y="4763514"/>
            <a:ext cx="257314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Influence Maximization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Community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Immunization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Pattern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Event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…</a:t>
            </a:r>
            <a:endParaRPr lang="en-US" b="1" dirty="0"/>
          </a:p>
        </p:txBody>
      </p:sp>
      <p:sp>
        <p:nvSpPr>
          <p:cNvPr id="27" name="Right Arrow 26"/>
          <p:cNvSpPr/>
          <p:nvPr/>
        </p:nvSpPr>
        <p:spPr>
          <a:xfrm>
            <a:off x="2905283" y="5359230"/>
            <a:ext cx="1678333" cy="458151"/>
          </a:xfrm>
          <a:prstGeom prst="rightArrow">
            <a:avLst/>
          </a:prstGeom>
          <a:solidFill>
            <a:srgbClr val="000000"/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Elbow Connector 31"/>
          <p:cNvCxnSpPr/>
          <p:nvPr/>
        </p:nvCxnSpPr>
        <p:spPr>
          <a:xfrm rot="10800000">
            <a:off x="5669678" y="6166022"/>
            <a:ext cx="2469084" cy="455976"/>
          </a:xfrm>
          <a:prstGeom prst="bentConnector3">
            <a:avLst>
              <a:gd name="adj1" fmla="val 78354"/>
            </a:avLst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227433" y="4196622"/>
            <a:ext cx="2558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Data Mining Tasks</a:t>
            </a:r>
            <a:endParaRPr lang="en-US" sz="2400" b="1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232" y="4436620"/>
            <a:ext cx="186944" cy="273969"/>
          </a:xfrm>
          <a:prstGeom prst="rect">
            <a:avLst/>
          </a:prstGeom>
        </p:spPr>
      </p:pic>
      <p:pic>
        <p:nvPicPr>
          <p:cNvPr id="40" name="Picture 2" descr="http://latex2png.com/output/latex_d375f6b889793701569adc7385c5787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694" y="4394335"/>
            <a:ext cx="762148" cy="34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24562" y="4928316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</a:t>
            </a:r>
            <a:r>
              <a:rPr lang="en-US" sz="1400" b="1" dirty="0" smtClean="0"/>
              <a:t>ET</a:t>
            </a:r>
            <a:r>
              <a:rPr lang="en-US" b="1" dirty="0" smtClean="0"/>
              <a:t>C</a:t>
            </a:r>
            <a:r>
              <a:rPr lang="en-US" sz="1400" b="1" dirty="0" smtClean="0"/>
              <a:t>ONDENSE</a:t>
            </a:r>
            <a:endParaRPr lang="en-US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47</a:t>
            </a:fld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5927" y="1991597"/>
            <a:ext cx="438930" cy="43893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0832" y="2007620"/>
            <a:ext cx="418004" cy="4180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5116" y="1999125"/>
            <a:ext cx="423233" cy="42323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69095" y="2002381"/>
            <a:ext cx="747024" cy="38509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92309" y="1985306"/>
            <a:ext cx="405665" cy="40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8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879" y="3311166"/>
            <a:ext cx="2313525" cy="12955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Network Mining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Viral Marketing </a:t>
            </a:r>
            <a:endParaRPr lang="en-GB" dirty="0" smtClean="0"/>
          </a:p>
          <a:p>
            <a:r>
              <a:rPr lang="en-GB" dirty="0"/>
              <a:t>Evolving Community </a:t>
            </a:r>
            <a:r>
              <a:rPr lang="en-GB" dirty="0" smtClean="0"/>
              <a:t>Detection</a:t>
            </a:r>
          </a:p>
          <a:p>
            <a:r>
              <a:rPr lang="en-GB" dirty="0" smtClean="0"/>
              <a:t>Information Diffusion</a:t>
            </a:r>
          </a:p>
          <a:p>
            <a:r>
              <a:rPr lang="en-GB" dirty="0" smtClean="0"/>
              <a:t>Event Detection</a:t>
            </a:r>
          </a:p>
          <a:p>
            <a:r>
              <a:rPr lang="en-GB" dirty="0" smtClean="0"/>
              <a:t>Anomaly Detection</a:t>
            </a:r>
          </a:p>
          <a:p>
            <a:r>
              <a:rPr lang="en-GB" dirty="0" smtClean="0"/>
              <a:t>Immunization</a:t>
            </a:r>
          </a:p>
          <a:p>
            <a:r>
              <a:rPr lang="en-GB" dirty="0" smtClean="0"/>
              <a:t>Pattern Detection</a:t>
            </a:r>
          </a:p>
          <a:p>
            <a:pPr marL="0" indent="0">
              <a:buNone/>
            </a:pPr>
            <a:r>
              <a:rPr lang="en-GB" dirty="0" smtClean="0"/>
              <a:t>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pic>
        <p:nvPicPr>
          <p:cNvPr id="7" name="Picture 6" descr="8d6d51a8c4ce21db-twitter-ios-logo.png (210×205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151" y="1318159"/>
            <a:ext cx="884775" cy="86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acebook-for-ios-icon.jpg (177×178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335" y="1345096"/>
            <a:ext cx="749494" cy="75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media.corporate-ir.net/media_files/IROL/17/176060/img/logos/amazon_logo_RG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068" y="2547994"/>
            <a:ext cx="2579146" cy="94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05655" y="5628953"/>
            <a:ext cx="5524013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How to handle large scale networks?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7913" y="4716142"/>
            <a:ext cx="1969400" cy="59371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5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xplosion 1 7"/>
          <p:cNvSpPr/>
          <p:nvPr/>
        </p:nvSpPr>
        <p:spPr>
          <a:xfrm>
            <a:off x="6066645" y="5400633"/>
            <a:ext cx="2936678" cy="1296794"/>
          </a:xfrm>
          <a:prstGeom prst="irregularSeal1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Summarization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real temporal networks</a:t>
            </a:r>
          </a:p>
          <a:p>
            <a:pPr lvl="1"/>
            <a:r>
              <a:rPr lang="en-US" dirty="0" smtClean="0"/>
              <a:t>Skewed distributions imply most nodes are unimportant</a:t>
            </a:r>
          </a:p>
          <a:p>
            <a:pPr marL="128019" lvl="1" indent="0">
              <a:buNone/>
            </a:pPr>
            <a:endParaRPr lang="en-US" dirty="0"/>
          </a:p>
          <a:p>
            <a:pPr marL="128019" lvl="1" indent="0">
              <a:buNone/>
            </a:pPr>
            <a:endParaRPr lang="en-US" dirty="0" smtClean="0"/>
          </a:p>
          <a:p>
            <a:pPr marL="128019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Most changes in snapshots are gradual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Motivation: Our Observation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3825868" y="2469333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86033" y="2991608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413273" y="2983683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32144" y="2979766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956314" y="3340987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535829" y="3340987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825867" y="2982754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154829" y="2697933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202879" y="2995806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535829" y="2526483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>
            <a:stCxn id="20" idx="5"/>
            <a:endCxn id="12" idx="1"/>
          </p:cNvCxnSpPr>
          <p:nvPr/>
        </p:nvCxnSpPr>
        <p:spPr>
          <a:xfrm>
            <a:off x="4625260" y="2624044"/>
            <a:ext cx="176117" cy="3843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4" idx="5"/>
            <a:endCxn id="16" idx="1"/>
          </p:cNvCxnSpPr>
          <p:nvPr/>
        </p:nvCxnSpPr>
        <p:spPr>
          <a:xfrm>
            <a:off x="4421575" y="3077327"/>
            <a:ext cx="129598" cy="28039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6" idx="7"/>
          </p:cNvCxnSpPr>
          <p:nvPr/>
        </p:nvCxnSpPr>
        <p:spPr>
          <a:xfrm flipV="1">
            <a:off x="4625260" y="3105908"/>
            <a:ext cx="176117" cy="2518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2" idx="2"/>
          </p:cNvCxnSpPr>
          <p:nvPr/>
        </p:nvCxnSpPr>
        <p:spPr>
          <a:xfrm>
            <a:off x="4436919" y="3036916"/>
            <a:ext cx="349114" cy="118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4" idx="7"/>
            <a:endCxn id="20" idx="4"/>
          </p:cNvCxnSpPr>
          <p:nvPr/>
        </p:nvCxnSpPr>
        <p:spPr>
          <a:xfrm flipV="1">
            <a:off x="4421575" y="2640783"/>
            <a:ext cx="166642" cy="3557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8" idx="5"/>
            <a:endCxn id="14" idx="1"/>
          </p:cNvCxnSpPr>
          <p:nvPr/>
        </p:nvCxnSpPr>
        <p:spPr>
          <a:xfrm>
            <a:off x="4244260" y="2795494"/>
            <a:ext cx="103228" cy="20101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7" idx="7"/>
            <a:endCxn id="18" idx="3"/>
          </p:cNvCxnSpPr>
          <p:nvPr/>
        </p:nvCxnSpPr>
        <p:spPr>
          <a:xfrm flipV="1">
            <a:off x="3915298" y="2795494"/>
            <a:ext cx="254875" cy="2039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5" idx="7"/>
            <a:endCxn id="14" idx="3"/>
          </p:cNvCxnSpPr>
          <p:nvPr/>
        </p:nvCxnSpPr>
        <p:spPr>
          <a:xfrm flipV="1">
            <a:off x="4045745" y="3077327"/>
            <a:ext cx="301743" cy="2803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15" idx="6"/>
            <a:endCxn id="16" idx="2"/>
          </p:cNvCxnSpPr>
          <p:nvPr/>
        </p:nvCxnSpPr>
        <p:spPr>
          <a:xfrm>
            <a:off x="4061089" y="3398137"/>
            <a:ext cx="4747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15" idx="0"/>
            <a:endCxn id="17" idx="5"/>
          </p:cNvCxnSpPr>
          <p:nvPr/>
        </p:nvCxnSpPr>
        <p:spPr>
          <a:xfrm flipH="1" flipV="1">
            <a:off x="3915298" y="3080315"/>
            <a:ext cx="93404" cy="2606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16" idx="1"/>
            <a:endCxn id="17" idx="7"/>
          </p:cNvCxnSpPr>
          <p:nvPr/>
        </p:nvCxnSpPr>
        <p:spPr>
          <a:xfrm flipH="1" flipV="1">
            <a:off x="3915298" y="2999493"/>
            <a:ext cx="635875" cy="3582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5" idx="7"/>
            <a:endCxn id="15" idx="7"/>
          </p:cNvCxnSpPr>
          <p:nvPr/>
        </p:nvCxnSpPr>
        <p:spPr>
          <a:xfrm>
            <a:off x="4045745" y="335772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18" idx="6"/>
            <a:endCxn id="12" idx="1"/>
          </p:cNvCxnSpPr>
          <p:nvPr/>
        </p:nvCxnSpPr>
        <p:spPr>
          <a:xfrm>
            <a:off x="4259604" y="2755083"/>
            <a:ext cx="541773" cy="2532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13" idx="6"/>
            <a:endCxn id="17" idx="2"/>
          </p:cNvCxnSpPr>
          <p:nvPr/>
        </p:nvCxnSpPr>
        <p:spPr>
          <a:xfrm flipV="1">
            <a:off x="3518048" y="3039904"/>
            <a:ext cx="307819" cy="9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11" idx="5"/>
            <a:endCxn id="18" idx="1"/>
          </p:cNvCxnSpPr>
          <p:nvPr/>
        </p:nvCxnSpPr>
        <p:spPr>
          <a:xfrm>
            <a:off x="3915299" y="2566894"/>
            <a:ext cx="254874" cy="1477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12" idx="6"/>
            <a:endCxn id="19" idx="2"/>
          </p:cNvCxnSpPr>
          <p:nvPr/>
        </p:nvCxnSpPr>
        <p:spPr>
          <a:xfrm>
            <a:off x="4890808" y="3048758"/>
            <a:ext cx="312071" cy="41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Oval 66"/>
          <p:cNvSpPr/>
          <p:nvPr/>
        </p:nvSpPr>
        <p:spPr>
          <a:xfrm>
            <a:off x="5036237" y="2795551"/>
            <a:ext cx="482600" cy="482729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3612523" y="2287700"/>
            <a:ext cx="482600" cy="482729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3193427" y="2807393"/>
            <a:ext cx="482600" cy="482729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465389" y="4302183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425554" y="4824458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1052794" y="4816533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1971665" y="4812616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595835" y="5173837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2175350" y="5173837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1465388" y="4815604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794350" y="4530783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2842400" y="4828656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2175350" y="4359333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>
            <a:stCxn id="63" idx="5"/>
            <a:endCxn id="50" idx="1"/>
          </p:cNvCxnSpPr>
          <p:nvPr/>
        </p:nvCxnSpPr>
        <p:spPr>
          <a:xfrm>
            <a:off x="2264781" y="4456894"/>
            <a:ext cx="176117" cy="3843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53" idx="5"/>
            <a:endCxn id="57" idx="1"/>
          </p:cNvCxnSpPr>
          <p:nvPr/>
        </p:nvCxnSpPr>
        <p:spPr>
          <a:xfrm>
            <a:off x="2061096" y="4910177"/>
            <a:ext cx="129598" cy="28039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57" idx="7"/>
          </p:cNvCxnSpPr>
          <p:nvPr/>
        </p:nvCxnSpPr>
        <p:spPr>
          <a:xfrm flipV="1">
            <a:off x="2264781" y="4938758"/>
            <a:ext cx="176117" cy="2518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endCxn id="50" idx="2"/>
          </p:cNvCxnSpPr>
          <p:nvPr/>
        </p:nvCxnSpPr>
        <p:spPr>
          <a:xfrm>
            <a:off x="2076440" y="4869766"/>
            <a:ext cx="349114" cy="118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53" idx="7"/>
            <a:endCxn id="63" idx="4"/>
          </p:cNvCxnSpPr>
          <p:nvPr/>
        </p:nvCxnSpPr>
        <p:spPr>
          <a:xfrm flipV="1">
            <a:off x="2061096" y="4473633"/>
            <a:ext cx="166642" cy="3557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61" idx="5"/>
            <a:endCxn id="53" idx="1"/>
          </p:cNvCxnSpPr>
          <p:nvPr/>
        </p:nvCxnSpPr>
        <p:spPr>
          <a:xfrm>
            <a:off x="1883781" y="4628344"/>
            <a:ext cx="103228" cy="20101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59" idx="7"/>
            <a:endCxn id="61" idx="3"/>
          </p:cNvCxnSpPr>
          <p:nvPr/>
        </p:nvCxnSpPr>
        <p:spPr>
          <a:xfrm flipV="1">
            <a:off x="1554819" y="4628344"/>
            <a:ext cx="254875" cy="2039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55" idx="7"/>
            <a:endCxn id="53" idx="3"/>
          </p:cNvCxnSpPr>
          <p:nvPr/>
        </p:nvCxnSpPr>
        <p:spPr>
          <a:xfrm flipV="1">
            <a:off x="1685266" y="4910177"/>
            <a:ext cx="301743" cy="2803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55" idx="6"/>
            <a:endCxn id="57" idx="2"/>
          </p:cNvCxnSpPr>
          <p:nvPr/>
        </p:nvCxnSpPr>
        <p:spPr>
          <a:xfrm>
            <a:off x="1700610" y="5230987"/>
            <a:ext cx="4747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55" idx="0"/>
            <a:endCxn id="59" idx="5"/>
          </p:cNvCxnSpPr>
          <p:nvPr/>
        </p:nvCxnSpPr>
        <p:spPr>
          <a:xfrm flipH="1" flipV="1">
            <a:off x="1554819" y="4913165"/>
            <a:ext cx="93404" cy="2606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stCxn id="57" idx="1"/>
            <a:endCxn id="59" idx="7"/>
          </p:cNvCxnSpPr>
          <p:nvPr/>
        </p:nvCxnSpPr>
        <p:spPr>
          <a:xfrm flipH="1" flipV="1">
            <a:off x="1554819" y="4832343"/>
            <a:ext cx="635875" cy="3582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stCxn id="55" idx="7"/>
            <a:endCxn id="55" idx="7"/>
          </p:cNvCxnSpPr>
          <p:nvPr/>
        </p:nvCxnSpPr>
        <p:spPr>
          <a:xfrm>
            <a:off x="1685266" y="519057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61" idx="6"/>
            <a:endCxn id="50" idx="1"/>
          </p:cNvCxnSpPr>
          <p:nvPr/>
        </p:nvCxnSpPr>
        <p:spPr>
          <a:xfrm>
            <a:off x="1899125" y="4587933"/>
            <a:ext cx="541773" cy="2532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51" idx="6"/>
            <a:endCxn id="59" idx="2"/>
          </p:cNvCxnSpPr>
          <p:nvPr/>
        </p:nvCxnSpPr>
        <p:spPr>
          <a:xfrm flipV="1">
            <a:off x="1157569" y="4872754"/>
            <a:ext cx="307819" cy="9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50" idx="6"/>
            <a:endCxn id="62" idx="2"/>
          </p:cNvCxnSpPr>
          <p:nvPr/>
        </p:nvCxnSpPr>
        <p:spPr>
          <a:xfrm>
            <a:off x="2530329" y="4881608"/>
            <a:ext cx="312071" cy="41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8" name="Oval 157"/>
          <p:cNvSpPr/>
          <p:nvPr/>
        </p:nvSpPr>
        <p:spPr>
          <a:xfrm>
            <a:off x="4284319" y="4299627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5244484" y="4821902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3871724" y="4813977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4790595" y="4810060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4414765" y="5171281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4994280" y="5171281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>
            <a:off x="4284318" y="4813048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>
            <a:off x="4613280" y="4528227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5661330" y="4826100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>
            <a:off x="4994280" y="4356777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8" name="Straight Connector 167"/>
          <p:cNvCxnSpPr>
            <a:stCxn id="167" idx="5"/>
            <a:endCxn id="159" idx="1"/>
          </p:cNvCxnSpPr>
          <p:nvPr/>
        </p:nvCxnSpPr>
        <p:spPr>
          <a:xfrm>
            <a:off x="5083711" y="4454338"/>
            <a:ext cx="176117" cy="3843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>
            <a:stCxn id="161" idx="5"/>
            <a:endCxn id="163" idx="1"/>
          </p:cNvCxnSpPr>
          <p:nvPr/>
        </p:nvCxnSpPr>
        <p:spPr>
          <a:xfrm>
            <a:off x="4880026" y="4907621"/>
            <a:ext cx="129598" cy="28039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>
            <a:stCxn id="163" idx="7"/>
          </p:cNvCxnSpPr>
          <p:nvPr/>
        </p:nvCxnSpPr>
        <p:spPr>
          <a:xfrm flipV="1">
            <a:off x="5083711" y="4936202"/>
            <a:ext cx="176117" cy="2518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>
            <a:endCxn id="159" idx="2"/>
          </p:cNvCxnSpPr>
          <p:nvPr/>
        </p:nvCxnSpPr>
        <p:spPr>
          <a:xfrm>
            <a:off x="4895370" y="4867210"/>
            <a:ext cx="349114" cy="118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>
            <a:stCxn id="161" idx="7"/>
            <a:endCxn id="167" idx="4"/>
          </p:cNvCxnSpPr>
          <p:nvPr/>
        </p:nvCxnSpPr>
        <p:spPr>
          <a:xfrm flipV="1">
            <a:off x="4880026" y="4471077"/>
            <a:ext cx="166642" cy="3557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>
            <a:stCxn id="165" idx="5"/>
            <a:endCxn id="161" idx="1"/>
          </p:cNvCxnSpPr>
          <p:nvPr/>
        </p:nvCxnSpPr>
        <p:spPr>
          <a:xfrm>
            <a:off x="4702711" y="4625788"/>
            <a:ext cx="103228" cy="20101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>
            <a:stCxn id="164" idx="7"/>
            <a:endCxn id="165" idx="3"/>
          </p:cNvCxnSpPr>
          <p:nvPr/>
        </p:nvCxnSpPr>
        <p:spPr>
          <a:xfrm flipV="1">
            <a:off x="4373749" y="4625788"/>
            <a:ext cx="254875" cy="2039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>
            <a:stCxn id="162" idx="7"/>
            <a:endCxn id="161" idx="3"/>
          </p:cNvCxnSpPr>
          <p:nvPr/>
        </p:nvCxnSpPr>
        <p:spPr>
          <a:xfrm flipV="1">
            <a:off x="4504196" y="4907621"/>
            <a:ext cx="301743" cy="2803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>
            <a:stCxn id="162" idx="6"/>
            <a:endCxn id="163" idx="2"/>
          </p:cNvCxnSpPr>
          <p:nvPr/>
        </p:nvCxnSpPr>
        <p:spPr>
          <a:xfrm>
            <a:off x="4519540" y="5228431"/>
            <a:ext cx="4747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>
            <a:stCxn id="162" idx="0"/>
            <a:endCxn id="164" idx="5"/>
          </p:cNvCxnSpPr>
          <p:nvPr/>
        </p:nvCxnSpPr>
        <p:spPr>
          <a:xfrm flipH="1" flipV="1">
            <a:off x="4373749" y="4910609"/>
            <a:ext cx="93404" cy="2606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>
            <a:stCxn id="163" idx="1"/>
            <a:endCxn id="164" idx="7"/>
          </p:cNvCxnSpPr>
          <p:nvPr/>
        </p:nvCxnSpPr>
        <p:spPr>
          <a:xfrm flipH="1" flipV="1">
            <a:off x="4373749" y="4829787"/>
            <a:ext cx="635875" cy="3582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>
            <a:stCxn id="162" idx="7"/>
            <a:endCxn id="162" idx="7"/>
          </p:cNvCxnSpPr>
          <p:nvPr/>
        </p:nvCxnSpPr>
        <p:spPr>
          <a:xfrm>
            <a:off x="4504196" y="518802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>
            <a:stCxn id="165" idx="6"/>
            <a:endCxn id="159" idx="1"/>
          </p:cNvCxnSpPr>
          <p:nvPr/>
        </p:nvCxnSpPr>
        <p:spPr>
          <a:xfrm>
            <a:off x="4718055" y="4585377"/>
            <a:ext cx="541773" cy="2532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>
            <a:stCxn id="160" idx="6"/>
            <a:endCxn id="164" idx="2"/>
          </p:cNvCxnSpPr>
          <p:nvPr/>
        </p:nvCxnSpPr>
        <p:spPr>
          <a:xfrm flipV="1">
            <a:off x="3976499" y="4870198"/>
            <a:ext cx="307819" cy="9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>
            <a:stCxn id="158" idx="5"/>
            <a:endCxn id="165" idx="1"/>
          </p:cNvCxnSpPr>
          <p:nvPr/>
        </p:nvCxnSpPr>
        <p:spPr>
          <a:xfrm>
            <a:off x="4373750" y="4397188"/>
            <a:ext cx="254874" cy="1477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>
            <a:stCxn id="159" idx="6"/>
            <a:endCxn id="166" idx="2"/>
          </p:cNvCxnSpPr>
          <p:nvPr/>
        </p:nvCxnSpPr>
        <p:spPr>
          <a:xfrm>
            <a:off x="5349259" y="4879052"/>
            <a:ext cx="312071" cy="41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7" name="Oval 186"/>
          <p:cNvSpPr/>
          <p:nvPr/>
        </p:nvSpPr>
        <p:spPr>
          <a:xfrm>
            <a:off x="7107359" y="4294298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/>
          <p:cNvSpPr/>
          <p:nvPr/>
        </p:nvSpPr>
        <p:spPr>
          <a:xfrm>
            <a:off x="8067524" y="4816573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/>
          <p:cNvSpPr/>
          <p:nvPr/>
        </p:nvSpPr>
        <p:spPr>
          <a:xfrm>
            <a:off x="6694764" y="4808648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/>
          <p:cNvSpPr/>
          <p:nvPr/>
        </p:nvSpPr>
        <p:spPr>
          <a:xfrm>
            <a:off x="7613635" y="4804731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/>
          <p:cNvSpPr/>
          <p:nvPr/>
        </p:nvSpPr>
        <p:spPr>
          <a:xfrm>
            <a:off x="7237805" y="5165952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/>
          <p:cNvSpPr/>
          <p:nvPr/>
        </p:nvSpPr>
        <p:spPr>
          <a:xfrm>
            <a:off x="7817320" y="5165952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/>
          <p:cNvSpPr/>
          <p:nvPr/>
        </p:nvSpPr>
        <p:spPr>
          <a:xfrm>
            <a:off x="7107358" y="4807719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7436320" y="4522898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8484370" y="4820771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7817320" y="4351448"/>
            <a:ext cx="104775" cy="114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7" name="Straight Connector 196"/>
          <p:cNvCxnSpPr>
            <a:stCxn id="196" idx="5"/>
            <a:endCxn id="188" idx="1"/>
          </p:cNvCxnSpPr>
          <p:nvPr/>
        </p:nvCxnSpPr>
        <p:spPr>
          <a:xfrm>
            <a:off x="7906751" y="4449009"/>
            <a:ext cx="176117" cy="3843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>
            <a:stCxn id="190" idx="5"/>
            <a:endCxn id="192" idx="1"/>
          </p:cNvCxnSpPr>
          <p:nvPr/>
        </p:nvCxnSpPr>
        <p:spPr>
          <a:xfrm>
            <a:off x="7703066" y="4902292"/>
            <a:ext cx="129598" cy="28039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>
            <a:endCxn id="188" idx="2"/>
          </p:cNvCxnSpPr>
          <p:nvPr/>
        </p:nvCxnSpPr>
        <p:spPr>
          <a:xfrm>
            <a:off x="7718410" y="4861881"/>
            <a:ext cx="349114" cy="118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>
            <a:stCxn id="190" idx="7"/>
            <a:endCxn id="196" idx="4"/>
          </p:cNvCxnSpPr>
          <p:nvPr/>
        </p:nvCxnSpPr>
        <p:spPr>
          <a:xfrm flipV="1">
            <a:off x="7703066" y="4465748"/>
            <a:ext cx="166642" cy="3557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>
            <a:stCxn id="194" idx="5"/>
            <a:endCxn id="190" idx="1"/>
          </p:cNvCxnSpPr>
          <p:nvPr/>
        </p:nvCxnSpPr>
        <p:spPr>
          <a:xfrm>
            <a:off x="7525751" y="4620459"/>
            <a:ext cx="103228" cy="20101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>
            <a:stCxn id="193" idx="7"/>
            <a:endCxn id="194" idx="3"/>
          </p:cNvCxnSpPr>
          <p:nvPr/>
        </p:nvCxnSpPr>
        <p:spPr>
          <a:xfrm flipV="1">
            <a:off x="7196789" y="4620459"/>
            <a:ext cx="254875" cy="2039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4" name="Straight Connector 203"/>
          <p:cNvCxnSpPr>
            <a:stCxn id="191" idx="7"/>
            <a:endCxn id="190" idx="3"/>
          </p:cNvCxnSpPr>
          <p:nvPr/>
        </p:nvCxnSpPr>
        <p:spPr>
          <a:xfrm flipV="1">
            <a:off x="7327236" y="4902292"/>
            <a:ext cx="301743" cy="2803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5" name="Straight Connector 204"/>
          <p:cNvCxnSpPr>
            <a:stCxn id="191" idx="6"/>
            <a:endCxn id="192" idx="2"/>
          </p:cNvCxnSpPr>
          <p:nvPr/>
        </p:nvCxnSpPr>
        <p:spPr>
          <a:xfrm>
            <a:off x="7342580" y="5223102"/>
            <a:ext cx="4747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7" name="Straight Connector 206"/>
          <p:cNvCxnSpPr>
            <a:stCxn id="192" idx="1"/>
            <a:endCxn id="193" idx="7"/>
          </p:cNvCxnSpPr>
          <p:nvPr/>
        </p:nvCxnSpPr>
        <p:spPr>
          <a:xfrm flipH="1" flipV="1">
            <a:off x="7196789" y="4824458"/>
            <a:ext cx="635875" cy="3582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>
            <a:stCxn id="191" idx="7"/>
            <a:endCxn id="191" idx="7"/>
          </p:cNvCxnSpPr>
          <p:nvPr/>
        </p:nvCxnSpPr>
        <p:spPr>
          <a:xfrm>
            <a:off x="7327236" y="518269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>
            <a:stCxn id="194" idx="6"/>
            <a:endCxn id="188" idx="1"/>
          </p:cNvCxnSpPr>
          <p:nvPr/>
        </p:nvCxnSpPr>
        <p:spPr>
          <a:xfrm>
            <a:off x="7541095" y="4580048"/>
            <a:ext cx="541773" cy="2532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>
            <a:stCxn id="189" idx="6"/>
            <a:endCxn id="193" idx="2"/>
          </p:cNvCxnSpPr>
          <p:nvPr/>
        </p:nvCxnSpPr>
        <p:spPr>
          <a:xfrm flipV="1">
            <a:off x="6799539" y="4864869"/>
            <a:ext cx="307819" cy="9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>
            <a:stCxn id="187" idx="5"/>
            <a:endCxn id="194" idx="1"/>
          </p:cNvCxnSpPr>
          <p:nvPr/>
        </p:nvCxnSpPr>
        <p:spPr>
          <a:xfrm>
            <a:off x="7196790" y="4391859"/>
            <a:ext cx="254874" cy="1477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>
            <a:stCxn id="188" idx="6"/>
            <a:endCxn id="195" idx="2"/>
          </p:cNvCxnSpPr>
          <p:nvPr/>
        </p:nvCxnSpPr>
        <p:spPr>
          <a:xfrm>
            <a:off x="8172299" y="4873723"/>
            <a:ext cx="312071" cy="41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 flipV="1">
            <a:off x="3378253" y="4180521"/>
            <a:ext cx="24472" cy="13627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/>
        </p:nvCxnSpPr>
        <p:spPr>
          <a:xfrm flipV="1">
            <a:off x="6260634" y="4180521"/>
            <a:ext cx="24472" cy="13627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00618" y="5400632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ime 1</a:t>
            </a:r>
            <a:endParaRPr lang="en-US" dirty="0"/>
          </a:p>
        </p:txBody>
      </p:sp>
      <p:sp>
        <p:nvSpPr>
          <p:cNvPr id="115" name="TextBox 114"/>
          <p:cNvSpPr txBox="1"/>
          <p:nvPr/>
        </p:nvSpPr>
        <p:spPr>
          <a:xfrm>
            <a:off x="4397656" y="5394491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ime 2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7285770" y="5404894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ime 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70055" y="5815915"/>
            <a:ext cx="3409908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Can shrink the network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9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67" grpId="0" animBg="1"/>
      <p:bldP spid="69" grpId="0" animBg="1"/>
      <p:bldP spid="70" grpId="0" animBg="1"/>
      <p:bldP spid="49" grpId="0" animBg="1"/>
      <p:bldP spid="50" grpId="0" animBg="1"/>
      <p:bldP spid="51" grpId="0" animBg="1"/>
      <p:bldP spid="53" grpId="0" animBg="1"/>
      <p:bldP spid="55" grpId="0" animBg="1"/>
      <p:bldP spid="57" grpId="0" animBg="1"/>
      <p:bldP spid="59" grpId="0" animBg="1"/>
      <p:bldP spid="61" grpId="0" animBg="1"/>
      <p:bldP spid="62" grpId="0" animBg="1"/>
      <p:bldP spid="63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6" grpId="0"/>
      <p:bldP spid="115" grpId="0"/>
      <p:bldP spid="11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</a:t>
            </a:r>
            <a:r>
              <a:rPr lang="en-US" dirty="0" smtClean="0"/>
              <a:t>Our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 a temporal network   obtain condensed network     </a:t>
            </a:r>
          </a:p>
          <a:p>
            <a:pPr lvl="1"/>
            <a:r>
              <a:rPr lang="en-US" dirty="0" smtClean="0"/>
              <a:t>Merge nodes </a:t>
            </a:r>
          </a:p>
          <a:p>
            <a:pPr lvl="1"/>
            <a:r>
              <a:rPr lang="en-US" dirty="0" smtClean="0"/>
              <a:t>Merge time-stamps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128019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682" y="3826238"/>
            <a:ext cx="801804" cy="10975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69" y="3533998"/>
            <a:ext cx="1781080" cy="1656221"/>
          </a:xfrm>
          <a:prstGeom prst="rect">
            <a:avLst/>
          </a:prstGeom>
        </p:spPr>
      </p:pic>
      <p:cxnSp>
        <p:nvCxnSpPr>
          <p:cNvPr id="28" name="Elbow Connector 27"/>
          <p:cNvCxnSpPr/>
          <p:nvPr/>
        </p:nvCxnSpPr>
        <p:spPr>
          <a:xfrm rot="10800000" flipV="1">
            <a:off x="5903395" y="3416095"/>
            <a:ext cx="2469081" cy="540997"/>
          </a:xfrm>
          <a:prstGeom prst="bentConnector3">
            <a:avLst>
              <a:gd name="adj1" fmla="val 78354"/>
            </a:avLst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542285" y="3521323"/>
            <a:ext cx="257314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Influence Maximization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Community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Immunization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Pattern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Event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…</a:t>
            </a:r>
            <a:endParaRPr lang="en-US" b="1" dirty="0"/>
          </a:p>
        </p:txBody>
      </p:sp>
      <p:sp>
        <p:nvSpPr>
          <p:cNvPr id="37" name="Right Arrow 36"/>
          <p:cNvSpPr/>
          <p:nvPr/>
        </p:nvSpPr>
        <p:spPr>
          <a:xfrm>
            <a:off x="3176100" y="4089020"/>
            <a:ext cx="1477430" cy="572027"/>
          </a:xfrm>
          <a:prstGeom prst="rightArrow">
            <a:avLst/>
          </a:prstGeom>
          <a:solidFill>
            <a:srgbClr val="000000"/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65" y="5379807"/>
            <a:ext cx="186944" cy="273969"/>
          </a:xfrm>
          <a:prstGeom prst="rect">
            <a:avLst/>
          </a:prstGeom>
        </p:spPr>
      </p:pic>
      <p:pic>
        <p:nvPicPr>
          <p:cNvPr id="1026" name="Picture 2" descr="http://latex2png.com/output/latex_d375f6b889793701569adc7385c5787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255" y="5306978"/>
            <a:ext cx="762148" cy="34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Elbow Connector 21"/>
          <p:cNvCxnSpPr/>
          <p:nvPr/>
        </p:nvCxnSpPr>
        <p:spPr>
          <a:xfrm rot="10800000">
            <a:off x="5903391" y="4923831"/>
            <a:ext cx="2469084" cy="455976"/>
          </a:xfrm>
          <a:prstGeom prst="bentConnector3">
            <a:avLst>
              <a:gd name="adj1" fmla="val 78354"/>
            </a:avLst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461146" y="2954431"/>
            <a:ext cx="2558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Data Mining Tasks</a:t>
            </a:r>
            <a:endParaRPr lang="en-US" sz="2400" b="1" dirty="0"/>
          </a:p>
        </p:txBody>
      </p:sp>
      <p:pic>
        <p:nvPicPr>
          <p:cNvPr id="35" name="Picture 2" descr="http://latex2png.com/output/latex_d375f6b889793701569adc7385c5787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553" y="1837950"/>
            <a:ext cx="630311" cy="28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720" y="1509551"/>
            <a:ext cx="152732" cy="22383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26252" y="5780198"/>
            <a:ext cx="6773842" cy="523220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“Preserve” the “propagation based property”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1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1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Motivation</a:t>
            </a:r>
          </a:p>
          <a:p>
            <a:r>
              <a:rPr lang="en-US" b="1" dirty="0">
                <a:solidFill>
                  <a:srgbClr val="00B050"/>
                </a:solidFill>
              </a:rPr>
              <a:t>Problem Formulation</a:t>
            </a:r>
          </a:p>
          <a:p>
            <a:r>
              <a:rPr lang="en-US" b="0" dirty="0"/>
              <a:t>Method</a:t>
            </a:r>
          </a:p>
          <a:p>
            <a:r>
              <a:rPr lang="en-US" b="0" dirty="0"/>
              <a:t>Experiments</a:t>
            </a:r>
          </a:p>
          <a:p>
            <a:r>
              <a:rPr lang="en-US" b="0" dirty="0" smtClean="0"/>
              <a:t>Conclusion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sp>
        <p:nvSpPr>
          <p:cNvPr id="7" name="L-Shape 6"/>
          <p:cNvSpPr/>
          <p:nvPr/>
        </p:nvSpPr>
        <p:spPr>
          <a:xfrm rot="18806691">
            <a:off x="889435" y="1353835"/>
            <a:ext cx="388486" cy="178785"/>
          </a:xfrm>
          <a:prstGeom prst="corner">
            <a:avLst>
              <a:gd name="adj1" fmla="val 38247"/>
              <a:gd name="adj2" fmla="val 3096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45" y="1345096"/>
            <a:ext cx="8430746" cy="2005547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Given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A temporal network</a:t>
            </a:r>
            <a:r>
              <a:rPr lang="en-US" dirty="0"/>
              <a:t> </a:t>
            </a:r>
            <a:r>
              <a:rPr lang="en-US" dirty="0" smtClean="0"/>
              <a:t>                                with     snapshots</a:t>
            </a:r>
          </a:p>
          <a:p>
            <a:pPr lvl="2"/>
            <a:r>
              <a:rPr lang="en-US" dirty="0" smtClean="0"/>
              <a:t>each time-stamp (snapshot)                   is weighted</a:t>
            </a:r>
          </a:p>
          <a:p>
            <a:pPr lvl="2"/>
            <a:r>
              <a:rPr lang="en-US" dirty="0" err="1" smtClean="0"/>
              <a:t>wlog</a:t>
            </a:r>
            <a:r>
              <a:rPr lang="en-US" dirty="0" smtClean="0"/>
              <a:t> edge-weights are between 0 and 1</a:t>
            </a:r>
          </a:p>
          <a:p>
            <a:pPr lvl="2"/>
            <a:r>
              <a:rPr lang="en-US" dirty="0" smtClean="0"/>
              <a:t>consider the SI model </a:t>
            </a:r>
          </a:p>
          <a:p>
            <a:pPr lvl="1"/>
            <a:endParaRPr lang="en-US" dirty="0" smtClean="0"/>
          </a:p>
          <a:p>
            <a:pPr marL="128019" lvl="1" indent="0">
              <a:buNone/>
            </a:pPr>
            <a:endParaRPr lang="en-US" dirty="0"/>
          </a:p>
          <a:p>
            <a:pPr lvl="2"/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Content Placeholder 2"/>
              <p:cNvSpPr txBox="1">
                <a:spLocks/>
              </p:cNvSpPr>
              <p:nvPr/>
            </p:nvSpPr>
            <p:spPr>
              <a:xfrm>
                <a:off x="837945" y="3226663"/>
                <a:ext cx="8430746" cy="1175476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rmAutofit/>
              </a:bodyPr>
              <a:lstStyle>
                <a:lvl1pPr marL="457200" indent="-457200" algn="l" defTabSz="914377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2"/>
                  </a:buClr>
                  <a:buSzPct val="100000"/>
                  <a:buFont typeface="Wingdings" panose="05000000000000000000" pitchFamily="2" charset="2"/>
                  <a:buChar char="q"/>
                  <a:defRPr sz="2800" b="0" kern="1200">
                    <a:solidFill>
                      <a:schemeClr val="tx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lvl1pPr>
                <a:lvl2pPr marL="470919" indent="-342900" algn="l" defTabSz="914377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lvl2pPr>
                <a:lvl3pPr marL="596649" indent="-285750" algn="l" defTabSz="914377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lvl3pPr>
                <a:lvl4pPr marL="742953" indent="-285750" algn="l" defTabSz="914377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lvl4pPr>
                <a:lvl5pPr marL="925833" indent="-285750" algn="l" defTabSz="914377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lvl5pPr>
                <a:lvl6pPr marL="914400" indent="-137157" algn="l" defTabSz="914377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57" algn="l" defTabSz="914377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57" algn="l" defTabSz="914377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57" algn="l" defTabSz="914377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dirty="0" smtClean="0">
                    <a:solidFill>
                      <a:srgbClr val="00B050"/>
                    </a:solidFill>
                  </a:rPr>
                  <a:t>Reduction Factors</a:t>
                </a:r>
              </a:p>
              <a:p>
                <a:pPr lvl="2"/>
                <a:r>
                  <a:rPr lang="en-US" dirty="0" smtClean="0"/>
                  <a:t>time reduction 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</a:p>
              <a:p>
                <a:pPr lvl="2"/>
                <a:r>
                  <a:rPr lang="en-US" dirty="0" smtClean="0"/>
                  <a:t>node reduction 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2"/>
                <a:endParaRPr lang="en-US" dirty="0" smtClean="0"/>
              </a:p>
            </p:txBody>
          </p:sp>
        </mc:Choice>
        <mc:Fallback xmlns="">
          <p:sp>
            <p:nvSpPr>
              <p:cNvPr id="7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45" y="3226663"/>
                <a:ext cx="8430746" cy="1175476"/>
              </a:xfrm>
              <a:prstGeom prst="rect">
                <a:avLst/>
              </a:prstGeom>
              <a:blipFill rotWithShape="0">
                <a:blip r:embed="rId2"/>
                <a:stretch>
                  <a:fillRect t="-7254" b="-4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Formulation: Setting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Adhikari, Zhang, Bharadwaj, Prakash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908" y="1869718"/>
            <a:ext cx="2480085" cy="269177"/>
          </a:xfrm>
          <a:prstGeom prst="rect">
            <a:avLst/>
          </a:prstGeom>
        </p:spPr>
      </p:pic>
      <p:pic>
        <p:nvPicPr>
          <p:cNvPr id="2050" name="Picture 2" descr="http://latex2png.com/output/latex_c6a7f8f2fc0fcf6de68ff9e14cd9554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581" y="2281193"/>
            <a:ext cx="1191885" cy="21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latex2png.com/output/latex_e810b446e0b6d0a381bb1f24a6c5f72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007" y="1917022"/>
            <a:ext cx="174566" cy="17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ight Arrow 46"/>
          <p:cNvSpPr/>
          <p:nvPr/>
        </p:nvSpPr>
        <p:spPr>
          <a:xfrm rot="150378">
            <a:off x="4010645" y="5250905"/>
            <a:ext cx="814285" cy="400890"/>
          </a:xfrm>
          <a:prstGeom prst="rightArrow">
            <a:avLst/>
          </a:prstGeom>
          <a:solidFill>
            <a:srgbClr val="000000"/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31" y="4731264"/>
            <a:ext cx="1508913" cy="140313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6" y="4896615"/>
            <a:ext cx="801804" cy="1097592"/>
          </a:xfrm>
          <a:prstGeom prst="rect">
            <a:avLst/>
          </a:prstGeom>
        </p:spPr>
      </p:pic>
      <p:pic>
        <p:nvPicPr>
          <p:cNvPr id="1034" name="Picture 10" descr="http://latex2png.com/output/latex_7245ed6ce2d2ad2365da931b38a7f81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589" y="5241296"/>
            <a:ext cx="1477983" cy="29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latex2png.com/output/latex_5b497992f9af5b9fa300d60a49f0da3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409" y="6224995"/>
            <a:ext cx="1302584" cy="29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latex2png.com/output/latex_d93b8a5a7d0d4e471e7ef4e14c7b123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903" y="5376094"/>
            <a:ext cx="335718" cy="29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latex2png.com/output/latex_e810b446e0b6d0a381bb1f24a6c5f72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372" y="6481162"/>
            <a:ext cx="238054" cy="23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954" y="4379730"/>
            <a:ext cx="186944" cy="273969"/>
          </a:xfrm>
          <a:prstGeom prst="rect">
            <a:avLst/>
          </a:prstGeom>
        </p:spPr>
      </p:pic>
      <p:pic>
        <p:nvPicPr>
          <p:cNvPr id="76" name="Picture 2" descr="http://latex2png.com/output/latex_d375f6b889793701569adc7385c5787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511" y="4428785"/>
            <a:ext cx="762148" cy="34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75687" y="3130172"/>
            <a:ext cx="4864665" cy="95410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softEdge rad="0"/>
          </a:effectLst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Goal</a:t>
            </a:r>
            <a:r>
              <a:rPr lang="en-US" sz="2800" dirty="0" smtClean="0">
                <a:solidFill>
                  <a:srgbClr val="0070C0"/>
                </a:solidFill>
              </a:rPr>
              <a:t>: Preserve the propagation </a:t>
            </a:r>
          </a:p>
          <a:p>
            <a:r>
              <a:rPr lang="en-US" sz="2800" dirty="0">
                <a:solidFill>
                  <a:srgbClr val="0070C0"/>
                </a:solidFill>
              </a:rPr>
              <a:t>b</a:t>
            </a:r>
            <a:r>
              <a:rPr lang="en-US" sz="2800" dirty="0" smtClean="0">
                <a:solidFill>
                  <a:srgbClr val="0070C0"/>
                </a:solidFill>
              </a:rPr>
              <a:t>ased property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4" name="Right Brace 23"/>
          <p:cNvSpPr/>
          <p:nvPr/>
        </p:nvSpPr>
        <p:spPr>
          <a:xfrm rot="10800000">
            <a:off x="1885704" y="4861295"/>
            <a:ext cx="365398" cy="1180110"/>
          </a:xfrm>
          <a:prstGeom prst="rightBrace">
            <a:avLst>
              <a:gd name="adj1" fmla="val 39444"/>
              <a:gd name="adj2" fmla="val 50000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e 24"/>
          <p:cNvSpPr/>
          <p:nvPr/>
        </p:nvSpPr>
        <p:spPr>
          <a:xfrm rot="5400000">
            <a:off x="2831981" y="5504719"/>
            <a:ext cx="365398" cy="1454727"/>
          </a:xfrm>
          <a:prstGeom prst="rightBrace">
            <a:avLst>
              <a:gd name="adj1" fmla="val 39444"/>
              <a:gd name="adj2" fmla="val 50000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>
          <a:xfrm rot="10800000" flipH="1">
            <a:off x="6072000" y="4928975"/>
            <a:ext cx="322906" cy="845046"/>
          </a:xfrm>
          <a:prstGeom prst="rightBrace">
            <a:avLst>
              <a:gd name="adj1" fmla="val 39444"/>
              <a:gd name="adj2" fmla="val 50000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/>
          <p:cNvSpPr/>
          <p:nvPr/>
        </p:nvSpPr>
        <p:spPr>
          <a:xfrm rot="5241376">
            <a:off x="5512964" y="5660805"/>
            <a:ext cx="261849" cy="845046"/>
          </a:xfrm>
          <a:prstGeom prst="rightBrace">
            <a:avLst>
              <a:gd name="adj1" fmla="val 39444"/>
              <a:gd name="adj2" fmla="val 50000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169-5F33-4002-A332-9BF0EA1EAB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4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  <p:bldP spid="25" grpId="0" animBg="1"/>
      <p:bldP spid="26" grpId="0" animBg="1"/>
      <p:bldP spid="27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5601</TotalTime>
  <Words>2069</Words>
  <Application>Microsoft Office PowerPoint</Application>
  <PresentationFormat>On-screen Show (4:3)</PresentationFormat>
  <Paragraphs>573</Paragraphs>
  <Slides>47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ＭＳ Ｐゴシック</vt:lpstr>
      <vt:lpstr>Arial</vt:lpstr>
      <vt:lpstr>Calibri</vt:lpstr>
      <vt:lpstr>Cambria Math</vt:lpstr>
      <vt:lpstr>Times New Roman</vt:lpstr>
      <vt:lpstr>Tw Cen MT</vt:lpstr>
      <vt:lpstr>Tw Cen MT Condensed</vt:lpstr>
      <vt:lpstr>Wingdings</vt:lpstr>
      <vt:lpstr>Wingdings 3</vt:lpstr>
      <vt:lpstr>Integral</vt:lpstr>
      <vt:lpstr>Condensing Temporal Networks using Propagation</vt:lpstr>
      <vt:lpstr>Outline</vt:lpstr>
      <vt:lpstr>Networks Evolve over Time</vt:lpstr>
      <vt:lpstr>Propagation in networks</vt:lpstr>
      <vt:lpstr>Temporal Network Mining</vt:lpstr>
      <vt:lpstr>Motivation: Our Observation</vt:lpstr>
      <vt:lpstr>Motivation: Our Approach</vt:lpstr>
      <vt:lpstr>Outline</vt:lpstr>
      <vt:lpstr>Problem Formulation: Setting</vt:lpstr>
      <vt:lpstr>PowerPoint Presentation</vt:lpstr>
      <vt:lpstr>Problem Formulation: Challenges</vt:lpstr>
      <vt:lpstr>C1: Propagation Characteristics</vt:lpstr>
      <vt:lpstr>C1:Propagation Characteristics</vt:lpstr>
      <vt:lpstr>C2: Merge Operations</vt:lpstr>
      <vt:lpstr>C2: Time Merge</vt:lpstr>
      <vt:lpstr>C2: Merges</vt:lpstr>
      <vt:lpstr>Problem Statement</vt:lpstr>
      <vt:lpstr>Outline</vt:lpstr>
      <vt:lpstr>Difficulties in solving Problem 1</vt:lpstr>
      <vt:lpstr>Our Main Idea</vt:lpstr>
      <vt:lpstr>Step 1: Alternate static view</vt:lpstr>
      <vt:lpstr>Step 1: Properties of</vt:lpstr>
      <vt:lpstr>Step 1: Properties of</vt:lpstr>
      <vt:lpstr>Step 1: Problems with </vt:lpstr>
      <vt:lpstr>Step 2: A well conditioned network</vt:lpstr>
      <vt:lpstr>Properties of  </vt:lpstr>
      <vt:lpstr>A revised problem</vt:lpstr>
      <vt:lpstr>Naïve Heuristic</vt:lpstr>
      <vt:lpstr>Our Method: NETCONDENSE</vt:lpstr>
      <vt:lpstr>Δ-Score: Perturbation</vt:lpstr>
      <vt:lpstr>Our Method</vt:lpstr>
      <vt:lpstr>Outline</vt:lpstr>
      <vt:lpstr>DatasetS</vt:lpstr>
      <vt:lpstr>BASELINES</vt:lpstr>
      <vt:lpstr>Performance: vs</vt:lpstr>
      <vt:lpstr>Performance: vs</vt:lpstr>
      <vt:lpstr>Performance w.r.t. Problem 1</vt:lpstr>
      <vt:lpstr>Scalability</vt:lpstr>
      <vt:lpstr>Parallelizability</vt:lpstr>
      <vt:lpstr>Application1: Temporal Influence Maximization</vt:lpstr>
      <vt:lpstr>Our Algorithm: CONDINF</vt:lpstr>
      <vt:lpstr>Performance of CONDINF</vt:lpstr>
      <vt:lpstr>Application 2: Sense Making</vt:lpstr>
      <vt:lpstr>Application 2: Sense making</vt:lpstr>
      <vt:lpstr>Outline</vt:lpstr>
      <vt:lpstr>Conclusion</vt:lpstr>
      <vt:lpstr>Any 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Beezay</dc:creator>
  <cp:lastModifiedBy>Bijaya</cp:lastModifiedBy>
  <cp:revision>2317</cp:revision>
  <dcterms:created xsi:type="dcterms:W3CDTF">2017-04-10T14:44:30Z</dcterms:created>
  <dcterms:modified xsi:type="dcterms:W3CDTF">2017-04-29T15:12:26Z</dcterms:modified>
</cp:coreProperties>
</file>