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0" r:id="rId3"/>
    <p:sldId id="277" r:id="rId4"/>
    <p:sldId id="297" r:id="rId5"/>
    <p:sldId id="287" r:id="rId6"/>
    <p:sldId id="276" r:id="rId7"/>
    <p:sldId id="259" r:id="rId8"/>
    <p:sldId id="281" r:id="rId9"/>
    <p:sldId id="260" r:id="rId10"/>
    <p:sldId id="261" r:id="rId11"/>
    <p:sldId id="262" r:id="rId12"/>
    <p:sldId id="265" r:id="rId13"/>
    <p:sldId id="266" r:id="rId14"/>
    <p:sldId id="267" r:id="rId15"/>
    <p:sldId id="283" r:id="rId16"/>
    <p:sldId id="288" r:id="rId17"/>
    <p:sldId id="268" r:id="rId18"/>
    <p:sldId id="269" r:id="rId19"/>
    <p:sldId id="291" r:id="rId20"/>
    <p:sldId id="289" r:id="rId21"/>
    <p:sldId id="290" r:id="rId22"/>
    <p:sldId id="293" r:id="rId23"/>
    <p:sldId id="270" r:id="rId24"/>
    <p:sldId id="284" r:id="rId25"/>
    <p:sldId id="285" r:id="rId26"/>
    <p:sldId id="296" r:id="rId27"/>
    <p:sldId id="294" r:id="rId28"/>
    <p:sldId id="295" r:id="rId29"/>
    <p:sldId id="273" r:id="rId30"/>
    <p:sldId id="286" r:id="rId31"/>
    <p:sldId id="278" r:id="rId32"/>
    <p:sldId id="279" r:id="rId33"/>
  </p:sldIdLst>
  <p:sldSz cx="9144000" cy="6858000" type="screen4x3"/>
  <p:notesSz cx="6881813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6503"/>
    <a:srgbClr val="6600FF"/>
    <a:srgbClr val="848947"/>
    <a:srgbClr val="0099FF"/>
    <a:srgbClr val="C144FF"/>
    <a:srgbClr val="119AEF"/>
    <a:srgbClr val="920000"/>
    <a:srgbClr val="800000"/>
    <a:srgbClr val="676070"/>
    <a:srgbClr val="654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5" autoAdjust="0"/>
    <p:restoredTop sz="95027" autoAdjust="0"/>
  </p:normalViewPr>
  <p:slideViewPr>
    <p:cSldViewPr>
      <p:cViewPr>
        <p:scale>
          <a:sx n="90" d="100"/>
          <a:sy n="90" d="100"/>
        </p:scale>
        <p:origin x="167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507CBFE-8ADE-47D8-BF8D-FAECF565EEAD}" type="datetimeFigureOut">
              <a:rPr lang="en-US" smtClean="0"/>
              <a:t>4/28/17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F3B8CDF-0A8C-4D5A-9975-92908D0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19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1167F500-43ED-4637-8888-FBAC7151DF04}" type="datetimeFigureOut">
              <a:rPr lang="en-US" smtClean="0"/>
              <a:t>4/28/17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34BF331C-3BD1-497B-B04C-6C77128B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7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4A67E-8903-44B9-B8D8-1B4D93CFF6E5}" type="slidenum">
              <a:rPr lang="en-US" smtClean="0"/>
              <a:t>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Zhang and Prakash, SDM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49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Leverage the idea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06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 “unmerged”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38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</a:t>
            </a:r>
            <a:r>
              <a:rPr lang="en-US" baseline="0" dirty="0" smtClean="0"/>
              <a:t> the eigenvalue is computed, it is constant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9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ease of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28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08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Briefly</a:t>
            </a:r>
            <a:r>
              <a:rPr lang="en-US" baseline="0" dirty="0" smtClean="0"/>
              <a:t> introduce kernel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44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 nodes covers multiple areas Make sense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15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Explain\phi(M) really solves the problem; good for max. \phi(M)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96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from</a:t>
            </a:r>
            <a:r>
              <a:rPr lang="en-US" baseline="0" dirty="0" smtClean="0"/>
              <a:t> standard community detection methods, 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6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8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9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Communities are important; in</a:t>
            </a:r>
            <a:r>
              <a:rPr lang="en-US" baseline="0" dirty="0" smtClean="0"/>
              <a:t> bio: proteins have same functionalities;</a:t>
            </a:r>
            <a:r>
              <a:rPr lang="en-US" dirty="0" smtClean="0"/>
              <a:t> in social</a:t>
            </a:r>
            <a:r>
              <a:rPr lang="en-US" baseline="0" dirty="0" smtClean="0"/>
              <a:t> networks, </a:t>
            </a:r>
            <a:r>
              <a:rPr lang="en-US" dirty="0" smtClean="0"/>
              <a:t>share</a:t>
            </a:r>
            <a:r>
              <a:rPr lang="en-US" baseline="0" dirty="0" smtClean="0"/>
              <a:t> </a:t>
            </a:r>
            <a:r>
              <a:rPr lang="en-US" dirty="0" smtClean="0"/>
              <a:t>common interests;</a:t>
            </a:r>
            <a:r>
              <a:rPr lang="en-US" baseline="0" dirty="0" smtClean="0"/>
              <a:t> behave similarly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5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82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they belong to the same topic, then they connect to themselves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59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they are useful, they give</a:t>
            </a:r>
            <a:r>
              <a:rPr lang="en-US" baseline="0" dirty="0" smtClean="0"/>
              <a:t> horizontal the community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86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\sigma(S)</a:t>
            </a:r>
            <a:r>
              <a:rPr lang="en-US" baseline="0" dirty="0" smtClean="0"/>
              <a:t> is the same objective function as the influence maximization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4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 nodes are </a:t>
            </a:r>
            <a:r>
              <a:rPr lang="en-US" baseline="0" dirty="0" smtClean="0"/>
              <a:t> “bridges”: get information and influence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87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PK2: how information flows</a:t>
            </a:r>
            <a:r>
              <a:rPr lang="en-US" baseline="0" dirty="0" smtClean="0"/>
              <a:t> from kernel to media 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331C-3BD1-497B-B04C-6C77128B3B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0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CD28A61-9F26-4E33-A3C9-945EC289595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" descr="C:\Users\yaozhang\AppData\Roaming\Tencent\Users\439300090\QQ\WinTemp\RichOle\P{FQ8_O9A45I)F$_]B$OC1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" y="6093295"/>
            <a:ext cx="1960917" cy="74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1400" y="6447616"/>
            <a:ext cx="457200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>
              <a:defRPr sz="3600" b="1">
                <a:solidFill>
                  <a:srgbClr val="8000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1" name="Picture 3" descr="http://s7d2.scene7.com/is/image/Fathead/lgo_ncaa_virginia_tech_hokies?layer=comp&amp;fit=constrain&amp;hei=300&amp;wid=300&amp;fmt=png-alpha&amp;qlt=95,0&amp;op_sharpen=1&amp;resMode=bicub&amp;op_usm=0.0,0.0,0,0&amp;iccEmbed=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2439"/>
            <a:ext cx="481236" cy="4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>
            <a:normAutofit/>
          </a:bodyPr>
          <a:lstStyle>
            <a:lvl1pPr>
              <a:defRPr sz="3600" b="1">
                <a:solidFill>
                  <a:srgbClr val="8000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1400" y="6447616"/>
            <a:ext cx="457200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7" name="Picture 3" descr="http://s7d2.scene7.com/is/image/Fathead/lgo_ncaa_virginia_tech_hokies?layer=comp&amp;fit=constrain&amp;hei=300&amp;wid=300&amp;fmt=png-alpha&amp;qlt=95,0&amp;op_sharpen=1&amp;resMode=bicub&amp;op_usm=0.0,0.0,0,0&amp;iccEmbed=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2439"/>
            <a:ext cx="481236" cy="4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408"/>
            <a:ext cx="8229600" cy="684312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440" y="6453336"/>
            <a:ext cx="586160" cy="404664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29600" cy="48882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10" name="Picture 3" descr="http://s7d2.scene7.com/is/image/Fathead/lgo_ncaa_virginia_tech_hokies?layer=comp&amp;fit=constrain&amp;hei=300&amp;wid=300&amp;fmt=png-alpha&amp;qlt=95,0&amp;op_sharpen=1&amp;resMode=bicub&amp;op_usm=0.0,0.0,0,0&amp;iccEmbed=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2439"/>
            <a:ext cx="481236" cy="4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solidFill>
                  <a:srgbClr val="8000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8661400" y="6381263"/>
            <a:ext cx="457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3" descr="http://s7d2.scene7.com/is/image/Fathead/lgo_ncaa_virginia_tech_hokies?layer=comp&amp;fit=constrain&amp;hei=300&amp;wid=300&amp;fmt=png-alpha&amp;qlt=95,0&amp;op_sharpen=1&amp;resMode=bicub&amp;op_usm=0.0,0.0,0,0&amp;iccEmbed=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2439"/>
            <a:ext cx="481236" cy="4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4041648" cy="4960208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196752"/>
            <a:ext cx="4041648" cy="49571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1400" y="6447616"/>
            <a:ext cx="457200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itle Placeholder 21"/>
          <p:cNvSpPr>
            <a:spLocks noGrp="1"/>
          </p:cNvSpPr>
          <p:nvPr>
            <p:ph type="title"/>
          </p:nvPr>
        </p:nvSpPr>
        <p:spPr>
          <a:xfrm>
            <a:off x="457200" y="224408"/>
            <a:ext cx="8229600" cy="684312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>
              <a:defRPr sz="3600" b="1">
                <a:solidFill>
                  <a:srgbClr val="8000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7016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087016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916832"/>
            <a:ext cx="4038600" cy="4176463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1916832"/>
            <a:ext cx="4038600" cy="4176463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1400" y="6381263"/>
            <a:ext cx="457200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itle Placeholder 21"/>
          <p:cNvSpPr>
            <a:spLocks noGrp="1"/>
          </p:cNvSpPr>
          <p:nvPr>
            <p:ph type="title"/>
          </p:nvPr>
        </p:nvSpPr>
        <p:spPr>
          <a:xfrm>
            <a:off x="457200" y="224408"/>
            <a:ext cx="8229600" cy="684312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>
              <a:defRPr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5" name="Picture 3" descr="http://s7d2.scene7.com/is/image/Fathead/lgo_ncaa_virginia_tech_hokies?layer=comp&amp;fit=constrain&amp;hei=300&amp;wid=300&amp;fmt=png-alpha&amp;qlt=95,0&amp;op_sharpen=1&amp;resMode=bicub&amp;op_usm=0.0,0.0,0,0&amp;iccEmbed=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2439"/>
            <a:ext cx="481236" cy="4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1400" y="6381263"/>
            <a:ext cx="457200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4408"/>
            <a:ext cx="8229600" cy="684312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>
              <a:defRPr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0" name="Picture 3" descr="http://s7d2.scene7.com/is/image/Fathead/lgo_ncaa_virginia_tech_hokies?layer=comp&amp;fit=constrain&amp;hei=300&amp;wid=300&amp;fmt=png-alpha&amp;qlt=95,0&amp;op_sharpen=1&amp;resMode=bicub&amp;op_usm=0.0,0.0,0,0&amp;iccEmbed=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2439"/>
            <a:ext cx="481236" cy="4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1400" y="6447616"/>
            <a:ext cx="457200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0" name="Picture 3" descr="http://s7d2.scene7.com/is/image/Fathead/lgo_ncaa_virginia_tech_hokies?layer=comp&amp;fit=constrain&amp;hei=300&amp;wid=300&amp;fmt=png-alpha&amp;qlt=95,0&amp;op_sharpen=1&amp;resMode=bicub&amp;op_usm=0.0,0.0,0,0&amp;iccEmbed=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2439"/>
            <a:ext cx="481236" cy="4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1400" y="6447616"/>
            <a:ext cx="457200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5" name="Picture 3" descr="http://s7d2.scene7.com/is/image/Fathead/lgo_ncaa_virginia_tech_hokies?layer=comp&amp;fit=constrain&amp;hei=300&amp;wid=300&amp;fmt=png-alpha&amp;qlt=95,0&amp;op_sharpen=1&amp;resMode=bicub&amp;op_usm=0.0,0.0,0,0&amp;iccEmbed=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2439"/>
            <a:ext cx="481236" cy="4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1400" y="6447616"/>
            <a:ext cx="457200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4" name="Picture 3" descr="http://s7d2.scene7.com/is/image/Fathead/lgo_ncaa_virginia_tech_hokies?layer=comp&amp;fit=constrain&amp;hei=300&amp;wid=300&amp;fmt=png-alpha&amp;qlt=95,0&amp;op_sharpen=1&amp;resMode=bicub&amp;op_usm=0.0,0.0,0,0&amp;iccEmbed=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2439"/>
            <a:ext cx="481236" cy="4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96416"/>
            <a:ext cx="8229600" cy="684312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87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2440" y="6490185"/>
            <a:ext cx="45868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3" descr="http://s7d2.scene7.com/is/image/Fathead/lgo_ncaa_virginia_tech_hokies?layer=comp&amp;fit=constrain&amp;hei=300&amp;wid=300&amp;fmt=png-alpha&amp;qlt=95,0&amp;op_sharpen=1&amp;resMode=bicub&amp;op_usm=0.0,0.0,0,0&amp;iccEmbed=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2439"/>
            <a:ext cx="481236" cy="4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rgbClr val="80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b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tif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tiff"/><Relationship Id="rId13" Type="http://schemas.openxmlformats.org/officeDocument/2006/relationships/image" Target="../media/image43.tiff"/><Relationship Id="rId1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png"/><Relationship Id="rId10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536" y="1273696"/>
            <a:ext cx="8424936" cy="12192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MEIKE: </a:t>
            </a:r>
            <a:r>
              <a:rPr lang="en-US" sz="3600" dirty="0"/>
              <a:t>Influence-based Communities in Networks</a:t>
            </a:r>
            <a:endParaRPr lang="en-US" sz="36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1115615" y="3064314"/>
            <a:ext cx="6900031" cy="2668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Yao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Zhang,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Bijaya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Adhikari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Steve Jan and B. Aditya Prakash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of Computer Science</a:t>
            </a:r>
          </a:p>
          <a:p>
            <a:pPr marL="0" indent="0" algn="ctr">
              <a:buNone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Virginia Tech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87824" y="6309320"/>
            <a:ext cx="5328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SDM, Houston, April 27, 2017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8A61-9F26-4E33-A3C9-945EC28959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36" y="4095680"/>
            <a:ext cx="588268" cy="358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64" y="2636912"/>
            <a:ext cx="560432" cy="376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Media </a:t>
            </a:r>
            <a:r>
              <a:rPr lang="en-US" dirty="0" smtClean="0"/>
              <a:t>Nodes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00050" y="1052736"/>
            <a:ext cx="5987008" cy="5328592"/>
          </a:xfrm>
        </p:spPr>
        <p:txBody>
          <a:bodyPr/>
          <a:lstStyle/>
          <a:p>
            <a:r>
              <a:rPr lang="en-US" dirty="0"/>
              <a:t>Properties of Media nodes</a:t>
            </a:r>
          </a:p>
          <a:p>
            <a:pPr lvl="1"/>
            <a:r>
              <a:rPr lang="en-US" dirty="0"/>
              <a:t>PM1: </a:t>
            </a:r>
            <a:r>
              <a:rPr lang="en-US" b="1" i="1" dirty="0"/>
              <a:t>Upstream effect of diffusion</a:t>
            </a:r>
          </a:p>
          <a:p>
            <a:pPr lvl="2"/>
            <a:r>
              <a:rPr lang="en-US" dirty="0"/>
              <a:t>Capability of getting influenced from other </a:t>
            </a:r>
            <a:r>
              <a:rPr lang="en-US" dirty="0" smtClean="0"/>
              <a:t>nodes</a:t>
            </a:r>
          </a:p>
          <a:p>
            <a:pPr lvl="2"/>
            <a:r>
              <a:rPr lang="en-US" dirty="0" smtClean="0"/>
              <a:t>        : the </a:t>
            </a:r>
            <a:r>
              <a:rPr lang="en-US" dirty="0"/>
              <a:t>expected number of infected nodes in </a:t>
            </a:r>
            <a:r>
              <a:rPr lang="en-US" i="1" dirty="0" smtClean="0"/>
              <a:t>S</a:t>
            </a:r>
          </a:p>
          <a:p>
            <a:pPr lvl="1"/>
            <a:r>
              <a:rPr lang="en-US" dirty="0"/>
              <a:t>PM2: </a:t>
            </a:r>
            <a:r>
              <a:rPr lang="en-US" b="1" i="1" dirty="0"/>
              <a:t>Downstream effect of diffusion</a:t>
            </a:r>
          </a:p>
          <a:p>
            <a:pPr lvl="2"/>
            <a:r>
              <a:rPr lang="en-US" dirty="0"/>
              <a:t>capability of influencing other nodes</a:t>
            </a:r>
          </a:p>
          <a:p>
            <a:pPr lvl="2"/>
            <a:r>
              <a:rPr lang="en-US" dirty="0" smtClean="0"/>
              <a:t>        : the expected number of nodes </a:t>
            </a:r>
            <a:r>
              <a:rPr lang="en-US" i="1" dirty="0" smtClean="0"/>
              <a:t>S</a:t>
            </a:r>
            <a:r>
              <a:rPr lang="en-US" dirty="0" smtClean="0"/>
              <a:t> can infect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07" y="1375877"/>
            <a:ext cx="2519840" cy="4108435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8119335" y="3800920"/>
            <a:ext cx="262618" cy="5480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8065372" y="2219434"/>
            <a:ext cx="395060" cy="4461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823898" y="5795972"/>
            <a:ext cx="224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Downstream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effect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Footer Placeholder 22"/>
          <p:cNvSpPr>
            <a:spLocks noGrp="1"/>
          </p:cNvSpPr>
          <p:nvPr/>
        </p:nvSpPr>
        <p:spPr>
          <a:xfrm>
            <a:off x="2705966" y="63762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996711" y="3811518"/>
            <a:ext cx="358127" cy="568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48317" y="2246656"/>
            <a:ext cx="406704" cy="5985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67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36" y="4095680"/>
            <a:ext cx="588268" cy="358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64" y="2636912"/>
            <a:ext cx="560432" cy="376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Media </a:t>
            </a:r>
            <a:r>
              <a:rPr lang="en-US" dirty="0" smtClean="0"/>
              <a:t>Nodes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00050" y="1052736"/>
            <a:ext cx="5987008" cy="5328592"/>
          </a:xfrm>
        </p:spPr>
        <p:txBody>
          <a:bodyPr/>
          <a:lstStyle/>
          <a:p>
            <a:r>
              <a:rPr lang="en-US" dirty="0"/>
              <a:t>Properties of Media nodes</a:t>
            </a:r>
          </a:p>
          <a:p>
            <a:pPr lvl="1"/>
            <a:r>
              <a:rPr lang="en-US" dirty="0"/>
              <a:t>PM1: </a:t>
            </a:r>
            <a:r>
              <a:rPr lang="en-US" b="1" i="1" dirty="0"/>
              <a:t>Upstream effect of diffusion</a:t>
            </a:r>
          </a:p>
          <a:p>
            <a:pPr lvl="2"/>
            <a:r>
              <a:rPr lang="en-US" dirty="0"/>
              <a:t>Capability of getting influenced from other </a:t>
            </a:r>
            <a:r>
              <a:rPr lang="en-US" dirty="0" smtClean="0"/>
              <a:t>nodes</a:t>
            </a:r>
          </a:p>
          <a:p>
            <a:pPr lvl="2"/>
            <a:r>
              <a:rPr lang="en-US" dirty="0" smtClean="0"/>
              <a:t>        : the </a:t>
            </a:r>
            <a:r>
              <a:rPr lang="en-US" dirty="0"/>
              <a:t>expected number of infected nodes in </a:t>
            </a:r>
            <a:r>
              <a:rPr lang="en-US" i="1" dirty="0" smtClean="0"/>
              <a:t>S</a:t>
            </a:r>
          </a:p>
          <a:p>
            <a:pPr lvl="1"/>
            <a:r>
              <a:rPr lang="en-US" dirty="0"/>
              <a:t>PM2: </a:t>
            </a:r>
            <a:r>
              <a:rPr lang="en-US" b="1" i="1" dirty="0"/>
              <a:t>Downstream effect of diffusion</a:t>
            </a:r>
          </a:p>
          <a:p>
            <a:pPr lvl="2"/>
            <a:r>
              <a:rPr lang="en-US" dirty="0"/>
              <a:t>capability of influencing other nodes</a:t>
            </a:r>
          </a:p>
          <a:p>
            <a:pPr lvl="2"/>
            <a:r>
              <a:rPr lang="en-US" dirty="0" smtClean="0"/>
              <a:t>        : the expected number of nodes </a:t>
            </a:r>
            <a:r>
              <a:rPr lang="en-US" i="1" dirty="0" smtClean="0"/>
              <a:t>S</a:t>
            </a:r>
            <a:r>
              <a:rPr lang="en-US" dirty="0" smtClean="0"/>
              <a:t> can infect</a:t>
            </a:r>
            <a:endParaRPr lang="en-US" dirty="0"/>
          </a:p>
          <a:p>
            <a:r>
              <a:rPr lang="en-US" dirty="0" smtClean="0"/>
              <a:t>Media node set </a:t>
            </a:r>
            <a:r>
              <a:rPr lang="en-US" i="1" dirty="0" smtClean="0"/>
              <a:t>S</a:t>
            </a:r>
            <a:r>
              <a:rPr lang="en-US" dirty="0" smtClean="0"/>
              <a:t> has high value of both</a:t>
            </a:r>
          </a:p>
          <a:p>
            <a:pPr lvl="2"/>
            <a:r>
              <a:rPr lang="en-US" i="1" dirty="0">
                <a:solidFill>
                  <a:srgbClr val="FF0000"/>
                </a:solidFill>
              </a:rPr>
              <a:t>full stream effect </a:t>
            </a:r>
            <a:r>
              <a:rPr lang="en-US" dirty="0"/>
              <a:t>of </a:t>
            </a:r>
            <a:r>
              <a:rPr lang="en-US" dirty="0" smtClean="0"/>
              <a:t>diffusion</a:t>
            </a:r>
          </a:p>
          <a:p>
            <a:pPr lvl="2"/>
            <a:r>
              <a:rPr lang="en-US" dirty="0" smtClean="0"/>
              <a:t>Defined as </a:t>
            </a:r>
            <a:endParaRPr lang="en-US" dirty="0"/>
          </a:p>
        </p:txBody>
      </p:sp>
      <p:pic>
        <p:nvPicPr>
          <p:cNvPr id="32" name="Picture 31" descr="C:\Users\yaozhang\AppData\Roaming\Tencent\Users\439300090\QQ\WinTemp\RichOle\TIWZD]}_F(J}J6L%Q]3%Z8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82" y="6056685"/>
            <a:ext cx="2054203" cy="3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07" y="1375877"/>
            <a:ext cx="2519840" cy="4108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2406" y="5641229"/>
            <a:ext cx="24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S: media node set (high full stream effect)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Zhang, </a:t>
            </a:r>
            <a:r>
              <a:rPr lang="en-US" dirty="0" err="1" smtClean="0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6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11029"/>
            <a:ext cx="2971553" cy="519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Defining Kernel </a:t>
            </a:r>
            <a:r>
              <a:rPr lang="en-US" sz="2800" dirty="0"/>
              <a:t>and Ordinary Communities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5842992" cy="5184576"/>
          </a:xfrm>
        </p:spPr>
        <p:txBody>
          <a:bodyPr>
            <a:normAutofit/>
          </a:bodyPr>
          <a:lstStyle/>
          <a:p>
            <a:r>
              <a:rPr lang="en-US" dirty="0"/>
              <a:t>Properties of a Kernel </a:t>
            </a:r>
            <a:r>
              <a:rPr lang="en-US" dirty="0" smtClean="0"/>
              <a:t>Community</a:t>
            </a:r>
          </a:p>
          <a:p>
            <a:pPr lvl="1"/>
            <a:r>
              <a:rPr lang="en-US" dirty="0" smtClean="0"/>
              <a:t>Maximize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PK1: </a:t>
            </a:r>
            <a:r>
              <a:rPr lang="en-US" b="1" i="1" dirty="0"/>
              <a:t>Connectivity among themselves</a:t>
            </a:r>
          </a:p>
          <a:p>
            <a:pPr lvl="2"/>
            <a:r>
              <a:rPr lang="en-US" dirty="0"/>
              <a:t>Nodes in the same kernel community have more connections to themselves</a:t>
            </a:r>
          </a:p>
          <a:p>
            <a:pPr lvl="1"/>
            <a:r>
              <a:rPr lang="en-US" dirty="0"/>
              <a:t>PK2: </a:t>
            </a:r>
            <a:r>
              <a:rPr lang="en-US" b="1" i="1" dirty="0"/>
              <a:t>Similarity </a:t>
            </a:r>
            <a:r>
              <a:rPr lang="en-US" b="1" i="1" dirty="0" err="1"/>
              <a:t>w.r.t</a:t>
            </a:r>
            <a:r>
              <a:rPr lang="en-US" b="1" i="1" dirty="0"/>
              <a:t>. media nodes</a:t>
            </a:r>
          </a:p>
          <a:p>
            <a:pPr lvl="2"/>
            <a:r>
              <a:rPr lang="en-US" dirty="0"/>
              <a:t>Nodes in the same kernel community should connect to similar media </a:t>
            </a:r>
            <a:r>
              <a:rPr lang="en-US" dirty="0" smtClean="0"/>
              <a:t>nodes</a:t>
            </a:r>
            <a:endParaRPr lang="en-US" dirty="0"/>
          </a:p>
          <a:p>
            <a:r>
              <a:rPr lang="en-US" dirty="0"/>
              <a:t>Properties of a Ordinary Community</a:t>
            </a:r>
          </a:p>
          <a:p>
            <a:pPr lvl="2"/>
            <a:r>
              <a:rPr lang="en-US" dirty="0"/>
              <a:t>have more connections to its corresponding kernel community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25" y="1628800"/>
            <a:ext cx="2752000" cy="329752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5400000">
            <a:off x="7768828" y="2176390"/>
            <a:ext cx="1224136" cy="561008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6631882">
            <a:off x="7709306" y="3768326"/>
            <a:ext cx="1194315" cy="695924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5400000">
            <a:off x="6490694" y="2302396"/>
            <a:ext cx="1347188" cy="43204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5400000">
            <a:off x="6452599" y="3780649"/>
            <a:ext cx="1512568" cy="52123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89729" y="2390373"/>
            <a:ext cx="689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PK1</a:t>
            </a:r>
            <a:endParaRPr lang="en-US" sz="16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4553" y="2438822"/>
            <a:ext cx="756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PK2</a:t>
            </a:r>
            <a:endParaRPr lang="en-US" sz="16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52593" y="2220237"/>
            <a:ext cx="273075" cy="238614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88165" y="2209642"/>
            <a:ext cx="160433" cy="247252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767425" y="2317305"/>
            <a:ext cx="287351" cy="391615"/>
          </a:xfrm>
          <a:prstGeom prst="straightConnector1">
            <a:avLst/>
          </a:prstGeom>
          <a:ln w="4762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767425" y="3573016"/>
            <a:ext cx="143675" cy="288032"/>
          </a:xfrm>
          <a:prstGeom prst="straightConnector1">
            <a:avLst/>
          </a:prstGeom>
          <a:ln w="4762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/>
          <p:cNvSpPr/>
          <p:nvPr/>
        </p:nvSpPr>
        <p:spPr>
          <a:xfrm rot="5400000">
            <a:off x="3536517" y="1694347"/>
            <a:ext cx="105840" cy="915193"/>
          </a:xfrm>
          <a:prstGeom prst="rightBrace">
            <a:avLst>
              <a:gd name="adj1" fmla="val 42225"/>
              <a:gd name="adj2" fmla="val 50000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5400000">
            <a:off x="4583561" y="1751002"/>
            <a:ext cx="89501" cy="792089"/>
          </a:xfrm>
          <a:prstGeom prst="rightBrace">
            <a:avLst>
              <a:gd name="adj1" fmla="val 42225"/>
              <a:gd name="adj2" fmla="val 50000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0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3" grpId="0"/>
      <p:bldP spid="14" grpId="0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1700808"/>
                <a:ext cx="5590653" cy="511828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b="1" dirty="0" smtClean="0"/>
                  <a:t>MEIKECOM-Media</a:t>
                </a:r>
              </a:p>
              <a:p>
                <a:pPr lvl="2"/>
                <a:r>
                  <a:rPr lang="en-US" dirty="0" smtClean="0"/>
                  <a:t>Find a set M to </a:t>
                </a:r>
                <a:r>
                  <a:rPr lang="en-US" i="1" dirty="0" smtClean="0">
                    <a:solidFill>
                      <a:srgbClr val="0070C0"/>
                    </a:solidFill>
                  </a:rPr>
                  <a:t>maximize the full stream effect </a:t>
                </a:r>
                <a14:m>
                  <m:oMath xmlns:m="http://schemas.openxmlformats.org/officeDocument/2006/math">
                    <m:r>
                      <a:rPr lang="mr-IN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𝑀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b="1" dirty="0" smtClean="0"/>
              </a:p>
              <a:p>
                <a:pPr lvl="1"/>
                <a:endParaRPr lang="en-US" b="1" dirty="0" smtClean="0"/>
              </a:p>
              <a:p>
                <a:pPr lvl="1"/>
                <a:r>
                  <a:rPr lang="en-US" b="1" dirty="0" smtClean="0"/>
                  <a:t>MEIKECOM-Kernel</a:t>
                </a:r>
              </a:p>
              <a:p>
                <a:pPr lvl="2"/>
                <a:r>
                  <a:rPr lang="en-US" dirty="0" smtClean="0"/>
                  <a:t>Find kernel community set </a:t>
                </a:r>
                <a:r>
                  <a:rPr lang="en-US" i="1" dirty="0" smtClean="0"/>
                  <a:t>K={ K</a:t>
                </a:r>
                <a:r>
                  <a:rPr lang="en-US" i="1" baseline="-25000" dirty="0" smtClean="0"/>
                  <a:t>1</a:t>
                </a:r>
                <a:r>
                  <a:rPr lang="en-US" i="1" dirty="0" smtClean="0"/>
                  <a:t>,</a:t>
                </a:r>
                <a:r>
                  <a:rPr lang="is-IS" i="1" dirty="0" smtClean="0"/>
                  <a:t>…K</a:t>
                </a:r>
                <a:r>
                  <a:rPr lang="is-IS" i="1" baseline="-25000" dirty="0" smtClean="0"/>
                  <a:t>l</a:t>
                </a:r>
                <a:r>
                  <a:rPr lang="is-IS" i="1" dirty="0" smtClean="0"/>
                  <a:t> </a:t>
                </a:r>
                <a:r>
                  <a:rPr lang="en-US" i="1" dirty="0" smtClean="0"/>
                  <a:t>} </a:t>
                </a:r>
                <a:r>
                  <a:rPr lang="en-US" dirty="0" smtClean="0"/>
                  <a:t>to satisfy</a:t>
                </a:r>
              </a:p>
              <a:p>
                <a:pPr lvl="4"/>
                <a:endParaRPr lang="en-US" b="1" dirty="0" smtClean="0"/>
              </a:p>
              <a:p>
                <a:pPr lvl="4"/>
                <a:endParaRPr lang="en-US" b="1" dirty="0"/>
              </a:p>
              <a:p>
                <a:pPr lvl="4"/>
                <a:endParaRPr lang="en-US" b="1" dirty="0" smtClean="0"/>
              </a:p>
              <a:p>
                <a:pPr lvl="1"/>
                <a:r>
                  <a:rPr lang="en-US" b="1" dirty="0" smtClean="0"/>
                  <a:t>MEIKECOM-Ordinary</a:t>
                </a:r>
              </a:p>
              <a:p>
                <a:pPr lvl="2"/>
                <a:r>
                  <a:rPr lang="en-US" dirty="0" smtClean="0"/>
                  <a:t>Find ordinary communities corresponding to kernel communities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1700808"/>
                <a:ext cx="5590653" cy="5118288"/>
              </a:xfrm>
              <a:blipFill rotWithShape="0">
                <a:blip r:embed="rId2"/>
                <a:stretch>
                  <a:fillRect t="-833" r="-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90" y="2846645"/>
            <a:ext cx="3339731" cy="2579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1194798"/>
            <a:ext cx="8323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MEIKECOM: </a:t>
            </a:r>
            <a:r>
              <a:rPr lang="en-US" sz="24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MEdIa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4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KErnel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COMmunity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detection</a:t>
            </a:r>
            <a:endParaRPr lang="en-US" sz="2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09" y="2795767"/>
            <a:ext cx="2752000" cy="3297529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 rot="5400000">
            <a:off x="7080266" y="3948445"/>
            <a:ext cx="1224136" cy="561008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6631882">
            <a:off x="7545655" y="4877475"/>
            <a:ext cx="1194315" cy="842792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5400000">
            <a:off x="7805780" y="3148962"/>
            <a:ext cx="1224136" cy="88780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800917" y="4204932"/>
            <a:ext cx="148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Kernel communities</a:t>
            </a:r>
            <a:endParaRPr lang="en-US" sz="14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8598827" y="4700346"/>
            <a:ext cx="215023" cy="35925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629939" y="2659563"/>
            <a:ext cx="0" cy="82528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00759" y="2363187"/>
            <a:ext cx="1659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Media nodes</a:t>
            </a:r>
            <a:endParaRPr lang="en-US" sz="14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Oval 40"/>
          <p:cNvSpPr/>
          <p:nvPr/>
        </p:nvSpPr>
        <p:spPr>
          <a:xfrm rot="5400000">
            <a:off x="6317225" y="3400524"/>
            <a:ext cx="1224136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6503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 rot="5400000">
            <a:off x="6245217" y="4840684"/>
            <a:ext cx="1368152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6503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6084168" y="3692177"/>
            <a:ext cx="470216" cy="512755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6239252" y="4741879"/>
            <a:ext cx="261588" cy="635437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531142" y="4142634"/>
            <a:ext cx="148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B6503"/>
                </a:solidFill>
                <a:latin typeface="Arial" charset="0"/>
                <a:ea typeface="Arial" charset="0"/>
                <a:cs typeface="Arial" charset="0"/>
              </a:rPr>
              <a:t>Ordinary</a:t>
            </a:r>
            <a:r>
              <a:rPr lang="en-US" sz="14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 smtClean="0">
                <a:solidFill>
                  <a:srgbClr val="DB6503"/>
                </a:solidFill>
                <a:latin typeface="Arial" charset="0"/>
                <a:ea typeface="Arial" charset="0"/>
                <a:cs typeface="Arial" charset="0"/>
              </a:rPr>
              <a:t>communities</a:t>
            </a:r>
            <a:endParaRPr lang="en-US" sz="1400" b="1" dirty="0">
              <a:solidFill>
                <a:srgbClr val="DB6503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8731734" y="4025661"/>
            <a:ext cx="15143" cy="26743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92" y="4318182"/>
            <a:ext cx="4400172" cy="55097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02552" y="4944486"/>
            <a:ext cx="689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PK1</a:t>
            </a:r>
            <a:endParaRPr lang="en-US" sz="16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32040" y="4941168"/>
            <a:ext cx="756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PK2</a:t>
            </a:r>
            <a:endParaRPr lang="en-US" sz="16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665416" y="4774350"/>
            <a:ext cx="273075" cy="238614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004048" y="4763755"/>
            <a:ext cx="160433" cy="247252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Brace 28"/>
          <p:cNvSpPr/>
          <p:nvPr/>
        </p:nvSpPr>
        <p:spPr>
          <a:xfrm rot="5400000">
            <a:off x="3897700" y="4216374"/>
            <a:ext cx="105840" cy="915193"/>
          </a:xfrm>
          <a:prstGeom prst="rightBrace">
            <a:avLst>
              <a:gd name="adj1" fmla="val 42225"/>
              <a:gd name="adj2" fmla="val 50000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 rot="5400000">
            <a:off x="4910578" y="4261072"/>
            <a:ext cx="89501" cy="792089"/>
          </a:xfrm>
          <a:prstGeom prst="rightBrace">
            <a:avLst>
              <a:gd name="adj1" fmla="val 42225"/>
              <a:gd name="adj2" fmla="val 50000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Hardness of MEIKECOM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MEIKECOM-Media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MEIKECOM-Kernel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NP-hard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Reduce from the MAX-CLIQUE problem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C:\Users\yaozhang\AppData\Roaming\Tencent\Users\439300090\QQ\WinTemp\RichOle\TIWZD]}_F(J}J6L%Q]3%Z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56" y="2822735"/>
            <a:ext cx="2414243" cy="38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68702" y="3574757"/>
            <a:ext cx="2305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#</a:t>
            </a:r>
            <a:r>
              <a:rPr lang="en-US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P-hard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(Up-stream effect)</a:t>
            </a:r>
            <a:endParaRPr lang="en-US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74681"/>
            <a:ext cx="285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NP-hard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(Down-stream effect)</a:t>
            </a:r>
            <a:endParaRPr lang="en-US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050" y="1790217"/>
            <a:ext cx="2900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Neither submodular, nor </a:t>
            </a:r>
            <a:r>
              <a:rPr lang="en-US" b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supermodular</a:t>
            </a:r>
            <a:endParaRPr lang="en-US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54569" y="3328549"/>
            <a:ext cx="390237" cy="246132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0"/>
          </p:cNvCxnSpPr>
          <p:nvPr/>
        </p:nvCxnSpPr>
        <p:spPr>
          <a:xfrm flipH="1">
            <a:off x="1886671" y="3340871"/>
            <a:ext cx="897162" cy="233810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438087" y="2462695"/>
            <a:ext cx="207131" cy="214536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97" y="1269292"/>
            <a:ext cx="2752000" cy="329752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 rot="5400000">
            <a:off x="7102754" y="2421970"/>
            <a:ext cx="1224136" cy="561008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6631882">
            <a:off x="7568143" y="3351000"/>
            <a:ext cx="1194315" cy="842792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5400000">
            <a:off x="7828268" y="1622487"/>
            <a:ext cx="1224136" cy="88780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823405" y="2678457"/>
            <a:ext cx="148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Kernel communities</a:t>
            </a:r>
            <a:endParaRPr lang="en-US" sz="14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8621315" y="3173871"/>
            <a:ext cx="215023" cy="35925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652427" y="1133088"/>
            <a:ext cx="0" cy="82528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123247" y="836712"/>
            <a:ext cx="1659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Media nodes</a:t>
            </a:r>
            <a:endParaRPr lang="en-US" sz="14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 rot="5400000">
            <a:off x="6339713" y="1874049"/>
            <a:ext cx="1224136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6503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 rot="5400000">
            <a:off x="6267705" y="3314209"/>
            <a:ext cx="1368152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6503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106656" y="2165702"/>
            <a:ext cx="470216" cy="512755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261740" y="3215404"/>
            <a:ext cx="261588" cy="635437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286499" y="2702474"/>
            <a:ext cx="148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B6503"/>
                </a:solidFill>
                <a:latin typeface="Arial" charset="0"/>
                <a:ea typeface="Arial" charset="0"/>
                <a:cs typeface="Arial" charset="0"/>
              </a:rPr>
              <a:t>Ordinary</a:t>
            </a:r>
            <a:r>
              <a:rPr lang="en-US" sz="14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 smtClean="0">
                <a:solidFill>
                  <a:srgbClr val="DB6503"/>
                </a:solidFill>
                <a:latin typeface="Arial" charset="0"/>
                <a:ea typeface="Arial" charset="0"/>
                <a:cs typeface="Arial" charset="0"/>
              </a:rPr>
              <a:t>communities</a:t>
            </a:r>
            <a:endParaRPr lang="en-US" sz="1400" b="1" dirty="0">
              <a:solidFill>
                <a:srgbClr val="DB6503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4" name="Straight Arrow Connector 23"/>
          <p:cNvCxnSpPr>
            <a:stCxn id="22" idx="7"/>
          </p:cNvCxnSpPr>
          <p:nvPr/>
        </p:nvCxnSpPr>
        <p:spPr>
          <a:xfrm>
            <a:off x="8754222" y="2499186"/>
            <a:ext cx="15143" cy="26743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ight Brace 39"/>
          <p:cNvSpPr/>
          <p:nvPr/>
        </p:nvSpPr>
        <p:spPr>
          <a:xfrm rot="5400000">
            <a:off x="2748869" y="2985265"/>
            <a:ext cx="123519" cy="509707"/>
          </a:xfrm>
          <a:prstGeom prst="rightBrace">
            <a:avLst>
              <a:gd name="adj1" fmla="val 42225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/>
          <p:cNvSpPr/>
          <p:nvPr/>
        </p:nvSpPr>
        <p:spPr>
          <a:xfrm rot="5400000">
            <a:off x="3347314" y="2978022"/>
            <a:ext cx="123519" cy="509707"/>
          </a:xfrm>
          <a:prstGeom prst="rightBrace">
            <a:avLst>
              <a:gd name="adj1" fmla="val 42225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Brace 45"/>
          <p:cNvSpPr/>
          <p:nvPr/>
        </p:nvSpPr>
        <p:spPr>
          <a:xfrm rot="16200000">
            <a:off x="1612959" y="2571618"/>
            <a:ext cx="127589" cy="402194"/>
          </a:xfrm>
          <a:prstGeom prst="rightBrace">
            <a:avLst>
              <a:gd name="adj1" fmla="val 42225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39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40" grpId="0" animBg="1"/>
      <p:bldP spid="41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Problem Definition</a:t>
            </a:r>
          </a:p>
          <a:p>
            <a:r>
              <a:rPr lang="en-US" b="1" dirty="0" smtClean="0"/>
              <a:t>Our </a:t>
            </a:r>
            <a:r>
              <a:rPr lang="en-US" b="1" dirty="0"/>
              <a:t>Proposed </a:t>
            </a:r>
            <a:r>
              <a:rPr lang="en-US" b="1" dirty="0" smtClean="0"/>
              <a:t>Methods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0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</a:t>
            </a:r>
            <a:r>
              <a:rPr lang="en-US" dirty="0" smtClean="0"/>
              <a:t>Methods: MEIKE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6868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Overview</a:t>
            </a:r>
            <a:endParaRPr lang="en-US" b="1" dirty="0" smtClean="0"/>
          </a:p>
          <a:p>
            <a:r>
              <a:rPr lang="en-US" i="1" u="sng" dirty="0" smtClean="0"/>
              <a:t>Step 1</a:t>
            </a:r>
            <a:r>
              <a:rPr lang="en-US" i="1" dirty="0" smtClean="0"/>
              <a:t> (MEIKE-Media): Find media nodes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Merge-based</a:t>
            </a:r>
            <a:r>
              <a:rPr lang="en-US" dirty="0" smtClean="0"/>
              <a:t> approach</a:t>
            </a:r>
          </a:p>
          <a:p>
            <a:r>
              <a:rPr lang="en-US" i="1" u="sng" dirty="0" smtClean="0"/>
              <a:t>Step 2</a:t>
            </a:r>
            <a:r>
              <a:rPr lang="en-US" i="1" dirty="0" smtClean="0"/>
              <a:t> (MEIKE-Kernel): Find kernel communities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Iterative</a:t>
            </a:r>
            <a:r>
              <a:rPr lang="en-US" dirty="0" smtClean="0"/>
              <a:t> approach</a:t>
            </a:r>
          </a:p>
          <a:p>
            <a:r>
              <a:rPr lang="en-US" i="1" u="sng" dirty="0" smtClean="0"/>
              <a:t>Step 3</a:t>
            </a:r>
            <a:r>
              <a:rPr lang="en-US" i="1" dirty="0" smtClean="0"/>
              <a:t> (MEIKE-Ordinary): Find ordinary communities</a:t>
            </a:r>
          </a:p>
          <a:p>
            <a:pPr lvl="1"/>
            <a:endParaRPr lang="en-US" i="1" dirty="0" smtClean="0"/>
          </a:p>
          <a:p>
            <a:pPr lvl="1"/>
            <a:endParaRPr lang="en-US" dirty="0"/>
          </a:p>
        </p:txBody>
      </p:sp>
      <p:sp>
        <p:nvSpPr>
          <p:cNvPr id="5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769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55" y="3865538"/>
            <a:ext cx="1739341" cy="19629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49" y="3766555"/>
            <a:ext cx="1887535" cy="27462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95" y="3423478"/>
            <a:ext cx="1967990" cy="3089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4" y="3366537"/>
            <a:ext cx="1916405" cy="3146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MEIKE-Media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229600" cy="2573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A</a:t>
            </a:r>
            <a:r>
              <a:rPr lang="en-US" sz="2400" dirty="0" smtClean="0"/>
              <a:t> </a:t>
            </a:r>
            <a:r>
              <a:rPr lang="en-US" sz="2400" b="1" dirty="0" smtClean="0"/>
              <a:t>Merge-based approach</a:t>
            </a:r>
          </a:p>
          <a:p>
            <a:r>
              <a:rPr lang="en-US" sz="2400" dirty="0" smtClean="0"/>
              <a:t>merge</a:t>
            </a:r>
            <a:r>
              <a:rPr lang="en-US" sz="2400" dirty="0" smtClean="0">
                <a:solidFill>
                  <a:srgbClr val="00B050"/>
                </a:solidFill>
              </a:rPr>
              <a:t> unimportant edges (node pairs) </a:t>
            </a:r>
            <a:r>
              <a:rPr lang="en-US" sz="2400" dirty="0" smtClean="0"/>
              <a:t>to full stream effects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/>
              <a:t>successively</a:t>
            </a:r>
          </a:p>
          <a:p>
            <a:r>
              <a:rPr lang="en-US" sz="2400" dirty="0" smtClean="0"/>
              <a:t>maintain </a:t>
            </a:r>
            <a:r>
              <a:rPr lang="en-US" sz="2400" dirty="0"/>
              <a:t>the </a:t>
            </a:r>
            <a:r>
              <a:rPr lang="en-US" sz="2400" dirty="0">
                <a:solidFill>
                  <a:srgbClr val="00B050"/>
                </a:solidFill>
              </a:rPr>
              <a:t>overall </a:t>
            </a:r>
            <a:r>
              <a:rPr lang="en-US" sz="2400" dirty="0" smtClean="0">
                <a:solidFill>
                  <a:srgbClr val="00B050"/>
                </a:solidFill>
              </a:rPr>
              <a:t>full stream </a:t>
            </a:r>
            <a:r>
              <a:rPr lang="en-US" sz="2400" dirty="0" smtClean="0"/>
              <a:t>effect</a:t>
            </a:r>
          </a:p>
          <a:p>
            <a:r>
              <a:rPr lang="en-US" sz="2400" dirty="0" smtClean="0"/>
              <a:t>nodes </a:t>
            </a:r>
            <a:r>
              <a:rPr lang="en-US" sz="2400" dirty="0"/>
              <a:t>that </a:t>
            </a:r>
            <a:r>
              <a:rPr lang="en-US" sz="2400" dirty="0">
                <a:solidFill>
                  <a:srgbClr val="00B050"/>
                </a:solidFill>
              </a:rPr>
              <a:t>remain unmerged </a:t>
            </a:r>
            <a:r>
              <a:rPr lang="en-US" sz="2400" dirty="0"/>
              <a:t>(the </a:t>
            </a:r>
            <a:r>
              <a:rPr lang="en-US" sz="2400" dirty="0" smtClean="0"/>
              <a:t>“singleton” </a:t>
            </a:r>
            <a:r>
              <a:rPr lang="en-US" sz="2400" dirty="0"/>
              <a:t>nodes) are ones with </a:t>
            </a:r>
            <a:r>
              <a:rPr lang="en-US" sz="2400" dirty="0">
                <a:solidFill>
                  <a:srgbClr val="00B050"/>
                </a:solidFill>
              </a:rPr>
              <a:t>highest full stream effect</a:t>
            </a:r>
          </a:p>
          <a:p>
            <a:pPr marL="0" indent="0">
              <a:buNone/>
            </a:pPr>
            <a:endParaRPr lang="en-US" sz="2400" b="1" dirty="0" smtClean="0"/>
          </a:p>
          <a:p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036358" y="4915841"/>
            <a:ext cx="862157" cy="53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51328" y="4600891"/>
            <a:ext cx="136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erging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36548" y="5958053"/>
            <a:ext cx="1419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Merged Graph</a:t>
            </a:r>
            <a:endParaRPr lang="en-US" sz="1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 rot="5400000">
            <a:off x="7503711" y="4634055"/>
            <a:ext cx="1192599" cy="55716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956376" y="3757549"/>
            <a:ext cx="143635" cy="5738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47826" y="3212976"/>
            <a:ext cx="177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Media nodes (unmerged)</a:t>
            </a:r>
            <a:endParaRPr lang="en-US" sz="16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291139" y="4959014"/>
            <a:ext cx="862157" cy="53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95936" y="4604372"/>
            <a:ext cx="136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Merging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674391" y="4960331"/>
            <a:ext cx="862157" cy="53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79188" y="4604372"/>
            <a:ext cx="136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Merging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1920" y="3452244"/>
            <a:ext cx="136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Merged node</a:t>
            </a:r>
            <a:endParaRPr lang="en-US" sz="1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4305" y="3587704"/>
            <a:ext cx="136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Merged node</a:t>
            </a:r>
            <a:endParaRPr lang="en-US" sz="1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4" grpId="0"/>
      <p:bldP spid="17" grpId="0"/>
      <p:bldP spid="20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MEIKE-Media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30004" y="1080028"/>
                <a:ext cx="8788596" cy="1488013"/>
              </a:xfrm>
            </p:spPr>
            <p:txBody>
              <a:bodyPr>
                <a:noAutofit/>
              </a:bodyPr>
              <a:lstStyle/>
              <a:p>
                <a:r>
                  <a:rPr lang="en-US" sz="2800" b="1" dirty="0" smtClean="0"/>
                  <a:t>Q1: How to quantify the edge impact on the full-stream effect</a:t>
                </a:r>
                <a:endParaRPr lang="en-US" sz="2800" b="1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400" dirty="0" smtClean="0"/>
                  <a:t>Too expensive to compute </a:t>
                </a:r>
                <a14:m>
                  <m:oMath xmlns:m="http://schemas.openxmlformats.org/officeDocument/2006/math">
                    <m:r>
                      <a:rPr lang="mr-IN" sz="2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2400" dirty="0" smtClean="0"/>
                  <a:t>directly</a:t>
                </a:r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30004" y="1080028"/>
                <a:ext cx="8788596" cy="1488013"/>
              </a:xfrm>
              <a:blipFill rotWithShape="0">
                <a:blip r:embed="rId2"/>
                <a:stretch>
                  <a:fillRect l="-693" t="-4098" b="-2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C:\Users\yaozhang\AppData\Roaming\Tencent\Users\439300090\QQ\WinTemp\RichOle\TIWZD]}_F(J}J6L%Q]3%Z8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98" y="3305305"/>
            <a:ext cx="2414243" cy="38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82844" y="4057327"/>
            <a:ext cx="2305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Upstream effect</a:t>
            </a:r>
            <a:endParaRPr lang="en-US" sz="16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1342" y="4057251"/>
            <a:ext cx="2858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Downstream effect</a:t>
            </a:r>
            <a:endParaRPr lang="en-US" sz="16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71192" y="2564904"/>
            <a:ext cx="2900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Full stream effect</a:t>
            </a:r>
            <a:endParaRPr lang="en-US" sz="16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668711" y="3811119"/>
            <a:ext cx="390237" cy="246132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9" idx="0"/>
          </p:cNvCxnSpPr>
          <p:nvPr/>
        </p:nvCxnSpPr>
        <p:spPr>
          <a:xfrm flipH="1">
            <a:off x="3100813" y="3823441"/>
            <a:ext cx="897162" cy="233810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652229" y="2945265"/>
            <a:ext cx="207131" cy="214536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/>
          <p:cNvSpPr/>
          <p:nvPr/>
        </p:nvSpPr>
        <p:spPr>
          <a:xfrm rot="5400000">
            <a:off x="3963011" y="3467835"/>
            <a:ext cx="123519" cy="509707"/>
          </a:xfrm>
          <a:prstGeom prst="rightBrace">
            <a:avLst>
              <a:gd name="adj1" fmla="val 42225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/>
          <p:cNvSpPr/>
          <p:nvPr/>
        </p:nvSpPr>
        <p:spPr>
          <a:xfrm rot="5400000">
            <a:off x="4561456" y="3460592"/>
            <a:ext cx="123519" cy="509707"/>
          </a:xfrm>
          <a:prstGeom prst="rightBrace">
            <a:avLst>
              <a:gd name="adj1" fmla="val 42225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/>
          <p:cNvSpPr/>
          <p:nvPr/>
        </p:nvSpPr>
        <p:spPr>
          <a:xfrm rot="16200000">
            <a:off x="2827101" y="3054188"/>
            <a:ext cx="127589" cy="402194"/>
          </a:xfrm>
          <a:prstGeom prst="rightBrace">
            <a:avLst>
              <a:gd name="adj1" fmla="val 42225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219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MEIKE-Media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30004" y="1080028"/>
                <a:ext cx="8788596" cy="5373308"/>
              </a:xfrm>
            </p:spPr>
            <p:txBody>
              <a:bodyPr>
                <a:noAutofit/>
              </a:bodyPr>
              <a:lstStyle/>
              <a:p>
                <a:r>
                  <a:rPr lang="en-US" sz="2800" b="1" dirty="0" smtClean="0"/>
                  <a:t>Q1: How to quantify the edge impact on the full-stream effect</a:t>
                </a:r>
                <a:endParaRPr lang="en-US" sz="2800" b="1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400" dirty="0" smtClean="0"/>
                  <a:t>Too expensive to compute </a:t>
                </a:r>
                <a14:m>
                  <m:oMath xmlns:m="http://schemas.openxmlformats.org/officeDocument/2006/math">
                    <m:r>
                      <a:rPr lang="mr-IN" sz="2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2400" dirty="0" smtClean="0"/>
                  <a:t>directly</a:t>
                </a:r>
                <a:endParaRPr lang="en-US" sz="1700" dirty="0" smtClean="0"/>
              </a:p>
              <a:p>
                <a:pPr lvl="1"/>
                <a:r>
                  <a:rPr lang="en-US" sz="2400" dirty="0" smtClean="0"/>
                  <a:t>We </a:t>
                </a:r>
                <a:r>
                  <a:rPr lang="en-US" sz="2400" dirty="0"/>
                  <a:t>use </a:t>
                </a:r>
                <a:r>
                  <a:rPr lang="en-US" sz="2400" dirty="0">
                    <a:solidFill>
                      <a:srgbClr val="119AEF"/>
                    </a:solidFill>
                  </a:rPr>
                  <a:t>local effect </a:t>
                </a:r>
                <a:r>
                  <a:rPr lang="en-US" sz="2400" dirty="0" smtClean="0"/>
                  <a:t>instead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400" dirty="0" smtClean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400" dirty="0" smtClean="0"/>
              </a:p>
              <a:p>
                <a:pPr lvl="1"/>
                <a:endParaRPr lang="en-US" sz="2400" dirty="0" smtClean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 smtClean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>
                  <a:solidFill>
                    <a:srgbClr val="119AEF"/>
                  </a:solidFill>
                </a:endParaRPr>
              </a:p>
              <a:p>
                <a:pPr lvl="1"/>
                <a:endParaRPr lang="en-US" sz="2400" dirty="0" smtClean="0">
                  <a:solidFill>
                    <a:srgbClr val="119AEF"/>
                  </a:solidFill>
                </a:endParaRPr>
              </a:p>
              <a:p>
                <a:pPr lvl="1"/>
                <a:endParaRPr lang="en-US" sz="2400" dirty="0">
                  <a:solidFill>
                    <a:srgbClr val="119AEF"/>
                  </a:solidFill>
                </a:endParaRPr>
              </a:p>
              <a:p>
                <a:pPr lvl="1"/>
                <a:endParaRPr lang="en-US" sz="2400" dirty="0" smtClean="0">
                  <a:solidFill>
                    <a:srgbClr val="119AEF"/>
                  </a:solidFill>
                </a:endParaRP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30004" y="1080028"/>
                <a:ext cx="8788596" cy="5373308"/>
              </a:xfrm>
              <a:blipFill rotWithShape="0">
                <a:blip r:embed="rId3"/>
                <a:stretch>
                  <a:fillRect l="-693" t="-1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517613" y="3621194"/>
            <a:ext cx="2969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Arial" charset="0"/>
                <a:ea typeface="Arial" charset="0"/>
                <a:cs typeface="Arial" charset="0"/>
              </a:rPr>
              <a:t>φ</a:t>
            </a:r>
            <a:r>
              <a:rPr lang="en-US" sz="1600" baseline="-25000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(a): Local effect of edge (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a,b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) on </a:t>
            </a:r>
            <a:r>
              <a:rPr lang="el-GR" sz="1600" dirty="0" smtClean="0">
                <a:latin typeface="Arial" charset="0"/>
                <a:ea typeface="Arial" charset="0"/>
                <a:cs typeface="Arial" charset="0"/>
              </a:rPr>
              <a:t>φ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(a), i.e., </a:t>
            </a:r>
            <a:r>
              <a:rPr lang="en-US" sz="16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contribution of edge (</a:t>
            </a:r>
            <a:r>
              <a:rPr lang="en-US" sz="1600" dirty="0" err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a,b</a:t>
            </a:r>
            <a:r>
              <a:rPr lang="en-US" sz="16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) towards </a:t>
            </a:r>
            <a:r>
              <a:rPr lang="el-GR" sz="16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φ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(a), </a:t>
            </a:r>
          </a:p>
        </p:txBody>
      </p:sp>
      <p:sp>
        <p:nvSpPr>
          <p:cNvPr id="24" name="Oval 23"/>
          <p:cNvSpPr/>
          <p:nvPr/>
        </p:nvSpPr>
        <p:spPr>
          <a:xfrm>
            <a:off x="899592" y="3140968"/>
            <a:ext cx="432048" cy="43204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5" name="Oval 24"/>
          <p:cNvSpPr/>
          <p:nvPr/>
        </p:nvSpPr>
        <p:spPr>
          <a:xfrm>
            <a:off x="2232496" y="3140968"/>
            <a:ext cx="432048" cy="43204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cxnSp>
        <p:nvCxnSpPr>
          <p:cNvPr id="26" name="Straight Arrow Connector 25"/>
          <p:cNvCxnSpPr>
            <a:stCxn id="27" idx="6"/>
          </p:cNvCxnSpPr>
          <p:nvPr/>
        </p:nvCxnSpPr>
        <p:spPr>
          <a:xfrm>
            <a:off x="1331640" y="3356992"/>
            <a:ext cx="900856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2612" y="2956302"/>
            <a:ext cx="80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ab</a:t>
            </a:r>
            <a:endParaRPr lang="en-US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70623" y="3208621"/>
            <a:ext cx="5145794" cy="783193"/>
          </a:xfrm>
          <a:prstGeom prst="roundRect">
            <a:avLst/>
          </a:prstGeom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We prove that  </a:t>
            </a:r>
            <a:r>
              <a:rPr lang="el-GR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φ</a:t>
            </a:r>
            <a:r>
              <a:rPr lang="en-US" sz="2000" baseline="-25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(a)∝ u</a:t>
            </a:r>
            <a:r>
              <a:rPr lang="en-US" sz="2000" baseline="-25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w</a:t>
            </a:r>
            <a:r>
              <a:rPr lang="en-US" sz="2000" baseline="-25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ab</a:t>
            </a:r>
            <a:r>
              <a:rPr lang="en-US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where u</a:t>
            </a:r>
            <a:r>
              <a:rPr lang="en-US" sz="2000" baseline="-25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is the </a:t>
            </a:r>
            <a:r>
              <a:rPr lang="en-US" sz="20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eigenscore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of node a</a:t>
            </a: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Rectangle 5"/>
          <p:cNvSpPr/>
          <p:nvPr/>
        </p:nvSpPr>
        <p:spPr>
          <a:xfrm>
            <a:off x="2051720" y="4489231"/>
            <a:ext cx="1619200" cy="1828800"/>
          </a:xfrm>
          <a:prstGeom prst="rect">
            <a:avLst/>
          </a:prstGeom>
          <a:solidFill>
            <a:srgbClr val="0000CC">
              <a:alpha val="1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</a:rPr>
              <a:t>A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2" name="Rectangle 6"/>
          <p:cNvSpPr/>
          <p:nvPr/>
        </p:nvSpPr>
        <p:spPr>
          <a:xfrm>
            <a:off x="3957554" y="4489231"/>
            <a:ext cx="322965" cy="182880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</a:rPr>
              <a:t>u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80520" y="5095636"/>
            <a:ext cx="116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</a:t>
            </a:r>
            <a:r>
              <a:rPr lang="en-US" sz="3600" i="1" dirty="0" smtClean="0">
                <a:latin typeface="Times New Roman" pitchFamily="18" charset="0"/>
              </a:rPr>
              <a:t>λ</a:t>
            </a:r>
            <a:r>
              <a:rPr lang="en-US" sz="3600" i="1" baseline="-25000" dirty="0" smtClean="0">
                <a:latin typeface="Times New Roman" pitchFamily="18" charset="0"/>
              </a:rPr>
              <a:t>1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</a:rPr>
              <a:t>.</a:t>
            </a:r>
            <a:endParaRPr lang="en-US" sz="3600" dirty="0"/>
          </a:p>
        </p:txBody>
      </p:sp>
      <p:sp>
        <p:nvSpPr>
          <p:cNvPr id="44" name="Rectangle 8"/>
          <p:cNvSpPr/>
          <p:nvPr/>
        </p:nvSpPr>
        <p:spPr>
          <a:xfrm>
            <a:off x="3983360" y="4667318"/>
            <a:ext cx="2286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9"/>
          <p:cNvSpPr/>
          <p:nvPr/>
        </p:nvSpPr>
        <p:spPr>
          <a:xfrm>
            <a:off x="5220072" y="4489231"/>
            <a:ext cx="288032" cy="1828799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</a:rPr>
              <a:t>u</a:t>
            </a:r>
            <a:endParaRPr lang="en-US" i="1" dirty="0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4261493" y="4538887"/>
            <a:ext cx="304800" cy="2286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517504" y="422108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u</a:t>
            </a:r>
            <a:r>
              <a:rPr lang="en-US" sz="3200" i="1" baseline="-25000" dirty="0" smtClean="0"/>
              <a:t>a</a:t>
            </a:r>
            <a:endParaRPr lang="en-US" i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1237364" y="2999854"/>
            <a:ext cx="6707089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Local effect </a:t>
            </a:r>
            <a:r>
              <a:rPr lang="el-GR" sz="3200" b="1" dirty="0" smtClean="0">
                <a:latin typeface="Arial" charset="0"/>
                <a:ea typeface="Arial" charset="0"/>
                <a:cs typeface="Arial" charset="0"/>
              </a:rPr>
              <a:t>φ</a:t>
            </a:r>
            <a:r>
              <a:rPr lang="en-US" sz="3200" b="1" baseline="-25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(a)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/>
              <a:t>c</a:t>
            </a:r>
            <a:r>
              <a:rPr lang="en-US" sz="3200" b="1" dirty="0" smtClean="0"/>
              <a:t>an be computed  </a:t>
            </a:r>
            <a:r>
              <a:rPr lang="en-US" sz="3200" b="1" dirty="0"/>
              <a:t>in </a:t>
            </a:r>
            <a:r>
              <a:rPr lang="en-US" sz="3200" b="1" dirty="0">
                <a:solidFill>
                  <a:srgbClr val="FF0000"/>
                </a:solidFill>
              </a:rPr>
              <a:t>constant </a:t>
            </a:r>
            <a:r>
              <a:rPr lang="en-US" sz="3200" b="1" dirty="0" smtClean="0">
                <a:solidFill>
                  <a:srgbClr val="FF0000"/>
                </a:solidFill>
              </a:rPr>
              <a:t>time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8" name="爆炸形 1 5"/>
          <p:cNvSpPr/>
          <p:nvPr/>
        </p:nvSpPr>
        <p:spPr bwMode="auto">
          <a:xfrm>
            <a:off x="6417987" y="4797152"/>
            <a:ext cx="2690517" cy="1727703"/>
          </a:xfrm>
          <a:prstGeom prst="irregularSeal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116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67906" y="5328930"/>
            <a:ext cx="2198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See paper for details</a:t>
            </a:r>
            <a:endParaRPr lang="en-US" sz="2000" b="1" dirty="0"/>
          </a:p>
        </p:txBody>
      </p:sp>
      <p:sp>
        <p:nvSpPr>
          <p:cNvPr id="33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290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7" grpId="0"/>
      <p:bldP spid="28" grpId="0" animBg="1"/>
      <p:bldP spid="41" grpId="0" animBg="1"/>
      <p:bldP spid="42" grpId="0" animBg="1"/>
      <p:bldP spid="43" grpId="0"/>
      <p:bldP spid="44" grpId="0" animBg="1"/>
      <p:bldP spid="45" grpId="0" animBg="1"/>
      <p:bldP spid="47" grpId="0"/>
      <p:bldP spid="8" grpId="0" animBg="1"/>
      <p:bldP spid="48" grpId="0" animBg="1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Motivation</a:t>
            </a:r>
          </a:p>
          <a:p>
            <a:r>
              <a:rPr lang="en-US" dirty="0" smtClean="0"/>
              <a:t>Problem Definition</a:t>
            </a:r>
          </a:p>
          <a:p>
            <a:r>
              <a:rPr lang="en-US" dirty="0" smtClean="0"/>
              <a:t>Our </a:t>
            </a:r>
            <a:r>
              <a:rPr lang="en-US" dirty="0"/>
              <a:t>Proposed </a:t>
            </a:r>
            <a:r>
              <a:rPr lang="en-US" dirty="0" smtClean="0"/>
              <a:t>Methods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47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MEIKE-Media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30004" y="1080028"/>
            <a:ext cx="8788596" cy="5373308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Q2: How </a:t>
            </a:r>
            <a:r>
              <a:rPr lang="en-US" sz="2800" b="1" dirty="0"/>
              <a:t>to maintain the overall full-stream </a:t>
            </a:r>
            <a:r>
              <a:rPr lang="en-US" sz="2800" b="1" dirty="0" smtClean="0"/>
              <a:t>effect based on local effects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Create a new graph </a:t>
            </a:r>
            <a:r>
              <a:rPr lang="en-US" sz="2400" i="1" dirty="0" smtClean="0">
                <a:solidFill>
                  <a:schemeClr val="tx1"/>
                </a:solidFill>
              </a:rPr>
              <a:t>G’</a:t>
            </a:r>
            <a:r>
              <a:rPr lang="en-US" sz="2400" dirty="0" smtClean="0">
                <a:solidFill>
                  <a:schemeClr val="tx1"/>
                </a:solidFill>
              </a:rPr>
              <a:t> with the edge weight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r>
              <a:rPr lang="en-US" sz="2400" baseline="-25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2400" baseline="-250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</a:t>
            </a:r>
            <a:endParaRPr lang="en-US" sz="2400" baseline="-25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lvl="2"/>
            <a:r>
              <a:rPr lang="en-US" sz="2400" dirty="0"/>
              <a:t>G’ shows contributions of full stream effects on edges</a:t>
            </a:r>
          </a:p>
          <a:p>
            <a:pPr lvl="2"/>
            <a:endParaRPr lang="en-US" sz="2100" dirty="0">
              <a:solidFill>
                <a:schemeClr val="tx1"/>
              </a:solidFill>
            </a:endParaRP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Leverage </a:t>
            </a:r>
            <a:r>
              <a:rPr lang="en-US" sz="2400" dirty="0"/>
              <a:t>the idea from </a:t>
            </a:r>
            <a:r>
              <a:rPr lang="en-US" sz="2400" dirty="0" err="1" smtClean="0"/>
              <a:t>CoarseNet</a:t>
            </a:r>
            <a:r>
              <a:rPr lang="en-US" sz="2400" dirty="0" smtClean="0"/>
              <a:t> </a:t>
            </a:r>
            <a:r>
              <a:rPr lang="en-US" sz="1800" dirty="0" smtClean="0"/>
              <a:t>[</a:t>
            </a:r>
            <a:r>
              <a:rPr lang="en-US" sz="1800" dirty="0" err="1" smtClean="0"/>
              <a:t>Purohit</a:t>
            </a:r>
            <a:r>
              <a:rPr lang="en-US" sz="1800" dirty="0" smtClean="0"/>
              <a:t>+, KDD2014]</a:t>
            </a:r>
            <a:r>
              <a:rPr lang="en-US" sz="2400" dirty="0" smtClean="0"/>
              <a:t>, </a:t>
            </a:r>
            <a:r>
              <a:rPr lang="en-US" sz="2400" i="1" dirty="0" smtClean="0">
                <a:solidFill>
                  <a:srgbClr val="002060"/>
                </a:solidFill>
              </a:rPr>
              <a:t>preserve the first </a:t>
            </a:r>
            <a:r>
              <a:rPr lang="en-US" sz="2400" i="1" dirty="0">
                <a:solidFill>
                  <a:srgbClr val="002060"/>
                </a:solidFill>
              </a:rPr>
              <a:t>eigenvalue </a:t>
            </a:r>
            <a:r>
              <a:rPr lang="en-US" sz="2000" i="1" dirty="0">
                <a:solidFill>
                  <a:srgbClr val="002060"/>
                </a:solidFill>
              </a:rPr>
              <a:t>λ</a:t>
            </a:r>
            <a:r>
              <a:rPr lang="en-US" sz="2000" i="1" baseline="-25000" dirty="0">
                <a:solidFill>
                  <a:srgbClr val="002060"/>
                </a:solidFill>
              </a:rPr>
              <a:t>1 </a:t>
            </a:r>
            <a:r>
              <a:rPr lang="en-US" sz="2400" i="1" dirty="0">
                <a:solidFill>
                  <a:srgbClr val="002060"/>
                </a:solidFill>
              </a:rPr>
              <a:t>of the </a:t>
            </a:r>
            <a:r>
              <a:rPr lang="en-US" sz="2400" i="1" dirty="0" smtClean="0">
                <a:solidFill>
                  <a:srgbClr val="002060"/>
                </a:solidFill>
              </a:rPr>
              <a:t>new graph G’ </a:t>
            </a:r>
            <a:r>
              <a:rPr lang="en-US" sz="2400" dirty="0" smtClean="0">
                <a:solidFill>
                  <a:schemeClr val="tx1"/>
                </a:solidFill>
              </a:rPr>
              <a:t>, when merging edges in </a:t>
            </a:r>
            <a:r>
              <a:rPr lang="en-US" sz="2400" i="1" dirty="0" smtClean="0">
                <a:solidFill>
                  <a:schemeClr val="tx1"/>
                </a:solidFill>
              </a:rPr>
              <a:t>G’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59632" y="3882534"/>
            <a:ext cx="2292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Original Graph G 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59632" y="3343634"/>
            <a:ext cx="432048" cy="43204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2592536" y="3343634"/>
            <a:ext cx="432048" cy="43204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91680" y="3559658"/>
            <a:ext cx="900856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82652" y="3158968"/>
            <a:ext cx="80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ab</a:t>
            </a:r>
            <a:endParaRPr lang="en-US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3209293" y="3006530"/>
            <a:ext cx="160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 charset="0"/>
                <a:ea typeface="Arial" charset="0"/>
                <a:cs typeface="Arial" charset="0"/>
              </a:rPr>
              <a:t>φ</a:t>
            </a:r>
            <a:r>
              <a:rPr lang="en-US" baseline="-25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(a)∝ u</a:t>
            </a:r>
            <a:r>
              <a:rPr lang="en-US" baseline="-25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w</a:t>
            </a:r>
            <a:r>
              <a:rPr lang="en-US" baseline="-25000" dirty="0">
                <a:latin typeface="Arial" charset="0"/>
                <a:ea typeface="Arial" charset="0"/>
                <a:cs typeface="Arial" charset="0"/>
              </a:rPr>
              <a:t>ab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87516" y="3864534"/>
            <a:ext cx="2292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New Graph G’ 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43177" y="3325634"/>
            <a:ext cx="432048" cy="43204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7" name="Oval 26"/>
          <p:cNvSpPr/>
          <p:nvPr/>
        </p:nvSpPr>
        <p:spPr>
          <a:xfrm>
            <a:off x="6276081" y="3325634"/>
            <a:ext cx="432048" cy="43204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375225" y="3541658"/>
            <a:ext cx="900856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68956" y="3140968"/>
            <a:ext cx="80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u</a:t>
            </a:r>
            <a:r>
              <a:rPr lang="en-US" baseline="-25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w</a:t>
            </a:r>
            <a:r>
              <a:rPr lang="en-US" baseline="-25000" dirty="0">
                <a:latin typeface="Arial" charset="0"/>
                <a:ea typeface="Arial" charset="0"/>
                <a:cs typeface="Arial" charset="0"/>
              </a:rPr>
              <a:t>ab</a:t>
            </a:r>
            <a:endParaRPr lang="en-US" baseline="-25000" dirty="0"/>
          </a:p>
        </p:txBody>
      </p:sp>
      <p:sp>
        <p:nvSpPr>
          <p:cNvPr id="30" name="Right Arrow 29"/>
          <p:cNvSpPr/>
          <p:nvPr/>
        </p:nvSpPr>
        <p:spPr>
          <a:xfrm>
            <a:off x="3410690" y="3429288"/>
            <a:ext cx="1246033" cy="198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9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4" grpId="0"/>
      <p:bldP spid="9" grpId="0"/>
      <p:bldP spid="25" grpId="0"/>
      <p:bldP spid="26" grpId="0" animBg="1"/>
      <p:bldP spid="27" grpId="0" animBg="1"/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4" y="4293096"/>
            <a:ext cx="864096" cy="41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92" y="5464570"/>
            <a:ext cx="864096" cy="4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MEIKE-Media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5179" y="1106069"/>
            <a:ext cx="8659309" cy="4555179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Q3: How to merge to maintain the first eigenvalue of </a:t>
            </a:r>
            <a:r>
              <a:rPr lang="en-US" sz="2800" b="1" i="1" dirty="0" smtClean="0"/>
              <a:t>G’</a:t>
            </a:r>
            <a:endParaRPr lang="en-US" sz="2400" dirty="0" smtClean="0"/>
          </a:p>
          <a:p>
            <a:pPr lvl="1"/>
            <a:r>
              <a:rPr lang="en-US" sz="2400" dirty="0" smtClean="0"/>
              <a:t>Merge </a:t>
            </a:r>
            <a:r>
              <a:rPr lang="en-US" sz="2400" dirty="0"/>
              <a:t>edges with the smallest </a:t>
            </a:r>
            <a:r>
              <a:rPr lang="en-US" sz="2400" dirty="0" smtClean="0"/>
              <a:t>change of </a:t>
            </a:r>
            <a:r>
              <a:rPr lang="en-US" sz="2400" i="1" dirty="0" smtClean="0">
                <a:solidFill>
                  <a:schemeClr val="tx1"/>
                </a:solidFill>
              </a:rPr>
              <a:t>λ</a:t>
            </a:r>
            <a:r>
              <a:rPr lang="en-US" sz="2400" i="1" baseline="-25000" dirty="0" smtClean="0">
                <a:solidFill>
                  <a:schemeClr val="tx1"/>
                </a:solidFill>
              </a:rPr>
              <a:t>1</a:t>
            </a:r>
          </a:p>
          <a:p>
            <a:pPr lvl="2"/>
            <a:r>
              <a:rPr lang="en-US" sz="2100" dirty="0" smtClean="0">
                <a:solidFill>
                  <a:schemeClr val="tx1"/>
                </a:solidFill>
              </a:rPr>
              <a:t>Following the merge definition from </a:t>
            </a:r>
            <a:r>
              <a:rPr lang="en-US" sz="2100" dirty="0" err="1" smtClean="0">
                <a:solidFill>
                  <a:schemeClr val="tx1"/>
                </a:solidFill>
              </a:rPr>
              <a:t>CoarseNet</a:t>
            </a:r>
            <a:endParaRPr lang="en-US" sz="2100" dirty="0" smtClean="0">
              <a:solidFill>
                <a:schemeClr val="tx1"/>
              </a:solidFill>
            </a:endParaRPr>
          </a:p>
          <a:p>
            <a:pPr lvl="8"/>
            <a:endParaRPr lang="en-US" sz="1300" dirty="0" smtClean="0">
              <a:solidFill>
                <a:schemeClr val="tx1"/>
              </a:solidFill>
            </a:endParaRPr>
          </a:p>
          <a:p>
            <a:pPr lvl="2"/>
            <a:endParaRPr lang="en-US" sz="2100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 smtClean="0"/>
              <a:t>Define the change of </a:t>
            </a:r>
            <a:r>
              <a:rPr lang="en-US" sz="2400" i="1" dirty="0" smtClean="0">
                <a:solidFill>
                  <a:schemeClr val="tx1"/>
                </a:solidFill>
              </a:rPr>
              <a:t>λ</a:t>
            </a:r>
            <a:r>
              <a:rPr lang="en-US" sz="2400" i="1" baseline="-25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/>
              <a:t>after merging edge (</a:t>
            </a:r>
            <a:r>
              <a:rPr lang="en-US" sz="2400" dirty="0" err="1" smtClean="0"/>
              <a:t>a,b</a:t>
            </a:r>
            <a:r>
              <a:rPr lang="en-US" sz="2400" dirty="0" smtClean="0"/>
              <a:t>) on G’:</a:t>
            </a:r>
          </a:p>
          <a:p>
            <a:pPr lvl="2"/>
            <a:endParaRPr lang="en-US" sz="2100" dirty="0" smtClean="0"/>
          </a:p>
          <a:p>
            <a:pPr lvl="2"/>
            <a:r>
              <a:rPr lang="en-US" sz="2100" dirty="0" smtClean="0"/>
              <a:t>Compute          directly for all edges is expensive</a:t>
            </a:r>
          </a:p>
          <a:p>
            <a:pPr lvl="2"/>
            <a:r>
              <a:rPr lang="en-US" sz="2100" dirty="0" smtClean="0"/>
              <a:t>Time complexity:  </a:t>
            </a:r>
            <a:r>
              <a:rPr lang="en-US" sz="2100" i="1" dirty="0" smtClean="0"/>
              <a:t>O(|E|(|V|+|E|))</a:t>
            </a:r>
            <a:endParaRPr lang="en-US" sz="1500" dirty="0" smtClean="0"/>
          </a:p>
          <a:p>
            <a:pPr lvl="1"/>
            <a:r>
              <a:rPr lang="en-US" sz="2400" dirty="0" smtClean="0"/>
              <a:t>We use the </a:t>
            </a:r>
            <a:r>
              <a:rPr lang="en-US" sz="2400" dirty="0" smtClean="0">
                <a:solidFill>
                  <a:srgbClr val="00B050"/>
                </a:solidFill>
              </a:rPr>
              <a:t>matrix perturbation </a:t>
            </a:r>
            <a:r>
              <a:rPr lang="en-US" sz="2400" dirty="0" smtClean="0"/>
              <a:t>theory up to the first-order approximation to compute </a:t>
            </a:r>
          </a:p>
          <a:p>
            <a:pPr lvl="2"/>
            <a:r>
              <a:rPr lang="en-US" sz="2100" dirty="0" smtClean="0"/>
              <a:t>Time complexity: </a:t>
            </a:r>
            <a:r>
              <a:rPr lang="en-US" sz="2100" dirty="0" smtClean="0">
                <a:solidFill>
                  <a:srgbClr val="FF0000"/>
                </a:solidFill>
              </a:rPr>
              <a:t>linear</a:t>
            </a:r>
            <a:r>
              <a:rPr lang="en-US" sz="2100" dirty="0" smtClean="0"/>
              <a:t> for all edges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00" y="3854401"/>
            <a:ext cx="2872420" cy="414906"/>
          </a:xfrm>
          <a:prstGeom prst="rect">
            <a:avLst/>
          </a:prstGeom>
        </p:spPr>
      </p:pic>
      <p:sp>
        <p:nvSpPr>
          <p:cNvPr id="18" name="爆炸形 1 5"/>
          <p:cNvSpPr/>
          <p:nvPr/>
        </p:nvSpPr>
        <p:spPr bwMode="auto">
          <a:xfrm>
            <a:off x="6706019" y="45113"/>
            <a:ext cx="2402485" cy="1583687"/>
          </a:xfrm>
          <a:prstGeom prst="irregularSeal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116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11922" y="560874"/>
            <a:ext cx="219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See paper for details</a:t>
            </a:r>
            <a:endParaRPr lang="en-US" b="1" dirty="0"/>
          </a:p>
        </p:txBody>
      </p:sp>
      <p:sp>
        <p:nvSpPr>
          <p:cNvPr id="10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12" name="Oval 11"/>
          <p:cNvSpPr/>
          <p:nvPr/>
        </p:nvSpPr>
        <p:spPr>
          <a:xfrm>
            <a:off x="1331640" y="2999450"/>
            <a:ext cx="360040" cy="32868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2088480" y="2999450"/>
            <a:ext cx="360040" cy="32868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cxnSp>
        <p:nvCxnSpPr>
          <p:cNvPr id="14" name="Straight Arrow Connector 13"/>
          <p:cNvCxnSpPr>
            <a:stCxn id="12" idx="6"/>
            <a:endCxn id="13" idx="2"/>
          </p:cNvCxnSpPr>
          <p:nvPr/>
        </p:nvCxnSpPr>
        <p:spPr>
          <a:xfrm>
            <a:off x="1691680" y="3163791"/>
            <a:ext cx="396800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880568" y="2999450"/>
            <a:ext cx="360040" cy="32868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cxnSp>
        <p:nvCxnSpPr>
          <p:cNvPr id="21" name="Straight Arrow Connector 20"/>
          <p:cNvCxnSpPr>
            <a:stCxn id="13" idx="6"/>
            <a:endCxn id="20" idx="2"/>
          </p:cNvCxnSpPr>
          <p:nvPr/>
        </p:nvCxnSpPr>
        <p:spPr>
          <a:xfrm>
            <a:off x="2448520" y="3163791"/>
            <a:ext cx="432048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187624" y="2914936"/>
            <a:ext cx="1440160" cy="485204"/>
          </a:xfrm>
          <a:prstGeom prst="ellipse">
            <a:avLst/>
          </a:prstGeom>
          <a:noFill/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788024" y="2999450"/>
            <a:ext cx="360040" cy="32868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80112" y="2999450"/>
            <a:ext cx="360040" cy="32868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148064" y="3163791"/>
            <a:ext cx="432048" cy="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307286" y="2852936"/>
            <a:ext cx="1247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Merge (</a:t>
            </a:r>
            <a:r>
              <a:rPr lang="en-US" sz="1600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a,b</a:t>
            </a:r>
            <a:r>
              <a:rPr lang="en-US" sz="16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3482681" y="3187135"/>
            <a:ext cx="945286" cy="153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12" grpId="0" animBg="1"/>
      <p:bldP spid="13" grpId="0" animBg="1"/>
      <p:bldP spid="20" grpId="0" animBg="1"/>
      <p:bldP spid="23" grpId="0" animBg="1"/>
      <p:bldP spid="25" grpId="0" animBg="1"/>
      <p:bldP spid="27" grpId="0" animBg="1"/>
      <p:bldP spid="30" grpId="0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22" y="3486597"/>
            <a:ext cx="1551961" cy="17514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31" y="3388811"/>
            <a:ext cx="1575438" cy="2292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65" y="3342531"/>
            <a:ext cx="1550258" cy="2579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84983"/>
            <a:ext cx="1499820" cy="2556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1: Running Time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196751"/>
            <a:ext cx="8229600" cy="298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Time Complexity</a:t>
            </a:r>
          </a:p>
          <a:p>
            <a:r>
              <a:rPr lang="en-US" sz="2400" dirty="0" smtClean="0"/>
              <a:t>O(|</a:t>
            </a:r>
            <a:r>
              <a:rPr lang="en-US" sz="2400" dirty="0" err="1" smtClean="0"/>
              <a:t>E|log|E</a:t>
            </a:r>
            <a:r>
              <a:rPr lang="en-US" sz="2400" dirty="0" smtClean="0"/>
              <a:t>|+D(|V|-m)), </a:t>
            </a:r>
            <a:r>
              <a:rPr lang="en-US" sz="2400" i="1" dirty="0" err="1" smtClean="0">
                <a:solidFill>
                  <a:srgbClr val="FF0000"/>
                </a:solidFill>
              </a:rPr>
              <a:t>subquadratic</a:t>
            </a:r>
            <a:endParaRPr lang="en-US" sz="2400" i="1" dirty="0" smtClean="0">
              <a:solidFill>
                <a:srgbClr val="FF0000"/>
              </a:solidFill>
            </a:endParaRPr>
          </a:p>
          <a:p>
            <a:pPr lvl="1"/>
            <a:r>
              <a:rPr lang="en-US" sz="2100" dirty="0" smtClean="0">
                <a:solidFill>
                  <a:schemeClr val="tx1"/>
                </a:solidFill>
              </a:rPr>
              <a:t>D: maximum degree; m: number of media nodes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680173" y="4516612"/>
            <a:ext cx="862157" cy="53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55569" y="4217656"/>
            <a:ext cx="136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erging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 rot="5400000">
            <a:off x="7113902" y="4105880"/>
            <a:ext cx="1192599" cy="557169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soli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638384" y="3175637"/>
            <a:ext cx="143635" cy="57386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21188" y="2564904"/>
            <a:ext cx="177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Media nodes (unmerged)</a:t>
            </a:r>
            <a:endParaRPr lang="en-US" sz="16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638402" y="4513913"/>
            <a:ext cx="862157" cy="53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38978" y="4167319"/>
            <a:ext cx="136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Merging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943750" y="4586627"/>
            <a:ext cx="862157" cy="53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67326" y="4202276"/>
            <a:ext cx="136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Merging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07967" y="3234922"/>
            <a:ext cx="136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Merged node</a:t>
            </a:r>
            <a:endParaRPr lang="en-US" sz="1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71283" y="3154792"/>
            <a:ext cx="136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Merged node</a:t>
            </a:r>
            <a:endParaRPr lang="en-US" sz="1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2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04" y="1969303"/>
            <a:ext cx="3450596" cy="3863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2: </a:t>
            </a:r>
            <a:r>
              <a:rPr lang="en-US" dirty="0"/>
              <a:t>MEIKE-Kernel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77104"/>
            <a:ext cx="5915000" cy="52482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Reformulate MEIKECOM-Kernel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  <a:r>
              <a:rPr lang="en-US" dirty="0" smtClean="0"/>
              <a:t> using vector representations for each node </a:t>
            </a:r>
          </a:p>
          <a:p>
            <a:r>
              <a:rPr lang="en-US" dirty="0" smtClean="0"/>
              <a:t>Main idea:</a:t>
            </a:r>
            <a:endParaRPr lang="en-US" dirty="0"/>
          </a:p>
          <a:p>
            <a:pPr lvl="1"/>
            <a:r>
              <a:rPr lang="en-US" dirty="0"/>
              <a:t>E</a:t>
            </a:r>
            <a:r>
              <a:rPr lang="en-US" dirty="0" smtClean="0"/>
              <a:t>ach </a:t>
            </a:r>
            <a:r>
              <a:rPr lang="en-US" dirty="0"/>
              <a:t>node u has </a:t>
            </a:r>
            <a:r>
              <a:rPr lang="en-US" dirty="0">
                <a:solidFill>
                  <a:srgbClr val="00B050"/>
                </a:solidFill>
              </a:rPr>
              <a:t>a vector </a:t>
            </a:r>
            <a:r>
              <a:rPr lang="en-US" b="1" dirty="0">
                <a:solidFill>
                  <a:srgbClr val="00B050"/>
                </a:solidFill>
              </a:rPr>
              <a:t>z</a:t>
            </a:r>
            <a:r>
              <a:rPr lang="en-US" b="1" baseline="-25000" dirty="0">
                <a:solidFill>
                  <a:srgbClr val="00B050"/>
                </a:solidFill>
              </a:rPr>
              <a:t>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dirty="0"/>
              <a:t>representing the importance to each kernel </a:t>
            </a:r>
            <a:r>
              <a:rPr lang="en-US" dirty="0" smtClean="0"/>
              <a:t>community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Iterative</a:t>
            </a:r>
            <a:r>
              <a:rPr lang="en-US" dirty="0" smtClean="0"/>
              <a:t> </a:t>
            </a:r>
            <a:r>
              <a:rPr lang="en-US" dirty="0"/>
              <a:t>heuristic algorithm</a:t>
            </a:r>
          </a:p>
          <a:p>
            <a:pPr lvl="1"/>
            <a:r>
              <a:rPr lang="en-US" dirty="0"/>
              <a:t>Pairwise </a:t>
            </a:r>
            <a:r>
              <a:rPr lang="en-US" dirty="0" smtClean="0"/>
              <a:t>relaxation</a:t>
            </a:r>
          </a:p>
          <a:p>
            <a:pPr lvl="1"/>
            <a:r>
              <a:rPr lang="en-US" dirty="0" smtClean="0"/>
              <a:t>Change </a:t>
            </a:r>
            <a:r>
              <a:rPr lang="en-US" b="1" dirty="0" err="1"/>
              <a:t>z</a:t>
            </a:r>
            <a:r>
              <a:rPr lang="en-US" b="1" baseline="-25000" dirty="0" err="1"/>
              <a:t>u</a:t>
            </a:r>
            <a:r>
              <a:rPr lang="en-US" dirty="0" smtClean="0"/>
              <a:t> </a:t>
            </a:r>
            <a:r>
              <a:rPr lang="en-US" dirty="0"/>
              <a:t>iteratively to increase the objective </a:t>
            </a:r>
            <a:r>
              <a:rPr lang="en-US" dirty="0" smtClean="0"/>
              <a:t>function</a:t>
            </a:r>
          </a:p>
          <a:p>
            <a:pPr lvl="1"/>
            <a:r>
              <a:rPr lang="en-US" dirty="0" smtClean="0"/>
              <a:t>Guarantee </a:t>
            </a:r>
            <a:r>
              <a:rPr lang="en-US" dirty="0"/>
              <a:t>to </a:t>
            </a:r>
            <a:r>
              <a:rPr lang="en-US" dirty="0" smtClean="0"/>
              <a:t>converge</a:t>
            </a:r>
          </a:p>
          <a:p>
            <a:pPr lvl="1"/>
            <a:r>
              <a:rPr lang="en-US" dirty="0" smtClean="0"/>
              <a:t>Running </a:t>
            </a:r>
            <a:r>
              <a:rPr lang="en-US" dirty="0"/>
              <a:t>time: </a:t>
            </a:r>
            <a:r>
              <a:rPr lang="en-US" dirty="0">
                <a:solidFill>
                  <a:srgbClr val="00B050"/>
                </a:solidFill>
              </a:rPr>
              <a:t>linear</a:t>
            </a:r>
            <a:r>
              <a:rPr lang="en-US" dirty="0"/>
              <a:t> for each iteration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4" name="爆炸形 1 5"/>
          <p:cNvSpPr/>
          <p:nvPr/>
        </p:nvSpPr>
        <p:spPr bwMode="auto">
          <a:xfrm>
            <a:off x="6372200" y="44624"/>
            <a:ext cx="2690517" cy="1727703"/>
          </a:xfrm>
          <a:prstGeom prst="irregularSeal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116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2119" y="576402"/>
            <a:ext cx="2198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See paper for details</a:t>
            </a:r>
            <a:endParaRPr lang="en-US" sz="2000" b="1" dirty="0"/>
          </a:p>
        </p:txBody>
      </p:sp>
      <p:sp>
        <p:nvSpPr>
          <p:cNvPr id="8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987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Problem Definition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Our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Proposed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Methods</a:t>
            </a:r>
          </a:p>
          <a:p>
            <a:r>
              <a:rPr lang="en-US" b="1" dirty="0" smtClean="0"/>
              <a:t>Experiments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023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014328"/>
              </p:ext>
            </p:extLst>
          </p:nvPr>
        </p:nvGraphicFramePr>
        <p:xfrm>
          <a:off x="1043608" y="1124744"/>
          <a:ext cx="6768752" cy="295232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92188"/>
                <a:gridCol w="1692188"/>
                <a:gridCol w="1692188"/>
                <a:gridCol w="1692188"/>
              </a:tblGrid>
              <a:tr h="42176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Datasets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Domain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#Nodes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#Edges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2176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Enron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Emails 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156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2,061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21761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MemeTracker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Cascades 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851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5,000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21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Citation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Citation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8,046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18,322</a:t>
                      </a:r>
                    </a:p>
                  </a:txBody>
                  <a:tcPr/>
                </a:tc>
              </a:tr>
              <a:tr h="421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Google+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Social Media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107K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14M</a:t>
                      </a:r>
                    </a:p>
                  </a:txBody>
                  <a:tcPr/>
                </a:tc>
              </a:tr>
              <a:tr h="421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Twitter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Social Media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456K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8M</a:t>
                      </a:r>
                    </a:p>
                  </a:txBody>
                  <a:tcPr/>
                </a:tc>
              </a:tr>
              <a:tr h="421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Coauthor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Coauthors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0.8M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2M</a:t>
                      </a:r>
                      <a:endParaRPr lang="en-US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99592" y="3645024"/>
            <a:ext cx="7128792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7651" y="4566606"/>
            <a:ext cx="630468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Coauthor has</a:t>
            </a:r>
            <a:r>
              <a:rPr lang="en-US" sz="24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the ground-truth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Media nodes: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researchers who have publications in at least three areas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Kernel communities: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PC members in five research areas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851920" y="4149080"/>
            <a:ext cx="72008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402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 nodes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PMIA</a:t>
            </a:r>
            <a:r>
              <a:rPr lang="en-US" dirty="0" smtClean="0"/>
              <a:t>: maximize downstream effect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NETSHIELD</a:t>
            </a:r>
            <a:r>
              <a:rPr lang="en-US" dirty="0" smtClean="0"/>
              <a:t>: maximize upstream effect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HIS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7030A0"/>
                </a:solidFill>
              </a:rPr>
              <a:t>MAXD</a:t>
            </a:r>
            <a:r>
              <a:rPr lang="en-US" dirty="0" smtClean="0"/>
              <a:t>: role discovery algorithms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BIGCLAM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7030A0"/>
                </a:solidFill>
              </a:rPr>
              <a:t>CLIQUE</a:t>
            </a:r>
            <a:r>
              <a:rPr lang="en-US" dirty="0" smtClean="0"/>
              <a:t>: overlaps of communities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Kernel communities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NEWMAN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7030A0"/>
                </a:solidFill>
              </a:rPr>
              <a:t>LOUVAIN, D-LOUVAIN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7030A0"/>
                </a:solidFill>
              </a:rPr>
              <a:t>P-LOUVAIN</a:t>
            </a:r>
            <a:r>
              <a:rPr lang="en-US" dirty="0" smtClean="0"/>
              <a:t>: popular community detection algorithms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WEBA</a:t>
            </a:r>
            <a:r>
              <a:rPr lang="en-US" dirty="0" smtClean="0"/>
              <a:t>: celebrity based community detection algorithm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BIGCLAM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7030A0"/>
                </a:solidFill>
              </a:rPr>
              <a:t>CLIQUE</a:t>
            </a:r>
            <a:r>
              <a:rPr lang="en-US" dirty="0" smtClean="0"/>
              <a:t>: overlapping </a:t>
            </a:r>
            <a:r>
              <a:rPr lang="en-US" dirty="0"/>
              <a:t>community detection</a:t>
            </a:r>
          </a:p>
        </p:txBody>
      </p:sp>
      <p:sp>
        <p:nvSpPr>
          <p:cNvPr id="5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42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MEIKE-Media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561305" y="1529312"/>
            <a:ext cx="4297799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Quality compared to the ground truth on Coauthor</a:t>
            </a:r>
            <a:endParaRPr lang="en-US" kern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32" y="2204864"/>
            <a:ext cx="4368485" cy="187220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730759" y="2433335"/>
            <a:ext cx="3958893" cy="25881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4" name="Rectangle 3"/>
          <p:cNvSpPr/>
          <p:nvPr/>
        </p:nvSpPr>
        <p:spPr>
          <a:xfrm>
            <a:off x="4597222" y="4455796"/>
            <a:ext cx="4439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MEIKE </a:t>
            </a:r>
            <a:r>
              <a:rPr lang="en-US" sz="2400" i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outperforms </a:t>
            </a:r>
            <a:r>
              <a:rPr lang="en-US" sz="2400" i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baselines </a:t>
            </a:r>
            <a:r>
              <a:rPr lang="en-US" sz="2400" i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like community based and role based approaches.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517" y="1556792"/>
            <a:ext cx="3294299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Quality for full stream effects </a:t>
            </a:r>
            <a:endParaRPr lang="en-US" kern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1" y="2204864"/>
            <a:ext cx="4276293" cy="18722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0963" y="2420888"/>
            <a:ext cx="3958893" cy="25881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17" name="Rectangle 16"/>
          <p:cNvSpPr/>
          <p:nvPr/>
        </p:nvSpPr>
        <p:spPr>
          <a:xfrm>
            <a:off x="241424" y="3314205"/>
            <a:ext cx="3958893" cy="25881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18" name="Rectangle 17"/>
          <p:cNvSpPr/>
          <p:nvPr/>
        </p:nvSpPr>
        <p:spPr>
          <a:xfrm>
            <a:off x="197801" y="4505739"/>
            <a:ext cx="3890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MEIKE </a:t>
            </a:r>
            <a:r>
              <a:rPr lang="en-US" sz="2400" i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has the best results for full-stream effects.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73144" y="1529312"/>
            <a:ext cx="71438" cy="45302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9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MEIKE-Kernel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16" y="2132856"/>
            <a:ext cx="7277100" cy="2247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0160" y="2391809"/>
            <a:ext cx="7179173" cy="2293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34288" y="1357048"/>
            <a:ext cx="6010916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Quality (F1-score) of kernel communities compared to other competitors on Coauthor.</a:t>
            </a:r>
            <a:endParaRPr lang="en-US" kern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3838" y="5029739"/>
            <a:ext cx="811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MEIKE </a:t>
            </a:r>
            <a:r>
              <a:rPr lang="en-US" sz="2400" i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outperforms other community detection algorithms</a:t>
            </a:r>
          </a:p>
        </p:txBody>
      </p:sp>
      <p:sp>
        <p:nvSpPr>
          <p:cNvPr id="11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25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Studies</a:t>
            </a:r>
            <a:endParaRPr lang="en-US" dirty="0"/>
          </a:p>
        </p:txBody>
      </p:sp>
      <p:pic>
        <p:nvPicPr>
          <p:cNvPr id="5" name="Picture 4" descr="C:\cygwin64\home\yaozhang\coarsening-community-yao\icdm2016\FIG\k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7" y="3126849"/>
            <a:ext cx="2635013" cy="18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yaozhang\Dropbox\coarsen-group-meike-slides\k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6604"/>
            <a:ext cx="2667000" cy="146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458748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Kernel Communities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393" y="3029744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K1:queries</a:t>
            </a:r>
            <a:endParaRPr lang="en-US" sz="2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2" descr="C:\cygwin64\home\yaozhang\coarsening-community-yao\icdm2016\FIG\k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87" y="3384994"/>
            <a:ext cx="2583543" cy="16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cygwin64\home\yaozhang\coarsening-community-yao\icdm2016\FIG\k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77" y="1581944"/>
            <a:ext cx="2453884" cy="158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536765" y="1147762"/>
            <a:ext cx="364374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Media nodes</a:t>
            </a:r>
          </a:p>
          <a:p>
            <a:pPr lvl="1"/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propagate topics</a:t>
            </a:r>
          </a:p>
          <a:p>
            <a:pPr lvl="1"/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survey existing methods </a:t>
            </a:r>
          </a:p>
          <a:p>
            <a:pPr lvl="1"/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asking important open questions.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E.g., </a:t>
            </a:r>
            <a:r>
              <a:rPr lang="da-DK" sz="20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Cafarella et. al. ”Data management projects at Google”. SIGMOD2008.</a:t>
            </a: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cite popular projects such as </a:t>
            </a:r>
            <a:r>
              <a:rPr lang="en-US" sz="1800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Map-Reduce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800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GFS</a:t>
            </a:r>
            <a:endParaRPr lang="en-US" sz="1800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3029744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K2: hashing</a:t>
            </a:r>
            <a:endParaRPr lang="en-US" sz="2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4846754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K3: logic</a:t>
            </a:r>
            <a:endParaRPr lang="en-US" sz="2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0400" y="4843125"/>
            <a:ext cx="2305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K4: optimization</a:t>
            </a:r>
            <a:endParaRPr lang="en-US" sz="2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5301208"/>
            <a:ext cx="853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Case study on a citation network (database area)</a:t>
            </a:r>
          </a:p>
          <a:p>
            <a:pPr algn="ctr"/>
            <a:r>
              <a:rPr lang="en-US" sz="2400" b="1" i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MEIKE finds interesting kernel communities, and intuitive and useful media nodes</a:t>
            </a:r>
            <a:endParaRPr lang="en-US" sz="2400" b="1" i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405530" y="1147762"/>
            <a:ext cx="18523" cy="4153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19" name="爆炸形 1 5"/>
          <p:cNvSpPr/>
          <p:nvPr/>
        </p:nvSpPr>
        <p:spPr bwMode="auto">
          <a:xfrm>
            <a:off x="6850035" y="44624"/>
            <a:ext cx="2258469" cy="1296144"/>
          </a:xfrm>
          <a:prstGeom prst="irregularSeal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116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30248" y="332656"/>
            <a:ext cx="1664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See more in the paper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374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1" grpId="0"/>
      <p:bldP spid="12" grpId="0"/>
      <p:bldP spid="13" grpId="0"/>
      <p:bldP spid="14" grpId="0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Communities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133088"/>
            <a:ext cx="8373616" cy="3808080"/>
          </a:xfrm>
        </p:spPr>
        <p:txBody>
          <a:bodyPr/>
          <a:lstStyle/>
          <a:p>
            <a:r>
              <a:rPr lang="en-US" sz="2400" dirty="0" smtClean="0"/>
              <a:t>Communities are </a:t>
            </a:r>
            <a:r>
              <a:rPr lang="en-US" sz="2400" dirty="0" smtClean="0">
                <a:solidFill>
                  <a:srgbClr val="FF0000"/>
                </a:solidFill>
              </a:rPr>
              <a:t>important</a:t>
            </a:r>
            <a:endParaRPr lang="en-US" sz="2400" b="1" i="1" dirty="0" smtClean="0"/>
          </a:p>
          <a:p>
            <a:pPr lvl="1"/>
            <a:r>
              <a:rPr lang="en-US" dirty="0" smtClean="0"/>
              <a:t>Nodes in the same community: cohesive, behave similarly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4649644"/>
            <a:ext cx="434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Communities in biological networks</a:t>
            </a:r>
            <a:endParaRPr lang="en-US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2" descr="http://farm1.static.flickr.com/197/502132171_c7954b3742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70" y="2348880"/>
            <a:ext cx="2138730" cy="212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06888" y="4675776"/>
            <a:ext cx="372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Communities in social networks</a:t>
            </a:r>
            <a:endParaRPr lang="en-US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5263389"/>
            <a:ext cx="8579296" cy="919401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How to explore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community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structure </a:t>
            </a:r>
            <a:r>
              <a:rPr lang="en-US" sz="24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by factoring in different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roles</a:t>
            </a:r>
            <a:r>
              <a:rPr lang="en-US" sz="24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of nodes during </a:t>
            </a:r>
            <a:r>
              <a:rPr lang="en-US" sz="24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diffusion?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5067" y="12410087"/>
            <a:ext cx="4518933" cy="338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7467" y="12562487"/>
            <a:ext cx="4518933" cy="338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9690" y="12455804"/>
            <a:ext cx="4518933" cy="338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2090" y="12608204"/>
            <a:ext cx="4518933" cy="3389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4490" y="12760604"/>
            <a:ext cx="4518933" cy="3389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9690" y="12544146"/>
            <a:ext cx="4518933" cy="338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2090" y="12696546"/>
            <a:ext cx="4518933" cy="338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4490" y="12848946"/>
            <a:ext cx="4518933" cy="33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89" y="2359360"/>
            <a:ext cx="3056457" cy="2290283"/>
          </a:xfrm>
          <a:prstGeom prst="rect">
            <a:avLst/>
          </a:prstGeom>
        </p:spPr>
      </p:pic>
      <p:sp>
        <p:nvSpPr>
          <p:cNvPr id="20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44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Problem Definition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Our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Proposed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Methods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Experiments</a:t>
            </a:r>
          </a:p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5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5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199" y="1196752"/>
            <a:ext cx="6119673" cy="54726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Intuitive Novel Problem: MEIKECOM</a:t>
            </a:r>
          </a:p>
          <a:p>
            <a:pPr lvl="1"/>
            <a:r>
              <a:rPr lang="en-US" dirty="0" smtClean="0"/>
              <a:t>Media nodes</a:t>
            </a:r>
          </a:p>
          <a:p>
            <a:pPr lvl="2"/>
            <a:r>
              <a:rPr lang="en-US" dirty="0" smtClean="0"/>
              <a:t>Get influenced + influence others</a:t>
            </a:r>
          </a:p>
          <a:p>
            <a:pPr lvl="1"/>
            <a:r>
              <a:rPr lang="en-US" dirty="0" smtClean="0"/>
              <a:t>Kernel communities</a:t>
            </a:r>
          </a:p>
          <a:p>
            <a:pPr lvl="2"/>
            <a:r>
              <a:rPr lang="en-US" dirty="0" smtClean="0"/>
              <a:t>Group of Celebrities</a:t>
            </a:r>
          </a:p>
          <a:p>
            <a:pPr lvl="1"/>
            <a:r>
              <a:rPr lang="en-US" dirty="0" smtClean="0"/>
              <a:t>Ordinary communities</a:t>
            </a:r>
          </a:p>
          <a:p>
            <a:pPr lvl="2"/>
            <a:r>
              <a:rPr lang="en-US" dirty="0" smtClean="0"/>
              <a:t>Corresponding to a kernel community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Effective and Efficient Methods</a:t>
            </a:r>
          </a:p>
          <a:p>
            <a:pPr lvl="1"/>
            <a:r>
              <a:rPr lang="en-US" dirty="0" smtClean="0"/>
              <a:t>MEIKECOM-Media</a:t>
            </a:r>
          </a:p>
          <a:p>
            <a:pPr lvl="2"/>
            <a:r>
              <a:rPr lang="en-US" dirty="0" smtClean="0"/>
              <a:t>Merge based approach</a:t>
            </a:r>
          </a:p>
          <a:p>
            <a:pPr lvl="1"/>
            <a:r>
              <a:rPr lang="en-US" dirty="0" smtClean="0"/>
              <a:t>MEIKECOM-Kernel</a:t>
            </a:r>
          </a:p>
          <a:p>
            <a:pPr lvl="2"/>
            <a:r>
              <a:rPr lang="en-US" dirty="0" smtClean="0"/>
              <a:t>Iterative pairwise relaxation approach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Experiments</a:t>
            </a:r>
          </a:p>
          <a:p>
            <a:pPr lvl="1"/>
            <a:r>
              <a:rPr lang="en-US" dirty="0" smtClean="0"/>
              <a:t>Intuitive and interesting media nodes and kernel communities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97" y="1859663"/>
            <a:ext cx="2752000" cy="329752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5400000">
            <a:off x="7102754" y="3012341"/>
            <a:ext cx="1224136" cy="561008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6631882">
            <a:off x="7568143" y="3941371"/>
            <a:ext cx="1194315" cy="842792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5400000">
            <a:off x="7828268" y="2212858"/>
            <a:ext cx="1224136" cy="88780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23405" y="3268828"/>
            <a:ext cx="148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Kernel communities</a:t>
            </a:r>
            <a:endParaRPr lang="en-US" sz="14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>
            <a:stCxn id="8" idx="7"/>
          </p:cNvCxnSpPr>
          <p:nvPr/>
        </p:nvCxnSpPr>
        <p:spPr>
          <a:xfrm>
            <a:off x="8754222" y="3089557"/>
            <a:ext cx="28325" cy="26743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686800" y="3764243"/>
            <a:ext cx="81584" cy="20707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652427" y="1723459"/>
            <a:ext cx="0" cy="82528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123247" y="1427083"/>
            <a:ext cx="1659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Media nodes</a:t>
            </a:r>
            <a:endParaRPr lang="en-US" sz="14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 rot="5400000">
            <a:off x="6339713" y="2464420"/>
            <a:ext cx="1224136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5400000">
            <a:off x="6267705" y="3904580"/>
            <a:ext cx="1368152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106656" y="2756073"/>
            <a:ext cx="470216" cy="512755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261740" y="3805775"/>
            <a:ext cx="261588" cy="635437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286499" y="3292845"/>
            <a:ext cx="148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B6503"/>
                </a:solidFill>
                <a:latin typeface="Arial" charset="0"/>
                <a:ea typeface="Arial" charset="0"/>
                <a:cs typeface="Arial" charset="0"/>
              </a:rPr>
              <a:t>Ordinary communities</a:t>
            </a:r>
            <a:endParaRPr lang="en-US" sz="1400" b="1" dirty="0">
              <a:solidFill>
                <a:srgbClr val="DB650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888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63821"/>
            <a:ext cx="2781798" cy="2009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682933" y="1394774"/>
            <a:ext cx="4378004" cy="9935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Code at:</a:t>
            </a:r>
          </a:p>
          <a:p>
            <a:pPr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people.cs.vt.edu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/~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yaozhang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http://t0.gstatic.com/images?q=tbn:ANd9GcQpH156shFzSx1HmAKxsBrk_sUtGWXvGLHm6T2QYpOnRxkrEmDtw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3694" y="1604860"/>
            <a:ext cx="604785" cy="604785"/>
          </a:xfrm>
          <a:prstGeom prst="rect">
            <a:avLst/>
          </a:prstGeom>
          <a:noFill/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4560385" y="1124744"/>
            <a:ext cx="1458162" cy="9935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Funding:</a:t>
            </a:r>
          </a:p>
        </p:txBody>
      </p:sp>
      <p:pic>
        <p:nvPicPr>
          <p:cNvPr id="8" name="Picture 3" descr="facebook-for-ios-icon.jpg (177×178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084" y="1637017"/>
            <a:ext cx="576716" cy="5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people.cs.vt.edu/~badityap/badityap-portrai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97" y="2632619"/>
            <a:ext cx="765329" cy="10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yaozhang\AppData\Roaming\Tencent\Users\439300090\QQ\WinTemp\RichOle\F]5B[{YIGK9RT2S2}A85B{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5" y="2524437"/>
            <a:ext cx="743649" cy="10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37" y="2582541"/>
            <a:ext cx="945869" cy="945869"/>
          </a:xfrm>
          <a:prstGeom prst="rect">
            <a:avLst/>
          </a:prstGeom>
        </p:spPr>
      </p:pic>
      <p:pic>
        <p:nvPicPr>
          <p:cNvPr id="14" name="Picture 2" descr="Image result for ORN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14" y="1603195"/>
            <a:ext cx="1223777" cy="63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3765749"/>
            <a:ext cx="9102985" cy="27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6450" y="2685851"/>
            <a:ext cx="958224" cy="9582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010111"/>
            <a:ext cx="2880320" cy="20630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9291" y="1624667"/>
            <a:ext cx="648700" cy="648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6493" y="1621501"/>
            <a:ext cx="619228" cy="612959"/>
          </a:xfrm>
          <a:prstGeom prst="rect">
            <a:avLst/>
          </a:prstGeom>
        </p:spPr>
      </p:pic>
      <p:sp>
        <p:nvSpPr>
          <p:cNvPr id="23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059832" y="3789040"/>
            <a:ext cx="0" cy="24734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940152" y="3789040"/>
            <a:ext cx="0" cy="24734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80" y="4059790"/>
            <a:ext cx="2772407" cy="19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121615" y="2179801"/>
            <a:ext cx="5058897" cy="40547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Diffusion</a:t>
            </a:r>
            <a:r>
              <a:rPr lang="en-US" b="1" dirty="0" smtClean="0"/>
              <a:t>: </a:t>
            </a:r>
          </a:p>
          <a:p>
            <a:r>
              <a:rPr lang="en-US" dirty="0" smtClean="0"/>
              <a:t>the </a:t>
            </a:r>
            <a:r>
              <a:rPr lang="en-US" dirty="0"/>
              <a:t>phenomenon of spreading contagion on an underlying </a:t>
            </a:r>
            <a:r>
              <a:rPr lang="en-US" dirty="0" smtClean="0"/>
              <a:t>network</a:t>
            </a:r>
          </a:p>
          <a:p>
            <a:r>
              <a:rPr lang="en-US" dirty="0" smtClean="0"/>
              <a:t>E.g.:</a:t>
            </a:r>
          </a:p>
          <a:p>
            <a:pPr lvl="1"/>
            <a:r>
              <a:rPr lang="en-US" dirty="0" smtClean="0"/>
              <a:t>Memes propagate on social networks</a:t>
            </a:r>
          </a:p>
          <a:p>
            <a:pPr lvl="1"/>
            <a:r>
              <a:rPr lang="en-US" dirty="0" smtClean="0"/>
              <a:t>Flu spreads </a:t>
            </a:r>
            <a:r>
              <a:rPr lang="en-US" dirty="0"/>
              <a:t>over </a:t>
            </a:r>
            <a:r>
              <a:rPr lang="en-US" dirty="0" smtClean="0"/>
              <a:t>population contact </a:t>
            </a:r>
            <a:r>
              <a:rPr lang="en-US" dirty="0"/>
              <a:t>networks </a:t>
            </a:r>
            <a:endParaRPr lang="en-US" dirty="0" smtClean="0"/>
          </a:p>
          <a:p>
            <a:pPr lvl="1"/>
            <a:r>
              <a:rPr lang="mr-IN" dirty="0" smtClean="0"/>
              <a:t>……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052736"/>
            <a:ext cx="8579296" cy="919401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How to explore community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structure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by factoring in different roles of nodes during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diffusion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3" y="2523893"/>
            <a:ext cx="2752000" cy="32975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528" y="5896027"/>
            <a:ext cx="2733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Twitter Following Network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24408"/>
            <a:ext cx="8579296" cy="684312"/>
          </a:xfrm>
        </p:spPr>
        <p:txBody>
          <a:bodyPr/>
          <a:lstStyle/>
          <a:p>
            <a:r>
              <a:rPr lang="en-US" dirty="0" smtClean="0"/>
              <a:t>Motivation: Diffusion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2792364"/>
            <a:ext cx="348604" cy="3486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368428"/>
            <a:ext cx="357780" cy="3486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36" y="2708920"/>
            <a:ext cx="348604" cy="3486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36" y="3068960"/>
            <a:ext cx="348604" cy="3486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44" y="3728468"/>
            <a:ext cx="348604" cy="34860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721053" y="3085528"/>
            <a:ext cx="392432" cy="420612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8" idx="3"/>
          </p:cNvCxnSpPr>
          <p:nvPr/>
        </p:nvCxnSpPr>
        <p:spPr>
          <a:xfrm flipH="1" flipV="1">
            <a:off x="1331640" y="2883222"/>
            <a:ext cx="322906" cy="457202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1259632" y="3331838"/>
            <a:ext cx="288032" cy="113730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331640" y="3680442"/>
            <a:ext cx="216024" cy="227460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984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121615" y="2060848"/>
            <a:ext cx="5058897" cy="36731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Roles</a:t>
            </a:r>
            <a:r>
              <a:rPr lang="en-US" sz="2400" dirty="0" smtClean="0">
                <a:solidFill>
                  <a:schemeClr val="tx1"/>
                </a:solidFill>
              </a:rPr>
              <a:t> in Diffusion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Media</a:t>
            </a:r>
            <a:r>
              <a:rPr lang="en-US" sz="2400" dirty="0"/>
              <a:t>: nodes who boost diffusion</a:t>
            </a:r>
          </a:p>
          <a:p>
            <a:pPr lvl="1"/>
            <a:r>
              <a:rPr lang="en-US" sz="2000" dirty="0"/>
              <a:t>“Bridges/media nodes</a:t>
            </a:r>
            <a:r>
              <a:rPr lang="en-US" sz="2000" dirty="0" smtClean="0"/>
              <a:t>”</a:t>
            </a:r>
          </a:p>
          <a:p>
            <a:pPr lvl="1"/>
            <a:r>
              <a:rPr lang="en-US" sz="2000" dirty="0" smtClean="0"/>
              <a:t>Get influenced + influence others</a:t>
            </a:r>
            <a:endParaRPr lang="en-US" sz="2000" dirty="0"/>
          </a:p>
          <a:p>
            <a:r>
              <a:rPr lang="en-US" sz="2400" b="1" dirty="0"/>
              <a:t>Kernel</a:t>
            </a:r>
            <a:r>
              <a:rPr lang="en-US" sz="2400" dirty="0"/>
              <a:t>: influential nodes</a:t>
            </a:r>
          </a:p>
          <a:p>
            <a:pPr lvl="1"/>
            <a:r>
              <a:rPr lang="en-US" sz="2000" dirty="0"/>
              <a:t>“Celebrities</a:t>
            </a:r>
            <a:r>
              <a:rPr lang="en-US" sz="2000" dirty="0" smtClean="0"/>
              <a:t>”</a:t>
            </a:r>
          </a:p>
          <a:p>
            <a:r>
              <a:rPr lang="en-US" dirty="0" smtClean="0"/>
              <a:t>Communities</a:t>
            </a:r>
          </a:p>
          <a:p>
            <a:pPr lvl="1"/>
            <a:r>
              <a:rPr lang="en-US" dirty="0" smtClean="0"/>
              <a:t>Kernel Communities: same topic</a:t>
            </a:r>
          </a:p>
          <a:p>
            <a:pPr lvl="1"/>
            <a:r>
              <a:rPr lang="en-US" dirty="0" smtClean="0"/>
              <a:t>Ordinary communities</a:t>
            </a:r>
          </a:p>
          <a:p>
            <a:pPr lvl="2"/>
            <a:r>
              <a:rPr lang="en-US" dirty="0" smtClean="0"/>
              <a:t>Corresponding to kernel communities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052736"/>
            <a:ext cx="8579296" cy="919401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How to explore community </a:t>
            </a:r>
            <a:r>
              <a:rPr lang="en-US" sz="24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structure </a:t>
            </a:r>
            <a:r>
              <a:rPr lang="en-US" sz="24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by factoring in different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roles</a:t>
            </a:r>
            <a:r>
              <a:rPr lang="en-US" sz="24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of nodes during </a:t>
            </a:r>
            <a:r>
              <a:rPr lang="en-US" sz="24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diffusion?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3" y="2523893"/>
            <a:ext cx="2752000" cy="329752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 rot="5400000">
            <a:off x="1275510" y="3676571"/>
            <a:ext cx="1224136" cy="561008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6631882">
            <a:off x="1740899" y="4605601"/>
            <a:ext cx="1194315" cy="842792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5400000">
            <a:off x="2001024" y="2877088"/>
            <a:ext cx="1224136" cy="88780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896027"/>
            <a:ext cx="2733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Twitter Following Network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83295" y="3804065"/>
            <a:ext cx="1489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Kernel communities</a:t>
            </a:r>
            <a:endParaRPr lang="en-US" sz="16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092763" y="3429000"/>
            <a:ext cx="457200" cy="34752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092763" y="4494058"/>
            <a:ext cx="321550" cy="38741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825183" y="2387689"/>
            <a:ext cx="0" cy="82528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296003" y="2091313"/>
            <a:ext cx="165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Media nodes</a:t>
            </a:r>
            <a:endParaRPr lang="en-US" sz="16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96417" y="5758479"/>
            <a:ext cx="5622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 addition, </a:t>
            </a:r>
            <a:r>
              <a:rPr lang="en-US" b="1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elonmusk</a:t>
            </a:r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b="1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spacex</a:t>
            </a:r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TeslaMotors</a:t>
            </a:r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has similar connections to </a:t>
            </a:r>
            <a:r>
              <a:rPr lang="en-US" b="1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CNN</a:t>
            </a:r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b="1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TEDchris</a:t>
            </a:r>
            <a:endParaRPr lang="en-US" b="1" i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24408"/>
            <a:ext cx="8579296" cy="684312"/>
          </a:xfrm>
        </p:spPr>
        <p:txBody>
          <a:bodyPr/>
          <a:lstStyle/>
          <a:p>
            <a:r>
              <a:rPr lang="en-US" dirty="0" smtClean="0"/>
              <a:t>Motivation: Roles in Diffusion</a:t>
            </a:r>
            <a:endParaRPr lang="en-US" dirty="0"/>
          </a:p>
        </p:txBody>
      </p:sp>
      <p:sp>
        <p:nvSpPr>
          <p:cNvPr id="18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28" name="Oval 27"/>
          <p:cNvSpPr/>
          <p:nvPr/>
        </p:nvSpPr>
        <p:spPr>
          <a:xfrm rot="5400000">
            <a:off x="511076" y="3040484"/>
            <a:ext cx="1224136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6503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 rot="5400000">
            <a:off x="511844" y="4497167"/>
            <a:ext cx="1368152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6503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04391" y="3187165"/>
            <a:ext cx="470216" cy="512755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31593" y="4113035"/>
            <a:ext cx="261588" cy="635437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-194495" y="3645024"/>
            <a:ext cx="148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B6503"/>
                </a:solidFill>
                <a:latin typeface="Arial" charset="0"/>
                <a:ea typeface="Arial" charset="0"/>
                <a:cs typeface="Arial" charset="0"/>
              </a:rPr>
              <a:t>Ordinary</a:t>
            </a:r>
            <a:r>
              <a:rPr lang="en-US" sz="14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 smtClean="0">
                <a:solidFill>
                  <a:srgbClr val="DB6503"/>
                </a:solidFill>
                <a:latin typeface="Arial" charset="0"/>
                <a:ea typeface="Arial" charset="0"/>
                <a:cs typeface="Arial" charset="0"/>
              </a:rPr>
              <a:t>communities</a:t>
            </a:r>
            <a:endParaRPr lang="en-US" sz="1400" b="1" dirty="0">
              <a:solidFill>
                <a:srgbClr val="DB650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0524" y="3707181"/>
            <a:ext cx="72008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200" b="1">
                <a:latin typeface="Arial" charset="0"/>
                <a:ea typeface="Arial" charset="0"/>
                <a:cs typeface="Arial" charset="0"/>
              </a:rPr>
              <a:t>How to find these communities?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9" grpId="0"/>
      <p:bldP spid="23" grpId="0"/>
      <p:bldP spid="24" grpId="0"/>
      <p:bldP spid="28" grpId="0" animBg="1"/>
      <p:bldP spid="29" grpId="0" animBg="1"/>
      <p:bldP spid="32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408"/>
            <a:ext cx="8579296" cy="684312"/>
          </a:xfrm>
        </p:spPr>
        <p:txBody>
          <a:bodyPr/>
          <a:lstStyle/>
          <a:p>
            <a:r>
              <a:rPr lang="en-US" dirty="0"/>
              <a:t>Motivation: Roles in Diffusion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052736"/>
            <a:ext cx="8579296" cy="919401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How to explore community </a:t>
            </a:r>
            <a:r>
              <a:rPr lang="en-US" sz="24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structure </a:t>
            </a:r>
            <a:r>
              <a:rPr lang="en-US" sz="24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by factoring in different roles of nodes during </a:t>
            </a:r>
            <a:r>
              <a:rPr lang="en-US" sz="240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diffusion?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27986" y="2105853"/>
            <a:ext cx="3054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Traditional community detection algorithms</a:t>
            </a:r>
            <a:endParaRPr lang="en-US" b="1" i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9258" y="6035222"/>
            <a:ext cx="2745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Communities detected by NEWMAN’s algorithm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02" y="2736816"/>
            <a:ext cx="3009977" cy="3252218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4783579" y="2117728"/>
            <a:ext cx="4445" cy="4116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3" y="2523893"/>
            <a:ext cx="2752000" cy="3297529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 rot="5400000">
            <a:off x="1275510" y="3676571"/>
            <a:ext cx="1224136" cy="561008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6631882">
            <a:off x="1740899" y="4605601"/>
            <a:ext cx="1194315" cy="842792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5400000">
            <a:off x="2001024" y="2877088"/>
            <a:ext cx="1224136" cy="88780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23528" y="5896027"/>
            <a:ext cx="2733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Twitter Following Network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825183" y="2387689"/>
            <a:ext cx="0" cy="82528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296003" y="2091313"/>
            <a:ext cx="165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Media nodes</a:t>
            </a:r>
            <a:endParaRPr lang="en-US" sz="16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83295" y="3804065"/>
            <a:ext cx="1489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Kernel communities</a:t>
            </a:r>
            <a:endParaRPr lang="en-US" sz="16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092763" y="3429000"/>
            <a:ext cx="457200" cy="34752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092763" y="4494058"/>
            <a:ext cx="321550" cy="38741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22" name="Oval 21"/>
          <p:cNvSpPr/>
          <p:nvPr/>
        </p:nvSpPr>
        <p:spPr>
          <a:xfrm rot="5400000">
            <a:off x="511076" y="3040484"/>
            <a:ext cx="1224136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6503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 rot="5400000">
            <a:off x="511844" y="4497167"/>
            <a:ext cx="1368152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6503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04391" y="3187165"/>
            <a:ext cx="470216" cy="512755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31593" y="4113035"/>
            <a:ext cx="261588" cy="635437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194495" y="3645024"/>
            <a:ext cx="148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B6503"/>
                </a:solidFill>
                <a:latin typeface="Arial" charset="0"/>
                <a:ea typeface="Arial" charset="0"/>
                <a:cs typeface="Arial" charset="0"/>
              </a:rPr>
              <a:t>Ordinary</a:t>
            </a:r>
            <a:r>
              <a:rPr lang="en-US" sz="14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 smtClean="0">
                <a:solidFill>
                  <a:srgbClr val="DB6503"/>
                </a:solidFill>
                <a:latin typeface="Arial" charset="0"/>
                <a:ea typeface="Arial" charset="0"/>
                <a:cs typeface="Arial" charset="0"/>
              </a:rPr>
              <a:t>communities</a:t>
            </a:r>
            <a:endParaRPr lang="en-US" sz="1400" b="1" dirty="0">
              <a:solidFill>
                <a:srgbClr val="DB650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199" y="1268760"/>
            <a:ext cx="5973917" cy="4888200"/>
          </a:xfrm>
        </p:spPr>
        <p:txBody>
          <a:bodyPr/>
          <a:lstStyle/>
          <a:p>
            <a:r>
              <a:rPr lang="en-US" dirty="0" smtClean="0"/>
              <a:t>How to formally define media nodes and kernel communities?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 to develop effective methods based on the problem formulation?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97" y="2795767"/>
            <a:ext cx="2752000" cy="329752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5400000">
            <a:off x="7102754" y="3948445"/>
            <a:ext cx="1224136" cy="561008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6631882">
            <a:off x="7568143" y="4877475"/>
            <a:ext cx="1194315" cy="842792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5400000">
            <a:off x="7828268" y="3148962"/>
            <a:ext cx="1224136" cy="88780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3405" y="4204932"/>
            <a:ext cx="148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Kernel communities</a:t>
            </a:r>
            <a:endParaRPr lang="en-US" sz="14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621315" y="4700346"/>
            <a:ext cx="215023" cy="35925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652427" y="2659563"/>
            <a:ext cx="0" cy="82528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123247" y="2363187"/>
            <a:ext cx="1659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Media nodes</a:t>
            </a:r>
            <a:endParaRPr lang="en-US" sz="14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 rot="5400000">
            <a:off x="6339713" y="3400524"/>
            <a:ext cx="1224136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6503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rot="5400000">
            <a:off x="6267705" y="4840684"/>
            <a:ext cx="1368152" cy="561008"/>
          </a:xfrm>
          <a:prstGeom prst="ellipse">
            <a:avLst/>
          </a:prstGeom>
          <a:noFill/>
          <a:ln w="38100">
            <a:solidFill>
              <a:srgbClr val="DB6503"/>
            </a:solidFill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6503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106656" y="3692177"/>
            <a:ext cx="470216" cy="512755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261740" y="4741879"/>
            <a:ext cx="261588" cy="635437"/>
          </a:xfrm>
          <a:prstGeom prst="straightConnector1">
            <a:avLst/>
          </a:prstGeom>
          <a:ln w="28575">
            <a:solidFill>
              <a:srgbClr val="DB65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286499" y="4214642"/>
            <a:ext cx="148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B6503"/>
                </a:solidFill>
                <a:latin typeface="Arial" charset="0"/>
                <a:ea typeface="Arial" charset="0"/>
                <a:cs typeface="Arial" charset="0"/>
              </a:rPr>
              <a:t>Ordinary</a:t>
            </a:r>
            <a:r>
              <a:rPr lang="en-US" sz="14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 smtClean="0">
                <a:solidFill>
                  <a:srgbClr val="DB6503"/>
                </a:solidFill>
                <a:latin typeface="Arial" charset="0"/>
                <a:ea typeface="Arial" charset="0"/>
                <a:cs typeface="Arial" charset="0"/>
              </a:rPr>
              <a:t>communities</a:t>
            </a:r>
            <a:endParaRPr lang="en-US" sz="1400" b="1" dirty="0">
              <a:solidFill>
                <a:srgbClr val="DB6503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754222" y="4025661"/>
            <a:ext cx="15143" cy="26743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83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lang="en-US" b="1" dirty="0" smtClean="0"/>
              <a:t>Problem Definition</a:t>
            </a:r>
          </a:p>
          <a:p>
            <a:r>
              <a:rPr lang="en-US" dirty="0" smtClean="0"/>
              <a:t>Our </a:t>
            </a:r>
            <a:r>
              <a:rPr lang="en-US" dirty="0"/>
              <a:t>Proposed </a:t>
            </a:r>
            <a:r>
              <a:rPr lang="en-US" dirty="0" smtClean="0"/>
              <a:t>Methods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43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07" y="1375877"/>
            <a:ext cx="2519840" cy="4108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64" y="2620268"/>
            <a:ext cx="560432" cy="376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Media Nodes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00050" y="1052736"/>
            <a:ext cx="5987008" cy="5328592"/>
          </a:xfrm>
        </p:spPr>
        <p:txBody>
          <a:bodyPr/>
          <a:lstStyle/>
          <a:p>
            <a:r>
              <a:rPr lang="en-US" dirty="0"/>
              <a:t>Properties of Media nodes</a:t>
            </a:r>
          </a:p>
          <a:p>
            <a:pPr lvl="1"/>
            <a:r>
              <a:rPr lang="en-US" dirty="0"/>
              <a:t>PM1: </a:t>
            </a:r>
            <a:r>
              <a:rPr lang="en-US" b="1" i="1" dirty="0"/>
              <a:t>Upstream effect of diffusion</a:t>
            </a:r>
          </a:p>
          <a:p>
            <a:pPr lvl="2"/>
            <a:r>
              <a:rPr lang="en-US" dirty="0"/>
              <a:t>Capability of getting influenced from other </a:t>
            </a:r>
            <a:r>
              <a:rPr lang="en-US" dirty="0" smtClean="0"/>
              <a:t>nodes</a:t>
            </a:r>
          </a:p>
          <a:p>
            <a:pPr lvl="2"/>
            <a:r>
              <a:rPr lang="en-US" dirty="0" smtClean="0"/>
              <a:t>        : the </a:t>
            </a:r>
            <a:r>
              <a:rPr lang="en-US" dirty="0"/>
              <a:t>expected number of infected nodes in </a:t>
            </a:r>
            <a:r>
              <a:rPr lang="en-US" i="1" dirty="0"/>
              <a:t>S</a:t>
            </a:r>
          </a:p>
          <a:p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8077108" y="3642672"/>
            <a:ext cx="347073" cy="6064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980747" y="3642672"/>
            <a:ext cx="409908" cy="4184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8077108" y="2352682"/>
            <a:ext cx="347072" cy="4836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156678" y="2231613"/>
            <a:ext cx="233977" cy="6314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823898" y="5795972"/>
            <a:ext cx="192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Upstream effect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3426648"/>
            <a:ext cx="3175739" cy="395491"/>
          </a:xfrm>
          <a:prstGeom prst="rect">
            <a:avLst/>
          </a:prstGeom>
        </p:spPr>
      </p:pic>
      <p:cxnSp>
        <p:nvCxnSpPr>
          <p:cNvPr id="30" name="直接箭头连接符 53"/>
          <p:cNvCxnSpPr/>
          <p:nvPr/>
        </p:nvCxnSpPr>
        <p:spPr bwMode="auto">
          <a:xfrm flipH="1">
            <a:off x="2582301" y="3845049"/>
            <a:ext cx="990893" cy="2990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05909" y="4104364"/>
            <a:ext cx="273630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choices of the seed set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203848" y="3785349"/>
            <a:ext cx="585089" cy="0"/>
          </a:xfrm>
          <a:prstGeom prst="line">
            <a:avLst/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78938" y="3785349"/>
            <a:ext cx="700448" cy="1"/>
          </a:xfrm>
          <a:prstGeom prst="line">
            <a:avLst/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53"/>
          <p:cNvCxnSpPr/>
          <p:nvPr/>
        </p:nvCxnSpPr>
        <p:spPr bwMode="auto">
          <a:xfrm flipH="1">
            <a:off x="4081761" y="3845049"/>
            <a:ext cx="186139" cy="3760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3347864" y="4149080"/>
            <a:ext cx="273630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infected nodes in set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given </a:t>
            </a:r>
            <a:r>
              <a:rPr lang="en-US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seed set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8191" y="1059930"/>
            <a:ext cx="27363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set A</a:t>
            </a:r>
            <a:r>
              <a:rPr lang="en-US" sz="1600" b="1" baseline="-25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00" b="1" baseline="-25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500607" y="1451062"/>
            <a:ext cx="591673" cy="790359"/>
          </a:xfrm>
          <a:prstGeom prst="ellipse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092280" y="2076316"/>
            <a:ext cx="442913" cy="56168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073511" y="2111189"/>
            <a:ext cx="568533" cy="96347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2"/>
          <p:cNvSpPr>
            <a:spLocks noGrp="1"/>
          </p:cNvSpPr>
          <p:nvPr/>
        </p:nvSpPr>
        <p:spPr>
          <a:xfrm>
            <a:off x="2705966" y="64065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Zhang, </a:t>
            </a:r>
            <a:r>
              <a:rPr lang="en-US" dirty="0" err="1"/>
              <a:t>Adhikari</a:t>
            </a:r>
            <a:r>
              <a:rPr lang="en-US" dirty="0"/>
              <a:t>, Jan and Prakash, SDM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99013" y="3154694"/>
            <a:ext cx="27363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set A</a:t>
            </a:r>
            <a:r>
              <a:rPr lang="en-US" sz="1600" b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6576584" y="3502737"/>
            <a:ext cx="591673" cy="790359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7168257" y="3410650"/>
            <a:ext cx="404163" cy="3079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38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2" grpId="0"/>
      <p:bldP spid="43" grpId="0"/>
      <p:bldP spid="19" grpId="0"/>
      <p:bldP spid="6" grpId="0" animBg="1"/>
      <p:bldP spid="25" grpId="0"/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</Template>
  <TotalTime>13402</TotalTime>
  <Words>1978</Words>
  <Application>Microsoft Macintosh PowerPoint</Application>
  <PresentationFormat>On-screen Show (4:3)</PresentationFormat>
  <Paragraphs>459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Calibri</vt:lpstr>
      <vt:lpstr>Cambria Math</vt:lpstr>
      <vt:lpstr>Gill Sans MT</vt:lpstr>
      <vt:lpstr>Mangal</vt:lpstr>
      <vt:lpstr>ＭＳ Ｐゴシック</vt:lpstr>
      <vt:lpstr>Times New Roman</vt:lpstr>
      <vt:lpstr>Wingdings</vt:lpstr>
      <vt:lpstr>Wingdings 3</vt:lpstr>
      <vt:lpstr>华文新魏</vt:lpstr>
      <vt:lpstr>宋体</vt:lpstr>
      <vt:lpstr>Arial</vt:lpstr>
      <vt:lpstr>my</vt:lpstr>
      <vt:lpstr>MEIKE: Influence-based Communities in Networks</vt:lpstr>
      <vt:lpstr>Outline</vt:lpstr>
      <vt:lpstr>Motivation: Communities</vt:lpstr>
      <vt:lpstr>Motivation: Diffusion</vt:lpstr>
      <vt:lpstr>Motivation: Roles in Diffusion</vt:lpstr>
      <vt:lpstr>Motivation: Roles in Diffusion</vt:lpstr>
      <vt:lpstr>Challenges</vt:lpstr>
      <vt:lpstr>Outline</vt:lpstr>
      <vt:lpstr>Defining Media Nodes</vt:lpstr>
      <vt:lpstr>Defining Media Nodes</vt:lpstr>
      <vt:lpstr>Defining Media Nodes</vt:lpstr>
      <vt:lpstr>Defining Kernel and Ordinary Communities</vt:lpstr>
      <vt:lpstr>Problem Formulation</vt:lpstr>
      <vt:lpstr>Hardness of MEIKECOM</vt:lpstr>
      <vt:lpstr>Outline</vt:lpstr>
      <vt:lpstr>Proposed Methods: MEIKE</vt:lpstr>
      <vt:lpstr>Step 1: MEIKE-Media</vt:lpstr>
      <vt:lpstr>Step 1: MEIKE-Media</vt:lpstr>
      <vt:lpstr>Step 1: MEIKE-Media</vt:lpstr>
      <vt:lpstr>Step 1: MEIKE-Media</vt:lpstr>
      <vt:lpstr>Step 1: MEIKE-Media</vt:lpstr>
      <vt:lpstr>Step 1: Running Time</vt:lpstr>
      <vt:lpstr>Step 2: MEIKE-Kernel</vt:lpstr>
      <vt:lpstr>Outline</vt:lpstr>
      <vt:lpstr>Datasets</vt:lpstr>
      <vt:lpstr>Baselines</vt:lpstr>
      <vt:lpstr>Performance of MEIKE-Media</vt:lpstr>
      <vt:lpstr>Performance of MEIKE-Kernel</vt:lpstr>
      <vt:lpstr>Case Studies</vt:lpstr>
      <vt:lpstr>Outline</vt:lpstr>
      <vt:lpstr>Conclusion</vt:lpstr>
      <vt:lpstr>Thank you!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Scalable Vaccine Distribution in Large Graphs given Uncertain Data</dc:title>
  <dc:creator>yaozhang</dc:creator>
  <cp:lastModifiedBy>Microsoft Office User</cp:lastModifiedBy>
  <cp:revision>3148</cp:revision>
  <cp:lastPrinted>2017-01-23T18:16:08Z</cp:lastPrinted>
  <dcterms:created xsi:type="dcterms:W3CDTF">2014-10-14T19:29:51Z</dcterms:created>
  <dcterms:modified xsi:type="dcterms:W3CDTF">2017-04-28T13:19:29Z</dcterms:modified>
</cp:coreProperties>
</file>