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38"/>
  </p:notesMasterIdLst>
  <p:sldIdLst>
    <p:sldId id="256" r:id="rId2"/>
    <p:sldId id="258" r:id="rId3"/>
    <p:sldId id="285" r:id="rId4"/>
    <p:sldId id="286" r:id="rId5"/>
    <p:sldId id="287" r:id="rId6"/>
    <p:sldId id="257" r:id="rId7"/>
    <p:sldId id="262" r:id="rId8"/>
    <p:sldId id="261" r:id="rId9"/>
    <p:sldId id="263" r:id="rId10"/>
    <p:sldId id="264" r:id="rId11"/>
    <p:sldId id="295" r:id="rId12"/>
    <p:sldId id="293" r:id="rId13"/>
    <p:sldId id="265" r:id="rId14"/>
    <p:sldId id="267" r:id="rId15"/>
    <p:sldId id="289" r:id="rId16"/>
    <p:sldId id="290" r:id="rId17"/>
    <p:sldId id="291" r:id="rId18"/>
    <p:sldId id="292" r:id="rId19"/>
    <p:sldId id="296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7" r:id="rId28"/>
    <p:sldId id="276" r:id="rId29"/>
    <p:sldId id="294" r:id="rId30"/>
    <p:sldId id="280" r:id="rId31"/>
    <p:sldId id="281" r:id="rId32"/>
    <p:sldId id="282" r:id="rId33"/>
    <p:sldId id="283" r:id="rId34"/>
    <p:sldId id="284" r:id="rId35"/>
    <p:sldId id="279" r:id="rId36"/>
    <p:sldId id="27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0C0"/>
    <a:srgbClr val="FF0000"/>
    <a:srgbClr val="D34DC3"/>
    <a:srgbClr val="810000"/>
    <a:srgbClr val="800000"/>
    <a:srgbClr val="002060"/>
    <a:srgbClr val="FFFF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09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FA7E6-380E-4B6D-B669-84C1FCF4B27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1FB6F-3B80-4B09-A1C6-A845D423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9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1FB6F-3B80-4B09-A1C6-A845D42391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74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1FB6F-3B80-4B09-A1C6-A845D42391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6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1FB6F-3B80-4B09-A1C6-A845D42391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1FB6F-3B80-4B09-A1C6-A845D42391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93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1FB6F-3B80-4B09-A1C6-A845D42391A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00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1FB6F-3B80-4B09-A1C6-A845D42391A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4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815" y="639928"/>
            <a:ext cx="7396369" cy="1463040"/>
          </a:xfrm>
        </p:spPr>
        <p:txBody>
          <a:bodyPr anchor="ctr">
            <a:normAutofit/>
          </a:bodyPr>
          <a:lstStyle>
            <a:lvl1pPr algn="ctr">
              <a:defRPr sz="4400" spc="200" baseline="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8542" y="2348986"/>
            <a:ext cx="3326914" cy="1463040"/>
          </a:xfrm>
        </p:spPr>
        <p:txBody>
          <a:bodyPr lIns="91440" rIns="9144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00B050"/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29AAE7CB-D902-4684-98A8-6D562D9BA272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Adhikari, Rangudu, Prakash, Vullikanti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8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34A6AC83-5BA5-403E-9A40-DAE0707E3F45}" type="datetime1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Adhikari, Rangudu, Prakash, Vullikanti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8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0ACD7650-CD92-42E1-89A7-D3FB931854EB}" type="datetime1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Adhikari, Rangudu, Prakash, Vullikanti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70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q"/>
              <a:defRPr sz="2800" b="0">
                <a:latin typeface="+mn-lt"/>
                <a:cs typeface="Times New Roman" panose="02020603050405020304" pitchFamily="18" charset="0"/>
              </a:defRPr>
            </a:lvl1pPr>
            <a:lvl2pPr marL="470919" indent="-342900">
              <a:buFont typeface="Arial" panose="020B0604020202020204" pitchFamily="34" charset="0"/>
              <a:buChar char="•"/>
              <a:defRPr sz="2400">
                <a:latin typeface="+mn-lt"/>
                <a:cs typeface="Times New Roman" panose="02020603050405020304" pitchFamily="18" charset="0"/>
              </a:defRPr>
            </a:lvl2pPr>
            <a:lvl3pPr marL="596649" indent="-285750"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742953" indent="-285750">
              <a:buFont typeface="Arial" panose="020B0604020202020204" pitchFamily="34" charset="0"/>
              <a:buChar char="•"/>
              <a:defRPr sz="1400">
                <a:latin typeface="+mn-lt"/>
                <a:cs typeface="Times New Roman" panose="02020603050405020304" pitchFamily="18" charset="0"/>
              </a:defRPr>
            </a:lvl4pPr>
            <a:lvl5pPr marL="925833" indent="-285750">
              <a:buFont typeface="Arial" panose="020B0604020202020204" pitchFamily="34" charset="0"/>
              <a:buChar char="•"/>
              <a:defRPr sz="1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679F7216-A14A-48CD-B282-FAC1F411E5CC}" type="datetime1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00126" y="6514104"/>
            <a:ext cx="4426094" cy="274320"/>
          </a:xfrm>
        </p:spPr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1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6B6CE9E4-CA16-440D-B939-78792BF92B91}" type="datetime1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Adhikari, Rangudu, Prakash, Vullikanti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77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B24907A6-6B04-46D1-BD9A-326465BC141A}" type="datetime1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Adhikari, Rangudu, Prakash, Vullikanti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7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36B70605-655C-475D-A9AC-E0C0CFAA6799}" type="datetime1">
              <a:rPr lang="en-US" smtClean="0"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Adhikari, Rangudu, Prakash, Vullikanti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8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E773856F-18A4-4068-9FA2-CA5DF6B56FC6}" type="datetime1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2805" y="6470704"/>
            <a:ext cx="4426094" cy="274320"/>
          </a:xfrm>
        </p:spPr>
        <p:txBody>
          <a:bodyPr/>
          <a:lstStyle/>
          <a:p>
            <a:r>
              <a:rPr lang="en-US" smtClean="0"/>
              <a:t>Adhikari, Rangudu, Prakash, Vullikanti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9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7CE4E5A9-AE37-40C0-ABA9-E6CEF43D5479}" type="datetime1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Adhikari, Rangudu, Prakash, Vullikanti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1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8FDB29C6-71BB-4068-9297-A3743833BBF1}" type="datetime1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Adhikari, Rangudu, Prakash, Vullikanti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5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A6CAAA4B-C2F2-421A-8E45-8D3D6D76C6D9}" type="datetime1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Adhikari, Rangudu, Prakash, Vullikanti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72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241108"/>
            <a:ext cx="809015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45" y="1345096"/>
            <a:ext cx="8020305" cy="493643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05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Adhikari, Rangudu, Prakash, Vullikanti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87549" y="241108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http://s7d2.scene7.com/is/image/Fathead/lgo_ncaa_virginia_tech_hokies?layer=comp&amp;fit=constrain&amp;hei=300&amp;wid=300&amp;fmt=png-alpha&amp;qlt=95,0&amp;op_sharpen=1&amp;resMode=bicub&amp;op_usm=0.0,0.0,0,0&amp;iccEmbed=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" y="6382439"/>
            <a:ext cx="360927" cy="48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57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b="1" kern="1200" cap="all" spc="100" baseline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70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6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2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3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0" Type="http://schemas.openxmlformats.org/officeDocument/2006/relationships/image" Target="../media/image7.pn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Near optimal mapping of network states using probes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8004" y="2534722"/>
            <a:ext cx="6587987" cy="232615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Bijaya </a:t>
            </a:r>
            <a:r>
              <a:rPr lang="en-US" sz="28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Adhikari</a:t>
            </a:r>
            <a:r>
              <a:rPr lang="en-US" sz="2800" baseline="30000" dirty="0" smtClean="0">
                <a:solidFill>
                  <a:srgbClr val="0070C0"/>
                </a:solidFill>
                <a:cs typeface="Arial" panose="020B0604020202020204" pitchFamily="34" charset="0"/>
              </a:rPr>
              <a:t>*</a:t>
            </a:r>
            <a:r>
              <a:rPr 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,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Pavan</a:t>
            </a:r>
            <a:r>
              <a:rPr 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Rangudu</a:t>
            </a:r>
            <a:r>
              <a:rPr lang="en-US" sz="2800" baseline="30000" dirty="0" smtClean="0">
                <a:cs typeface="Arial" panose="020B0604020202020204" pitchFamily="34" charset="0"/>
              </a:rPr>
              <a:t>+</a:t>
            </a:r>
            <a:r>
              <a:rPr lang="en-US" sz="2800" baseline="30000" dirty="0" smtClean="0">
                <a:solidFill>
                  <a:srgbClr val="0070C0"/>
                </a:solidFill>
                <a:cs typeface="Arial" panose="020B0604020202020204" pitchFamily="34" charset="0"/>
              </a:rPr>
              <a:t>*</a:t>
            </a:r>
            <a:r>
              <a:rPr 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</a:p>
          <a:p>
            <a:r>
              <a:rPr 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B</a:t>
            </a: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. Aditya </a:t>
            </a:r>
            <a:r>
              <a:rPr 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Prakash</a:t>
            </a:r>
            <a:r>
              <a:rPr lang="en-US" sz="2800" baseline="30000" dirty="0" smtClean="0">
                <a:solidFill>
                  <a:srgbClr val="0070C0"/>
                </a:solidFill>
                <a:cs typeface="Arial" panose="020B0604020202020204" pitchFamily="34" charset="0"/>
              </a:rPr>
              <a:t>*</a:t>
            </a:r>
            <a:r>
              <a:rPr 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, and Anil </a:t>
            </a:r>
            <a:r>
              <a:rPr lang="en-US" sz="28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Vullikanti</a:t>
            </a:r>
            <a:r>
              <a:rPr lang="en-US" sz="2800" baseline="30000" dirty="0" smtClean="0">
                <a:cs typeface="Arial" panose="020B0604020202020204" pitchFamily="34" charset="0"/>
              </a:rPr>
              <a:t>+</a:t>
            </a:r>
            <a:r>
              <a:rPr lang="en-US" sz="2800" baseline="30000" dirty="0">
                <a:solidFill>
                  <a:srgbClr val="0070C0"/>
                </a:solidFill>
                <a:cs typeface="Arial" panose="020B0604020202020204" pitchFamily="34" charset="0"/>
              </a:rPr>
              <a:t>*</a:t>
            </a:r>
            <a:r>
              <a:rPr 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US" sz="1200" dirty="0">
              <a:cs typeface="Arial" panose="020B0604020202020204" pitchFamily="34" charset="0"/>
            </a:endParaRPr>
          </a:p>
          <a:p>
            <a:r>
              <a:rPr lang="en-US" sz="2800" baseline="30000" dirty="0" smtClean="0">
                <a:solidFill>
                  <a:srgbClr val="0070C0"/>
                </a:solidFill>
                <a:cs typeface="Arial" panose="020B0604020202020204" pitchFamily="34" charset="0"/>
              </a:rPr>
              <a:t>*</a:t>
            </a:r>
            <a:r>
              <a:rPr lang="en-US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Department </a:t>
            </a:r>
            <a:r>
              <a:rPr lang="en-US" sz="2200" dirty="0">
                <a:solidFill>
                  <a:srgbClr val="0070C0"/>
                </a:solidFill>
                <a:cs typeface="Arial" panose="020B0604020202020204" pitchFamily="34" charset="0"/>
              </a:rPr>
              <a:t>of Computer </a:t>
            </a:r>
            <a:r>
              <a:rPr lang="en-US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Science</a:t>
            </a:r>
          </a:p>
          <a:p>
            <a:r>
              <a:rPr lang="en-US" sz="2200" baseline="30000" dirty="0" smtClean="0">
                <a:cs typeface="Arial" panose="020B0604020202020204" pitchFamily="34" charset="0"/>
              </a:rPr>
              <a:t>+</a:t>
            </a:r>
            <a:r>
              <a:rPr lang="en-US" sz="2200" dirty="0" smtClean="0">
                <a:cs typeface="Arial" panose="020B0604020202020204" pitchFamily="34" charset="0"/>
              </a:rPr>
              <a:t>NDSSL, </a:t>
            </a:r>
            <a:r>
              <a:rPr lang="en-US" sz="2200" dirty="0" err="1" smtClean="0">
                <a:cs typeface="Arial" panose="020B0604020202020204" pitchFamily="34" charset="0"/>
              </a:rPr>
              <a:t>Biocomplexity</a:t>
            </a:r>
            <a:r>
              <a:rPr lang="en-US" sz="2200" dirty="0" smtClean="0">
                <a:cs typeface="Arial" panose="020B0604020202020204" pitchFamily="34" charset="0"/>
              </a:rPr>
              <a:t> Institute </a:t>
            </a:r>
            <a:endParaRPr lang="en-US" sz="2200" dirty="0"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tx1"/>
                </a:solidFill>
                <a:cs typeface="Arial" panose="020B0604020202020204" pitchFamily="34" charset="0"/>
              </a:rPr>
              <a:t>Virginia Tech</a:t>
            </a:r>
          </a:p>
          <a:p>
            <a:endParaRPr 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2953459" y="5107968"/>
            <a:ext cx="323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cs typeface="Arial" panose="020B0604020202020204" pitchFamily="34" charset="0"/>
              </a:rPr>
              <a:t>SDM,  </a:t>
            </a:r>
            <a:r>
              <a:rPr lang="en-US" dirty="0" smtClean="0">
                <a:cs typeface="Arial" panose="020B0604020202020204" pitchFamily="34" charset="0"/>
              </a:rPr>
              <a:t>San Diego, May</a:t>
            </a:r>
            <a:r>
              <a:rPr lang="en-US" baseline="30000" dirty="0" smtClean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3</a:t>
            </a:r>
            <a:r>
              <a:rPr lang="en-US" baseline="30000" dirty="0" smtClean="0">
                <a:cs typeface="Arial" panose="020B0604020202020204" pitchFamily="34" charset="0"/>
              </a:rPr>
              <a:t>rd</a:t>
            </a:r>
            <a:r>
              <a:rPr lang="en-US" dirty="0" smtClean="0">
                <a:cs typeface="Arial" panose="020B0604020202020204" pitchFamily="34" charset="0"/>
              </a:rPr>
              <a:t>, 2018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5" name="Picture 1" descr="C:\Users\yaozhang\AppData\Roaming\Tencent\Users\439300090\QQ\WinTemp\RichOle\P{FQ8_O9A45I)F$_]B$OC1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5526"/>
            <a:ext cx="1470688" cy="5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3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Failure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7945" y="1345096"/>
                <a:ext cx="4909715" cy="4936434"/>
              </a:xfrm>
            </p:spPr>
            <p:txBody>
              <a:bodyPr/>
              <a:lstStyle/>
              <a:p>
                <a:r>
                  <a:rPr lang="en-US" dirty="0" smtClean="0"/>
                  <a:t>Initial source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Source probability</a:t>
                </a:r>
              </a:p>
              <a:p>
                <a:pPr marL="128019" lvl="1" indent="0">
                  <a:buNone/>
                </a:pPr>
                <a:r>
                  <a:rPr lang="en-US" b="0" dirty="0" smtClean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→[0, 1]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r>
                  <a:rPr lang="en-US" dirty="0"/>
                  <a:t>All failures </a:t>
                </a:r>
                <a:r>
                  <a:rPr lang="en-US" dirty="0" smtClean="0"/>
                  <a:t>caused </a:t>
                </a:r>
                <a:r>
                  <a:rPr lang="en-US" dirty="0"/>
                  <a:t>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Failure probability of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given source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→[0, 1]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28019" lvl="1" indent="0">
                  <a:buNone/>
                </a:pPr>
                <a:endParaRPr lang="en-US" dirty="0" smtClean="0"/>
              </a:p>
              <a:p>
                <a:pPr marL="128019" lvl="1" indent="0">
                  <a:buNone/>
                </a:pPr>
                <a:endParaRPr lang="en-US" dirty="0"/>
              </a:p>
              <a:p>
                <a:pPr marL="128019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45" y="1345096"/>
                <a:ext cx="4909715" cy="4936434"/>
              </a:xfrm>
              <a:blipFill>
                <a:blip r:embed="rId2"/>
                <a:stretch>
                  <a:fillRect l="-3102" t="-2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10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420" y="1774387"/>
            <a:ext cx="3560507" cy="166295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7027620" y="2393590"/>
            <a:ext cx="354105" cy="354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99100" y="1961465"/>
                <a:ext cx="13210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Source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100" y="1961465"/>
                <a:ext cx="1321067" cy="461665"/>
              </a:xfrm>
              <a:prstGeom prst="rect">
                <a:avLst/>
              </a:prstGeom>
              <a:blipFill>
                <a:blip r:embed="rId4"/>
                <a:stretch>
                  <a:fillRect l="-691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7876279" y="2389749"/>
            <a:ext cx="354105" cy="35410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73254" y="2393590"/>
            <a:ext cx="354105" cy="35410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40079" y="3146441"/>
            <a:ext cx="1815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Failed Nodes</a:t>
            </a:r>
            <a:endParaRPr lang="en-US" sz="2400" dirty="0"/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V="1">
            <a:off x="7247635" y="2680606"/>
            <a:ext cx="701109" cy="46583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1" idx="0"/>
            <a:endCxn id="20" idx="5"/>
          </p:cNvCxnSpPr>
          <p:nvPr/>
        </p:nvCxnSpPr>
        <p:spPr>
          <a:xfrm flipH="1" flipV="1">
            <a:off x="6475502" y="2695838"/>
            <a:ext cx="772133" cy="45060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905311" y="1412984"/>
                <a:ext cx="445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311" y="1412984"/>
                <a:ext cx="44537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problem statement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7946" y="1345096"/>
                <a:ext cx="4473642" cy="493643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Given</a:t>
                </a:r>
              </a:p>
              <a:p>
                <a:pPr lvl="1"/>
                <a:r>
                  <a:rPr lang="en-US" dirty="0" smtClean="0"/>
                  <a:t>A network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/>
                  <a:t> which have failed</a:t>
                </a:r>
              </a:p>
              <a:p>
                <a:pPr lvl="1"/>
                <a:r>
                  <a:rPr lang="en-US" dirty="0" smtClean="0"/>
                  <a:t>Probes: nodes observed (</a:t>
                </a:r>
                <a:r>
                  <a:rPr lang="en-US" dirty="0"/>
                  <a:t>at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) to have been failed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Probability Dist.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 smtClean="0"/>
              </a:p>
              <a:p>
                <a:pPr marL="128019" lvl="1" indent="0">
                  <a:buNone/>
                </a:pPr>
                <a:endParaRPr lang="en-US" dirty="0" smtClean="0"/>
              </a:p>
              <a:p>
                <a:r>
                  <a:rPr lang="en-US" b="1" dirty="0" smtClean="0">
                    <a:solidFill>
                      <a:srgbClr val="00B050"/>
                    </a:solidFill>
                  </a:rPr>
                  <a:t>Infer</a:t>
                </a:r>
              </a:p>
              <a:p>
                <a:pPr lvl="1"/>
                <a:r>
                  <a:rPr lang="en-US" dirty="0"/>
                  <a:t>U</a:t>
                </a:r>
                <a:r>
                  <a:rPr lang="en-US" dirty="0" smtClean="0"/>
                  <a:t>nobserved nodes which have failed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46" y="1345096"/>
                <a:ext cx="4473642" cy="4936434"/>
              </a:xfrm>
              <a:blipFill>
                <a:blip r:embed="rId2"/>
                <a:stretch>
                  <a:fillRect l="-3406" t="-2225" r="-4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14962" y="1343336"/>
            <a:ext cx="249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Road Network Failure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36" y="3014483"/>
            <a:ext cx="3308055" cy="18498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20723" y="2026346"/>
                <a:ext cx="12574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Observed </a:t>
                </a:r>
              </a:p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failures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723" y="2026346"/>
                <a:ext cx="1257430" cy="707886"/>
              </a:xfrm>
              <a:prstGeom prst="rect">
                <a:avLst/>
              </a:prstGeom>
              <a:blipFill>
                <a:blip r:embed="rId4"/>
                <a:stretch>
                  <a:fillRect l="-5340" t="-4274" r="-5825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8260976" y="2734232"/>
            <a:ext cx="107578" cy="3451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359763" y="2734232"/>
            <a:ext cx="1008792" cy="8613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35043" y="1998820"/>
                <a:ext cx="10611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</a:rPr>
                  <a:t>Inferred </a:t>
                </a:r>
              </a:p>
              <a:p>
                <a:r>
                  <a:rPr lang="en-US" sz="2000" dirty="0" smtClean="0">
                    <a:solidFill>
                      <a:srgbClr val="0070C0"/>
                    </a:solidFill>
                  </a:rPr>
                  <a:t>failures</a:t>
                </a:r>
              </a:p>
              <a:p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043" y="1998820"/>
                <a:ext cx="1061143" cy="1015663"/>
              </a:xfrm>
              <a:prstGeom prst="rect">
                <a:avLst/>
              </a:prstGeom>
              <a:blipFill>
                <a:blip r:embed="rId5"/>
                <a:stretch>
                  <a:fillRect l="-6322" t="-3593" r="-6322" b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17" idx="2"/>
          </p:cNvCxnSpPr>
          <p:nvPr/>
        </p:nvCxnSpPr>
        <p:spPr>
          <a:xfrm>
            <a:off x="6965615" y="3014483"/>
            <a:ext cx="1079789" cy="6316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</p:cNvCxnSpPr>
          <p:nvPr/>
        </p:nvCxnSpPr>
        <p:spPr>
          <a:xfrm flipH="1">
            <a:off x="6594973" y="3014483"/>
            <a:ext cx="370642" cy="6244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5510009" y="1437897"/>
            <a:ext cx="17151" cy="464017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6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Formulation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4635679" cy="4936434"/>
          </a:xfrm>
        </p:spPr>
        <p:txBody>
          <a:bodyPr/>
          <a:lstStyle/>
          <a:p>
            <a:r>
              <a:rPr lang="en-US" dirty="0" smtClean="0"/>
              <a:t>Maximize likelihood?</a:t>
            </a:r>
          </a:p>
          <a:p>
            <a:pPr lvl="1"/>
            <a:r>
              <a:rPr lang="en-US" dirty="0" smtClean="0"/>
              <a:t>Not known how many nodes have failed</a:t>
            </a:r>
          </a:p>
          <a:p>
            <a:pPr lvl="1"/>
            <a:r>
              <a:rPr lang="en-US" dirty="0" smtClean="0"/>
              <a:t>Source is unknown</a:t>
            </a:r>
          </a:p>
          <a:p>
            <a:endParaRPr lang="en-US" dirty="0"/>
          </a:p>
          <a:p>
            <a:r>
              <a:rPr lang="en-US" dirty="0" smtClean="0"/>
              <a:t>How to formulate?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988" y="1271752"/>
            <a:ext cx="3560507" cy="166295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1BE169-5F33-4002-A332-9BF0EA1EAB5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51188" y="1890955"/>
            <a:ext cx="354105" cy="354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62907" y="1442521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source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7999847" y="1887114"/>
            <a:ext cx="354105" cy="35410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96822" y="1890955"/>
            <a:ext cx="354105" cy="35410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63647" y="2643806"/>
            <a:ext cx="1815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Failed Nodes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V="1">
            <a:off x="7371203" y="2177971"/>
            <a:ext cx="701109" cy="46583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0"/>
            <a:endCxn id="11" idx="5"/>
          </p:cNvCxnSpPr>
          <p:nvPr/>
        </p:nvCxnSpPr>
        <p:spPr>
          <a:xfrm flipH="1" flipV="1">
            <a:off x="6599070" y="2193203"/>
            <a:ext cx="772133" cy="45060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://news.mit.edu/sites/mit.edu.newsoffice/files/styles/news_article_image_top_slideshow/public/images/2012/20121219155533-0_0.jpg?itok=oSJqMS3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875" y="3264824"/>
            <a:ext cx="3037133" cy="25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51580" y="5936524"/>
            <a:ext cx="3028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Identifying source of traffic </a:t>
            </a:r>
          </a:p>
          <a:p>
            <a:pPr algn="ctr"/>
            <a:r>
              <a:rPr lang="en-US" sz="2000" dirty="0" smtClean="0"/>
              <a:t>MIT NEWS</a:t>
            </a:r>
            <a:endParaRPr lang="en-US" sz="20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3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formulation: MDL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7508196" cy="4936434"/>
          </a:xfrm>
        </p:spPr>
        <p:txBody>
          <a:bodyPr/>
          <a:lstStyle/>
          <a:p>
            <a:r>
              <a:rPr lang="en-US" dirty="0" smtClean="0"/>
              <a:t>Minimum Description Length principle</a:t>
            </a:r>
          </a:p>
          <a:p>
            <a:r>
              <a:rPr lang="en-US" dirty="0" smtClean="0"/>
              <a:t>Simplest solution is the best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13</a:t>
            </a:fld>
            <a:endParaRPr lang="en-US"/>
          </a:p>
        </p:txBody>
      </p:sp>
      <p:pic>
        <p:nvPicPr>
          <p:cNvPr id="2050" name="Picture 2" descr="http://abyss.uoregon.edu/~js/images/dilbert9801014595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45" y="2883752"/>
            <a:ext cx="7506587" cy="254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MDL Cost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7945" y="1345096"/>
                <a:ext cx="5692601" cy="493643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Sender Receiver Framework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Goal: Transmit the given set of probes (data) from sender to receiver</a:t>
                </a:r>
              </a:p>
              <a:p>
                <a:pPr lvl="1"/>
                <a:r>
                  <a:rPr lang="en-US" dirty="0"/>
                  <a:t>Data = only the </a:t>
                </a:r>
                <a:r>
                  <a:rPr lang="en-US" dirty="0" smtClean="0"/>
                  <a:t>probes</a:t>
                </a:r>
              </a:p>
              <a:p>
                <a:pPr lvl="1"/>
                <a:r>
                  <a:rPr lang="en-US" dirty="0" smtClean="0"/>
                  <a:t>Data != all failed nodes</a:t>
                </a:r>
              </a:p>
              <a:p>
                <a:r>
                  <a:rPr lang="en-US" dirty="0" smtClean="0"/>
                  <a:t>Our approach: Identify the model that best describes the data (probes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) </a:t>
                </a:r>
              </a:p>
              <a:p>
                <a:endParaRPr lang="en-US" dirty="0"/>
              </a:p>
              <a:p>
                <a:r>
                  <a:rPr lang="en-US" dirty="0" smtClean="0"/>
                  <a:t>MDL Cost = Model Cost + Data Cost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45" y="1345096"/>
                <a:ext cx="5692601" cy="4936434"/>
              </a:xfrm>
              <a:blipFill>
                <a:blip r:embed="rId2"/>
                <a:stretch>
                  <a:fillRect l="-2463" t="-1978" r="-2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97" y="1526872"/>
            <a:ext cx="801933" cy="801933"/>
          </a:xfrm>
          <a:prstGeom prst="rect">
            <a:avLst/>
          </a:prstGeom>
        </p:spPr>
      </p:pic>
      <p:pic>
        <p:nvPicPr>
          <p:cNvPr id="19462" name="Picture 6" descr="https://upload.wikimedia.org/wikipedia/commons/thumb/4/47/Simpleicons_Interface_business-woman-1.svg/2000px-Simpleicons_Interface_business-woman-1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597" y="1526872"/>
            <a:ext cx="799166" cy="79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stCxn id="9" idx="3"/>
            <a:endCxn id="19462" idx="1"/>
          </p:cNvCxnSpPr>
          <p:nvPr/>
        </p:nvCxnSpPr>
        <p:spPr>
          <a:xfrm flipV="1">
            <a:off x="6794430" y="1926455"/>
            <a:ext cx="1483167" cy="13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val Callout 12"/>
          <p:cNvSpPr/>
          <p:nvPr/>
        </p:nvSpPr>
        <p:spPr>
          <a:xfrm>
            <a:off x="6176680" y="206192"/>
            <a:ext cx="2003614" cy="128067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These nodes have failed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6766" y="5990884"/>
            <a:ext cx="5524257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How to define the MDL model space?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13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MDL Model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7945" y="1345096"/>
                <a:ext cx="6141079" cy="46971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Recall our failure process:</a:t>
                </a:r>
              </a:p>
              <a:p>
                <a:pPr lvl="1"/>
                <a:r>
                  <a:rPr lang="en-US" dirty="0" smtClean="0"/>
                  <a:t>Starts from a source</a:t>
                </a:r>
              </a:p>
              <a:p>
                <a:pPr lvl="1"/>
                <a:r>
                  <a:rPr lang="en-US" dirty="0" smtClean="0"/>
                  <a:t>Failures are geographically correlated</a:t>
                </a:r>
              </a:p>
              <a:p>
                <a:r>
                  <a:rPr lang="en-US" dirty="0" smtClean="0"/>
                  <a:t>Intuitive Model: </a:t>
                </a:r>
              </a:p>
              <a:p>
                <a:pPr lvl="1"/>
                <a:r>
                  <a:rPr lang="en-US" dirty="0" smtClean="0"/>
                  <a:t>Source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Entire failure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Consistent</a:t>
                </a:r>
                <a:endParaRPr lang="en-US" dirty="0"/>
              </a:p>
              <a:p>
                <a:r>
                  <a:rPr lang="en-US" dirty="0" smtClean="0"/>
                  <a:t>Problem: Highly sensitive to           small perturbations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and/or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Solution is not stable </a:t>
                </a:r>
                <a:endParaRPr lang="en-US" dirty="0"/>
              </a:p>
              <a:p>
                <a:pPr lvl="1"/>
                <a:r>
                  <a:rPr lang="en-US" dirty="0" smtClean="0"/>
                  <a:t>Amplified when data (set of probes) is sparse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45" y="1345096"/>
                <a:ext cx="6141079" cy="4697116"/>
              </a:xfrm>
              <a:blipFill>
                <a:blip r:embed="rId4"/>
                <a:stretch>
                  <a:fillRect l="-2480" t="-3117" r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764" y="2705017"/>
            <a:ext cx="2913829" cy="16294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335369" y="3165619"/>
            <a:ext cx="354105" cy="35410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98485" y="2766666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s1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9161" y="5883942"/>
            <a:ext cx="6388839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How to define a robust MDL model space?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623488" y="3165619"/>
            <a:ext cx="354105" cy="35410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57433" y="2766666"/>
            <a:ext cx="529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s2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3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9" grpId="0" animBg="1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MDL Model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7946" y="1345096"/>
                <a:ext cx="4711104" cy="493643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Previous Model has problems</a:t>
                </a:r>
              </a:p>
              <a:p>
                <a:pPr lvl="1"/>
                <a:r>
                  <a:rPr lang="en-US" dirty="0"/>
                  <a:t>Source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Failure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Observation: Previous model </a:t>
                </a:r>
                <a:r>
                  <a:rPr lang="en-US" dirty="0"/>
                  <a:t>d</a:t>
                </a:r>
                <a:r>
                  <a:rPr lang="en-US" dirty="0" smtClean="0"/>
                  <a:t>oing more than needed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Main idea:</a:t>
                </a:r>
              </a:p>
              <a:p>
                <a:pPr lvl="1"/>
                <a:r>
                  <a:rPr lang="en-US" dirty="0" smtClean="0"/>
                  <a:t> Marginalize over the sources</a:t>
                </a:r>
              </a:p>
              <a:p>
                <a:pPr lvl="1"/>
                <a:r>
                  <a:rPr lang="en-US" dirty="0" smtClean="0"/>
                  <a:t> Focus on the failed nodes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Find the failed nodes that best describe the probes over all possible sources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46" y="1345096"/>
                <a:ext cx="4711104" cy="4936434"/>
              </a:xfrm>
              <a:blipFill>
                <a:blip r:embed="rId4"/>
                <a:stretch>
                  <a:fillRect l="-2975" t="-3337" r="-1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745" y="4794552"/>
            <a:ext cx="3016727" cy="168695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205382" y="5273141"/>
            <a:ext cx="354105" cy="35410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31525" y="5273141"/>
            <a:ext cx="354105" cy="35410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931524" y="4701920"/>
            <a:ext cx="354105" cy="35410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615084" y="5282329"/>
            <a:ext cx="354105" cy="35410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88206" y="5282329"/>
            <a:ext cx="354105" cy="35410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92322" y="5282329"/>
            <a:ext cx="354105" cy="35410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28393" y="3649116"/>
            <a:ext cx="2755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Marginalize over all</a:t>
            </a:r>
          </a:p>
          <a:p>
            <a:r>
              <a:rPr lang="en-US" sz="2000" dirty="0" smtClean="0"/>
              <a:t> possible sources</a:t>
            </a:r>
            <a:endParaRPr lang="en-US" sz="2000" dirty="0"/>
          </a:p>
        </p:txBody>
      </p:sp>
      <p:cxnSp>
        <p:nvCxnSpPr>
          <p:cNvPr id="15" name="Straight Arrow Connector 14"/>
          <p:cNvCxnSpPr>
            <a:endCxn id="11" idx="0"/>
          </p:cNvCxnSpPr>
          <p:nvPr/>
        </p:nvCxnSpPr>
        <p:spPr>
          <a:xfrm>
            <a:off x="7492473" y="4276186"/>
            <a:ext cx="1299664" cy="10061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0" idx="1"/>
          </p:cNvCxnSpPr>
          <p:nvPr/>
        </p:nvCxnSpPr>
        <p:spPr>
          <a:xfrm>
            <a:off x="7492473" y="4276186"/>
            <a:ext cx="490908" cy="4775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9" idx="1"/>
          </p:cNvCxnSpPr>
          <p:nvPr/>
        </p:nvCxnSpPr>
        <p:spPr>
          <a:xfrm>
            <a:off x="7492473" y="4276186"/>
            <a:ext cx="490909" cy="10488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3" idx="7"/>
          </p:cNvCxnSpPr>
          <p:nvPr/>
        </p:nvCxnSpPr>
        <p:spPr>
          <a:xfrm flipH="1">
            <a:off x="6094570" y="4276186"/>
            <a:ext cx="1397903" cy="10580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7" idx="0"/>
          </p:cNvCxnSpPr>
          <p:nvPr/>
        </p:nvCxnSpPr>
        <p:spPr>
          <a:xfrm flipH="1">
            <a:off x="7382435" y="4276186"/>
            <a:ext cx="110038" cy="9969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2" idx="0"/>
          </p:cNvCxnSpPr>
          <p:nvPr/>
        </p:nvCxnSpPr>
        <p:spPr>
          <a:xfrm flipH="1">
            <a:off x="6665259" y="4276186"/>
            <a:ext cx="827214" cy="10061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50" y="1567298"/>
            <a:ext cx="3139082" cy="1755378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7274039" y="2070580"/>
            <a:ext cx="354105" cy="35410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078866" y="1705763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source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6668071" y="648320"/>
            <a:ext cx="1553286" cy="1413175"/>
          </a:xfrm>
          <a:prstGeom prst="mathMultiply">
            <a:avLst>
              <a:gd name="adj1" fmla="val 1220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0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MDL Model Cost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Model Includes:</a:t>
                </a:r>
              </a:p>
              <a:p>
                <a:pPr lvl="1"/>
                <a:r>
                  <a:rPr lang="en-US" dirty="0"/>
                  <a:t>Size of the probes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Size of the failure set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failure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 smtClean="0"/>
                  <a:t>Sender sends the information in order shown above</a:t>
                </a:r>
              </a:p>
              <a:p>
                <a:r>
                  <a:rPr lang="en-US" dirty="0"/>
                  <a:t>Model Cost                    has three parts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00" t="-2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67" y="1809248"/>
            <a:ext cx="801933" cy="801933"/>
          </a:xfrm>
          <a:prstGeom prst="rect">
            <a:avLst/>
          </a:prstGeom>
        </p:spPr>
      </p:pic>
      <p:pic>
        <p:nvPicPr>
          <p:cNvPr id="7" name="Picture 6" descr="https://upload.wikimedia.org/wikipedia/commons/thumb/4/47/Simpleicons_Interface_business-woman-1.svg/2000px-Simpleicons_Interface_business-woman-1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967" y="1809248"/>
            <a:ext cx="799166" cy="79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stCxn id="6" idx="3"/>
            <a:endCxn id="7" idx="1"/>
          </p:cNvCxnSpPr>
          <p:nvPr/>
        </p:nvCxnSpPr>
        <p:spPr>
          <a:xfrm flipV="1">
            <a:off x="5812800" y="2208831"/>
            <a:ext cx="1483167" cy="13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Callout 8"/>
              <p:cNvSpPr/>
              <p:nvPr/>
            </p:nvSpPr>
            <p:spPr>
              <a:xfrm>
                <a:off x="5195050" y="885832"/>
                <a:ext cx="1528482" cy="883414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US" sz="14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Oval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050" y="885832"/>
                <a:ext cx="1528482" cy="883414"/>
              </a:xfrm>
              <a:prstGeom prst="wedgeEllipse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http://latex2png.com/output/latex_fd5d8eb3bfbb653610aa92e63f82ac3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55" y="3770881"/>
            <a:ext cx="1700118" cy="32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latex2png.com/output/latex_c9ea0872d28752124bc51afb6923a8d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25" y="4520496"/>
            <a:ext cx="7831978" cy="3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442037" y="4419415"/>
            <a:ext cx="1084730" cy="5335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775465" y="5210425"/>
            <a:ext cx="2430987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Cost of size of probes</a:t>
            </a:r>
            <a:endParaRPr lang="en-US" sz="2000" dirty="0"/>
          </a:p>
        </p:txBody>
      </p:sp>
      <p:cxnSp>
        <p:nvCxnSpPr>
          <p:cNvPr id="26" name="Straight Arrow Connector 25"/>
          <p:cNvCxnSpPr>
            <a:stCxn id="25" idx="0"/>
            <a:endCxn id="24" idx="2"/>
          </p:cNvCxnSpPr>
          <p:nvPr/>
        </p:nvCxnSpPr>
        <p:spPr>
          <a:xfrm flipH="1" flipV="1">
            <a:off x="3984402" y="4953000"/>
            <a:ext cx="6557" cy="2574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948107" y="4477686"/>
            <a:ext cx="1492624" cy="5335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9963" y="4441147"/>
            <a:ext cx="1925040" cy="5335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374250" y="5207306"/>
            <a:ext cx="1727983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Cost of the failure set given the rest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7822483" y="4974733"/>
            <a:ext cx="0" cy="2325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26767" y="5723219"/>
            <a:ext cx="2788023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Cost of size of failure set given the size of probes</a:t>
            </a:r>
            <a:endParaRPr lang="en-US" sz="2000" dirty="0"/>
          </a:p>
        </p:txBody>
      </p:sp>
      <p:cxnSp>
        <p:nvCxnSpPr>
          <p:cNvPr id="32" name="Straight Arrow Connector 31"/>
          <p:cNvCxnSpPr>
            <a:endCxn id="27" idx="2"/>
          </p:cNvCxnSpPr>
          <p:nvPr/>
        </p:nvCxnSpPr>
        <p:spPr>
          <a:xfrm flipV="1">
            <a:off x="5694419" y="5011271"/>
            <a:ext cx="0" cy="7119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1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MDL Model Cost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1: by Shannon-</a:t>
            </a:r>
            <a:r>
              <a:rPr lang="en-US" dirty="0" err="1" smtClean="0"/>
              <a:t>Fano</a:t>
            </a:r>
            <a:r>
              <a:rPr lang="en-US" dirty="0" smtClean="0"/>
              <a:t> code</a:t>
            </a:r>
          </a:p>
          <a:p>
            <a:endParaRPr lang="en-US" dirty="0" smtClean="0"/>
          </a:p>
          <a:p>
            <a:r>
              <a:rPr lang="en-US" dirty="0" smtClean="0"/>
              <a:t>Part 2: 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 sampling assumption to compute </a:t>
            </a:r>
            <a:endParaRPr lang="en-US" dirty="0"/>
          </a:p>
          <a:p>
            <a:r>
              <a:rPr lang="en-US" dirty="0" smtClean="0"/>
              <a:t>Part 3: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Use failure process to get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18</a:t>
            </a:fld>
            <a:endParaRPr lang="en-US"/>
          </a:p>
        </p:txBody>
      </p:sp>
      <p:pic>
        <p:nvPicPr>
          <p:cNvPr id="20486" name="Picture 6" descr="http://latex2png.com/output/latex_a5118ff876fe86d80a013558a82e2cc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458" y="1943560"/>
            <a:ext cx="2982072" cy="28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://latex2png.com/output/latex_ee5ec99d0c901abf3bcc1feb9ea5221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6" r="-2009"/>
          <a:stretch/>
        </p:blipFill>
        <p:spPr bwMode="auto">
          <a:xfrm>
            <a:off x="4438028" y="3004385"/>
            <a:ext cx="3566160" cy="64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http://latex2png.com/output/latex_607f5ac6d348bb88446405442c1286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70" y="5188643"/>
            <a:ext cx="6501242" cy="27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latex2png.com/output/latex_7c9413aea5834025961232d2e590704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67" y="3958044"/>
            <a:ext cx="1328528" cy="28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latex2png.com/output/latex_a06e7e69ed77c94d7f0513b4d2d17b2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18" y="5920159"/>
            <a:ext cx="731611" cy="2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8004188" y="2953871"/>
            <a:ext cx="151056" cy="811305"/>
          </a:xfrm>
          <a:prstGeom prst="rightBrace">
            <a:avLst>
              <a:gd name="adj1" fmla="val 109222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90857" y="2997414"/>
            <a:ext cx="9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Bayes</a:t>
            </a:r>
          </a:p>
          <a:p>
            <a:r>
              <a:rPr lang="en-US" dirty="0" smtClean="0"/>
              <a:t>Theore</a:t>
            </a:r>
            <a:r>
              <a:rPr lang="en-US" dirty="0"/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54766" y="32068"/>
            <a:ext cx="1464047" cy="830997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Details in the paper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latex2png.com/output/latex_379f6d168ad558ae1e60725d4fcc7c1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0" y="3180980"/>
            <a:ext cx="3954742" cy="29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00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MDL </a:t>
            </a:r>
            <a:r>
              <a:rPr lang="en-US" dirty="0" err="1" smtClean="0"/>
              <a:t>ModeL</a:t>
            </a:r>
            <a:r>
              <a:rPr lang="en-US" dirty="0" smtClean="0"/>
              <a:t> </a:t>
            </a:r>
            <a:r>
              <a:rPr lang="en-US" dirty="0" err="1" smtClean="0"/>
              <a:t>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Putting all together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After algebra: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76" y="3662270"/>
            <a:ext cx="7407022" cy="1655637"/>
          </a:xfrm>
          <a:prstGeom prst="rect">
            <a:avLst/>
          </a:prstGeom>
        </p:spPr>
      </p:pic>
      <p:pic>
        <p:nvPicPr>
          <p:cNvPr id="8" name="Picture 4" descr="http://latex2png.com/output/latex_c9ea0872d28752124bc51afb6923a8d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19" y="1967282"/>
            <a:ext cx="5080222" cy="24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15235" y="3724834"/>
            <a:ext cx="5105400" cy="797858"/>
          </a:xfrm>
          <a:prstGeom prst="rect">
            <a:avLst/>
          </a:prstGeom>
          <a:solidFill>
            <a:srgbClr val="00B050">
              <a:alpha val="3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15235" y="4521371"/>
            <a:ext cx="5105400" cy="797858"/>
          </a:xfrm>
          <a:prstGeom prst="rect">
            <a:avLst/>
          </a:prstGeom>
          <a:solidFill>
            <a:srgbClr val="FF0000">
              <a:alpha val="3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67935" y="5680937"/>
            <a:ext cx="1667436" cy="370711"/>
          </a:xfrm>
          <a:prstGeom prst="rect">
            <a:avLst/>
          </a:prstGeom>
          <a:solidFill>
            <a:srgbClr val="FF0000">
              <a:alpha val="3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Failure Process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15235" y="5680937"/>
            <a:ext cx="1846730" cy="370711"/>
          </a:xfrm>
          <a:prstGeom prst="rect">
            <a:avLst/>
          </a:prstGeom>
          <a:solidFill>
            <a:srgbClr val="00B050">
              <a:alpha val="3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Sampling Process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6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Motivation</a:t>
            </a:r>
          </a:p>
          <a:p>
            <a:r>
              <a:rPr lang="en-US" dirty="0" smtClean="0"/>
              <a:t>Problem Formulation</a:t>
            </a:r>
            <a:endParaRPr lang="en-US" b="0" dirty="0"/>
          </a:p>
          <a:p>
            <a:r>
              <a:rPr lang="en-US" dirty="0" smtClean="0"/>
              <a:t>Methods</a:t>
            </a:r>
            <a:endParaRPr lang="en-US" b="0" dirty="0"/>
          </a:p>
          <a:p>
            <a:r>
              <a:rPr lang="en-US" dirty="0" smtClean="0"/>
              <a:t>Experiments</a:t>
            </a:r>
            <a:endParaRPr lang="en-US" b="0" dirty="0" smtClean="0"/>
          </a:p>
          <a:p>
            <a:r>
              <a:rPr lang="en-US" dirty="0" smtClean="0"/>
              <a:t>Conclusion</a:t>
            </a:r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MDL Data Cost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Recall: We need to identify                                  the set of probes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Hence need to identify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Data Cost: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 is the probability with which failures are observed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00" t="-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20</a:t>
            </a:fld>
            <a:endParaRPr lang="en-US"/>
          </a:p>
        </p:txBody>
      </p:sp>
      <p:pic>
        <p:nvPicPr>
          <p:cNvPr id="11266" name="Picture 2" descr="http://latex2png.com/output/latex_2747e5162a21fe690fc9edd59ce29e1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81" y="4852754"/>
            <a:ext cx="6385541" cy="34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77" y="314565"/>
            <a:ext cx="3007659" cy="1681886"/>
          </a:xfrm>
          <a:prstGeom prst="rect">
            <a:avLst/>
          </a:prstGeom>
        </p:spPr>
      </p:pic>
      <p:pic>
        <p:nvPicPr>
          <p:cNvPr id="24578" name="Picture 2" descr="http://latex2png.com/output/latex_545ef4df36ebf20adafb5aa1f868ff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63" y="4226474"/>
            <a:ext cx="7083054" cy="39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47889" y="2069908"/>
                <a:ext cx="10611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</a:rPr>
                  <a:t>Inferred </a:t>
                </a:r>
              </a:p>
              <a:p>
                <a:r>
                  <a:rPr lang="en-US" sz="2000" dirty="0" smtClean="0">
                    <a:solidFill>
                      <a:srgbClr val="0070C0"/>
                    </a:solidFill>
                  </a:rPr>
                  <a:t>failures</a:t>
                </a:r>
              </a:p>
              <a:p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889" y="2069908"/>
                <a:ext cx="1061143" cy="1015663"/>
              </a:xfrm>
              <a:prstGeom prst="rect">
                <a:avLst/>
              </a:prstGeom>
              <a:blipFill>
                <a:blip r:embed="rId6"/>
                <a:stretch>
                  <a:fillRect l="-6322" t="-3614" r="-6322" b="-3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7778461" y="1035424"/>
            <a:ext cx="298702" cy="10344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0"/>
          </p:cNvCxnSpPr>
          <p:nvPr/>
        </p:nvCxnSpPr>
        <p:spPr>
          <a:xfrm flipH="1" flipV="1">
            <a:off x="6705600" y="1039906"/>
            <a:ext cx="1072861" cy="10300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</a:t>
            </a:r>
            <a:r>
              <a:rPr lang="en-US" sz="3600" dirty="0" smtClean="0"/>
              <a:t>RAPH</a:t>
            </a:r>
            <a:r>
              <a:rPr lang="en-US" dirty="0" smtClean="0"/>
              <a:t>S</a:t>
            </a:r>
            <a:r>
              <a:rPr lang="en-US" sz="3600" dirty="0" smtClean="0"/>
              <a:t>TATE</a:t>
            </a:r>
            <a:r>
              <a:rPr lang="en-US" dirty="0" smtClean="0"/>
              <a:t>I</a:t>
            </a:r>
            <a:r>
              <a:rPr lang="en-US" sz="3600" dirty="0" smtClean="0"/>
              <a:t>NF</a:t>
            </a:r>
            <a:r>
              <a:rPr lang="en-US" dirty="0" smtClean="0"/>
              <a:t> Problem Statement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7946" y="1345096"/>
                <a:ext cx="4047820" cy="4936434"/>
              </a:xfrm>
            </p:spPr>
            <p:txBody>
              <a:bodyPr/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Given:</a:t>
                </a:r>
              </a:p>
              <a:p>
                <a:pPr lvl="1"/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Probes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Probability Dist.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r>
                  <a:rPr lang="en-US" b="1" dirty="0" smtClean="0">
                    <a:solidFill>
                      <a:srgbClr val="00B050"/>
                    </a:solidFill>
                  </a:rPr>
                  <a:t>Find:</a:t>
                </a:r>
              </a:p>
              <a:p>
                <a:pPr lvl="1"/>
                <a:r>
                  <a:rPr lang="en-US" dirty="0" smtClean="0"/>
                  <a:t>The failure set I</a:t>
                </a:r>
              </a:p>
              <a:p>
                <a:r>
                  <a:rPr lang="en-US" b="1" dirty="0" smtClean="0">
                    <a:solidFill>
                      <a:srgbClr val="00B050"/>
                    </a:solidFill>
                  </a:rPr>
                  <a:t>Such that:</a:t>
                </a:r>
              </a:p>
              <a:p>
                <a:pPr lvl="1"/>
                <a:r>
                  <a:rPr lang="en-US" dirty="0" smtClean="0"/>
                  <a:t>MDL cost is minimized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46" y="1345096"/>
                <a:ext cx="4047820" cy="4936434"/>
              </a:xfrm>
              <a:blipFill>
                <a:blip r:embed="rId2"/>
                <a:stretch>
                  <a:fillRect l="-3765" t="-2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30" y="5200458"/>
            <a:ext cx="7657117" cy="115749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4952922" y="1155508"/>
            <a:ext cx="2695" cy="3939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83" y="3390384"/>
            <a:ext cx="2966332" cy="16587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483" y="1146079"/>
            <a:ext cx="2959474" cy="138223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5400000">
            <a:off x="6710186" y="2763653"/>
            <a:ext cx="632068" cy="318798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 smtClean="0"/>
              <a:t>Problem Formulation</a:t>
            </a:r>
            <a:endParaRPr lang="en-US" dirty="0"/>
          </a:p>
          <a:p>
            <a:r>
              <a:rPr lang="en-US" b="1" dirty="0" smtClean="0">
                <a:solidFill>
                  <a:srgbClr val="00B050"/>
                </a:solidFill>
              </a:rPr>
              <a:t>Methods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dirty="0" smtClean="0"/>
              <a:t>Experiments</a:t>
            </a:r>
            <a:endParaRPr lang="en-US" b="0" dirty="0" smtClean="0"/>
          </a:p>
          <a:p>
            <a:r>
              <a:rPr lang="en-US" dirty="0" smtClean="0"/>
              <a:t>Conclusion</a:t>
            </a:r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22</a:t>
            </a:fld>
            <a:endParaRPr lang="en-US"/>
          </a:p>
        </p:txBody>
      </p:sp>
      <p:sp>
        <p:nvSpPr>
          <p:cNvPr id="6" name="L-Shape 5"/>
          <p:cNvSpPr/>
          <p:nvPr/>
        </p:nvSpPr>
        <p:spPr>
          <a:xfrm rot="18806691">
            <a:off x="889435" y="1353835"/>
            <a:ext cx="388486" cy="178785"/>
          </a:xfrm>
          <a:prstGeom prst="corner">
            <a:avLst>
              <a:gd name="adj1" fmla="val 38247"/>
              <a:gd name="adj2" fmla="val 309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/>
          <p:cNvSpPr/>
          <p:nvPr/>
        </p:nvSpPr>
        <p:spPr>
          <a:xfrm rot="18806691">
            <a:off x="889434" y="1931195"/>
            <a:ext cx="388486" cy="178785"/>
          </a:xfrm>
          <a:prstGeom prst="corner">
            <a:avLst>
              <a:gd name="adj1" fmla="val 38247"/>
              <a:gd name="adj2" fmla="val 309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5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1196787" y="5073649"/>
            <a:ext cx="1447802" cy="404193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1196787" y="4604621"/>
            <a:ext cx="1972237" cy="404193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1196787" y="3847729"/>
            <a:ext cx="4101353" cy="69737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196788" y="2581555"/>
            <a:ext cx="3899698" cy="1085009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1196788" y="2026024"/>
            <a:ext cx="2680447" cy="474188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2"/>
              <p:cNvSpPr txBox="1">
                <a:spLocks/>
              </p:cNvSpPr>
              <p:nvPr/>
            </p:nvSpPr>
            <p:spPr>
              <a:xfrm>
                <a:off x="614121" y="1991427"/>
                <a:ext cx="4963048" cy="3584620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indent="-342900">
                  <a:buFont typeface="+mj-lt"/>
                  <a:buAutoNum type="arabicPeriod"/>
                </a:pPr>
                <a:r>
                  <a:rPr lang="en-US" sz="2800" dirty="0" smtClean="0"/>
                  <a:t>Intilialize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 smtClean="0"/>
              </a:p>
              <a:p>
                <a:pPr lvl="1" indent="-342900">
                  <a:buFont typeface="+mj-lt"/>
                  <a:buAutoNum type="arabicPeriod"/>
                </a:pPr>
                <a:r>
                  <a:rPr lang="en-US" sz="2800" dirty="0" smtClean="0"/>
                  <a:t>While there exists a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 whose addition causes MDL score to drop </a:t>
                </a:r>
              </a:p>
              <a:p>
                <a:pPr marL="937260" lvl="2" indent="-457200">
                  <a:buFont typeface="+mj-lt"/>
                  <a:buAutoNum type="alphaLcParenR"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600" dirty="0" smtClean="0"/>
                  <a:t> node causing maximum marginal drop in MDL score</a:t>
                </a:r>
              </a:p>
              <a:p>
                <a:pPr marL="937260" lvl="2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acc>
                    <m:r>
                      <a:rPr lang="en-US" sz="2600" i="1" dirty="0">
                        <a:latin typeface="Cambria Math" panose="02040503050406030204" pitchFamily="18" charset="0"/>
                      </a:rPr>
                      <m:t>←</m:t>
                    </m:r>
                    <m:acc>
                      <m:accPr>
                        <m:chr m:val="̂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ac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∪ 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600" dirty="0" smtClean="0"/>
              </a:p>
              <a:p>
                <a:pPr marL="662940" lvl="1" indent="-457200">
                  <a:buFont typeface="+mj-lt"/>
                  <a:buAutoNum type="arabicPeriod"/>
                </a:pPr>
                <a:r>
                  <a:rPr lang="en-US" sz="2800" dirty="0" smtClean="0"/>
                  <a:t>Return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acc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6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21" y="1991427"/>
                <a:ext cx="4963048" cy="3584620"/>
              </a:xfrm>
              <a:prstGeom prst="rect">
                <a:avLst/>
              </a:prstGeom>
              <a:blipFill>
                <a:blip r:embed="rId2"/>
                <a:stretch>
                  <a:fillRect t="-1361" b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Greedy Heuristic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4120" y="1554480"/>
            <a:ext cx="2203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OCAL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EARCH</a:t>
            </a:r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84718" y="5846468"/>
                <a:ext cx="3856909" cy="4717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2400" dirty="0" smtClean="0">
                    <a:solidFill>
                      <a:srgbClr val="FF0000"/>
                    </a:solidFill>
                  </a:rPr>
                  <a:t>No guarantee on quality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acc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718" y="5846468"/>
                <a:ext cx="3856909" cy="471732"/>
              </a:xfrm>
              <a:prstGeom prst="rect">
                <a:avLst/>
              </a:prstGeom>
              <a:blipFill>
                <a:blip r:embed="rId3"/>
                <a:stretch>
                  <a:fillRect l="-1878" t="-6024" r="-2817" b="-24096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5258673" y="2339797"/>
            <a:ext cx="314587" cy="331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258672" y="1661178"/>
            <a:ext cx="314587" cy="3313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6177315" y="1661178"/>
            <a:ext cx="314587" cy="3313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0" name="Oval 19"/>
          <p:cNvSpPr/>
          <p:nvPr/>
        </p:nvSpPr>
        <p:spPr>
          <a:xfrm>
            <a:off x="6177315" y="3055744"/>
            <a:ext cx="314587" cy="3313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8006767" y="3087503"/>
            <a:ext cx="314587" cy="3313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012895" y="2327419"/>
            <a:ext cx="314587" cy="3313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8772540" y="2314137"/>
            <a:ext cx="314587" cy="3313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8012894" y="1600792"/>
            <a:ext cx="314587" cy="331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177315" y="2327419"/>
            <a:ext cx="314587" cy="3313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26" name="Straight Connector 25"/>
          <p:cNvCxnSpPr>
            <a:stCxn id="18" idx="4"/>
            <a:endCxn id="17" idx="0"/>
          </p:cNvCxnSpPr>
          <p:nvPr/>
        </p:nvCxnSpPr>
        <p:spPr>
          <a:xfrm>
            <a:off x="5415966" y="1992543"/>
            <a:ext cx="1" cy="347254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2"/>
            <a:endCxn id="17" idx="6"/>
          </p:cNvCxnSpPr>
          <p:nvPr/>
        </p:nvCxnSpPr>
        <p:spPr>
          <a:xfrm flipH="1">
            <a:off x="5573260" y="2493102"/>
            <a:ext cx="604055" cy="1237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8" idx="6"/>
            <a:endCxn id="19" idx="2"/>
          </p:cNvCxnSpPr>
          <p:nvPr/>
        </p:nvCxnSpPr>
        <p:spPr>
          <a:xfrm>
            <a:off x="5573259" y="1826861"/>
            <a:ext cx="604056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4" idx="6"/>
            <a:endCxn id="22" idx="2"/>
          </p:cNvCxnSpPr>
          <p:nvPr/>
        </p:nvCxnSpPr>
        <p:spPr>
          <a:xfrm>
            <a:off x="7403565" y="2493102"/>
            <a:ext cx="609330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4" idx="4"/>
            <a:endCxn id="22" idx="0"/>
          </p:cNvCxnSpPr>
          <p:nvPr/>
        </p:nvCxnSpPr>
        <p:spPr>
          <a:xfrm>
            <a:off x="8170188" y="1932157"/>
            <a:ext cx="1" cy="395262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5" idx="4"/>
            <a:endCxn id="20" idx="0"/>
          </p:cNvCxnSpPr>
          <p:nvPr/>
        </p:nvCxnSpPr>
        <p:spPr>
          <a:xfrm>
            <a:off x="6334609" y="2658784"/>
            <a:ext cx="0" cy="39696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1" idx="0"/>
          </p:cNvCxnSpPr>
          <p:nvPr/>
        </p:nvCxnSpPr>
        <p:spPr>
          <a:xfrm flipV="1">
            <a:off x="8164061" y="2645502"/>
            <a:ext cx="1234" cy="442001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2" idx="6"/>
          </p:cNvCxnSpPr>
          <p:nvPr/>
        </p:nvCxnSpPr>
        <p:spPr>
          <a:xfrm flipV="1">
            <a:off x="8327482" y="2492197"/>
            <a:ext cx="466891" cy="905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088978" y="2327419"/>
            <a:ext cx="314587" cy="331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35" name="Straight Connector 34"/>
          <p:cNvCxnSpPr>
            <a:stCxn id="25" idx="6"/>
            <a:endCxn id="34" idx="2"/>
          </p:cNvCxnSpPr>
          <p:nvPr/>
        </p:nvCxnSpPr>
        <p:spPr>
          <a:xfrm>
            <a:off x="6491902" y="2493102"/>
            <a:ext cx="597076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8" idx="4"/>
            <a:endCxn id="17" idx="0"/>
          </p:cNvCxnSpPr>
          <p:nvPr/>
        </p:nvCxnSpPr>
        <p:spPr>
          <a:xfrm>
            <a:off x="5415966" y="1992543"/>
            <a:ext cx="1" cy="34725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5" idx="2"/>
          </p:cNvCxnSpPr>
          <p:nvPr/>
        </p:nvCxnSpPr>
        <p:spPr>
          <a:xfrm flipH="1">
            <a:off x="5583904" y="2493102"/>
            <a:ext cx="593411" cy="71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8" idx="6"/>
            <a:endCxn id="19" idx="2"/>
          </p:cNvCxnSpPr>
          <p:nvPr/>
        </p:nvCxnSpPr>
        <p:spPr>
          <a:xfrm>
            <a:off x="5573259" y="1826861"/>
            <a:ext cx="60405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4" idx="6"/>
            <a:endCxn id="22" idx="2"/>
          </p:cNvCxnSpPr>
          <p:nvPr/>
        </p:nvCxnSpPr>
        <p:spPr>
          <a:xfrm>
            <a:off x="7403565" y="2493102"/>
            <a:ext cx="6093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164060" y="1932157"/>
            <a:ext cx="1" cy="3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5" idx="4"/>
            <a:endCxn id="20" idx="0"/>
          </p:cNvCxnSpPr>
          <p:nvPr/>
        </p:nvCxnSpPr>
        <p:spPr>
          <a:xfrm>
            <a:off x="6334609" y="2658784"/>
            <a:ext cx="0" cy="3969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157933" y="2645502"/>
            <a:ext cx="1234" cy="4420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8321354" y="2492197"/>
            <a:ext cx="423713" cy="90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5" idx="6"/>
            <a:endCxn id="34" idx="2"/>
          </p:cNvCxnSpPr>
          <p:nvPr/>
        </p:nvCxnSpPr>
        <p:spPr>
          <a:xfrm>
            <a:off x="6491902" y="2493102"/>
            <a:ext cx="5970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/>
          <p:cNvSpPr/>
          <p:nvPr/>
        </p:nvSpPr>
        <p:spPr>
          <a:xfrm>
            <a:off x="6350381" y="4575987"/>
            <a:ext cx="1479177" cy="943596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926950" y="4552599"/>
                <a:ext cx="324128" cy="376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950" y="4552599"/>
                <a:ext cx="324128" cy="376898"/>
              </a:xfrm>
              <a:prstGeom prst="rect">
                <a:avLst/>
              </a:prstGeom>
              <a:blipFill>
                <a:blip r:embed="rId6"/>
                <a:stretch>
                  <a:fillRect t="-8065" r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Oval 79"/>
          <p:cNvSpPr/>
          <p:nvPr/>
        </p:nvSpPr>
        <p:spPr>
          <a:xfrm>
            <a:off x="6444480" y="4648186"/>
            <a:ext cx="314587" cy="331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6898784" y="4648186"/>
            <a:ext cx="314587" cy="331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7347962" y="4650242"/>
            <a:ext cx="314587" cy="331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6459001" y="5066025"/>
            <a:ext cx="314587" cy="3313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5" name="Oval 84"/>
          <p:cNvSpPr/>
          <p:nvPr/>
        </p:nvSpPr>
        <p:spPr>
          <a:xfrm>
            <a:off x="6897958" y="5070627"/>
            <a:ext cx="314587" cy="3313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6122894" y="2263118"/>
            <a:ext cx="434788" cy="4397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941878" y="2259948"/>
            <a:ext cx="434788" cy="4397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454257" y="1085320"/>
            <a:ext cx="14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Toy Example</a:t>
            </a:r>
            <a:endParaRPr lang="en-US" sz="2000" dirty="0"/>
          </a:p>
        </p:txBody>
      </p:sp>
      <p:sp>
        <p:nvSpPr>
          <p:cNvPr id="51" name="Rounded Rectangle 50"/>
          <p:cNvSpPr/>
          <p:nvPr/>
        </p:nvSpPr>
        <p:spPr>
          <a:xfrm>
            <a:off x="6350381" y="3681160"/>
            <a:ext cx="1479177" cy="450744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907032" y="3630021"/>
                <a:ext cx="411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032" y="3630021"/>
                <a:ext cx="411010" cy="369332"/>
              </a:xfrm>
              <a:prstGeom prst="rect">
                <a:avLst/>
              </a:prstGeom>
              <a:blipFill>
                <a:blip r:embed="rId7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/>
          <p:cNvSpPr/>
          <p:nvPr/>
        </p:nvSpPr>
        <p:spPr>
          <a:xfrm>
            <a:off x="6444480" y="3753359"/>
            <a:ext cx="314587" cy="331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4" name="Oval 53"/>
          <p:cNvSpPr/>
          <p:nvPr/>
        </p:nvSpPr>
        <p:spPr>
          <a:xfrm>
            <a:off x="6898784" y="3753359"/>
            <a:ext cx="314587" cy="331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7347962" y="3755415"/>
            <a:ext cx="314587" cy="331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8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0" grpId="0" animBg="1"/>
      <p:bldP spid="90" grpId="1" animBg="1"/>
      <p:bldP spid="90" grpId="2" animBg="1"/>
      <p:bldP spid="90" grpId="3" animBg="1"/>
      <p:bldP spid="89" grpId="0" animBg="1"/>
      <p:bldP spid="89" grpId="1" animBg="1"/>
      <p:bldP spid="89" grpId="2" animBg="1"/>
      <p:bldP spid="89" grpId="3" animBg="1"/>
      <p:bldP spid="88" grpId="0" animBg="1"/>
      <p:bldP spid="88" grpId="1" animBg="1"/>
      <p:bldP spid="87" grpId="0" animBg="1"/>
      <p:bldP spid="87" grpId="1" animBg="1"/>
      <p:bldP spid="15" grpId="0" animBg="1"/>
      <p:bldP spid="78" grpId="0" animBg="1"/>
      <p:bldP spid="79" grpId="0"/>
      <p:bldP spid="80" grpId="0" animBg="1"/>
      <p:bldP spid="81" grpId="0" animBg="1"/>
      <p:bldP spid="82" grpId="0" animBg="1"/>
      <p:bldP spid="84" grpId="0" animBg="1"/>
      <p:bldP spid="85" grpId="0" animBg="1"/>
      <p:bldP spid="92" grpId="0" animBg="1"/>
      <p:bldP spid="92" grpId="1" animBg="1"/>
      <p:bldP spid="93" grpId="0" animBg="1"/>
      <p:bldP spid="9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7944" y="1345096"/>
                <a:ext cx="8020306" cy="493643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Recall our objective is: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128019" lvl="1" indent="0">
                  <a:buNone/>
                </a:pPr>
                <a:endParaRPr lang="en-US" dirty="0" smtClean="0"/>
              </a:p>
              <a:p>
                <a:pPr marL="128019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Rewrite the objective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Makes it explicit that obtaining good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is useful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44" y="1345096"/>
                <a:ext cx="8020306" cy="4936434"/>
              </a:xfrm>
              <a:blipFill>
                <a:blip r:embed="rId6"/>
                <a:stretch>
                  <a:fillRect l="-1748" t="-3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3089880" y="3948771"/>
            <a:ext cx="289818" cy="630714"/>
          </a:xfrm>
          <a:prstGeom prst="rect">
            <a:avLst/>
          </a:prstGeom>
          <a:solidFill>
            <a:srgbClr val="FFC000">
              <a:alpha val="46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13729" y="3948771"/>
            <a:ext cx="466169" cy="630714"/>
          </a:xfrm>
          <a:prstGeom prst="rect">
            <a:avLst/>
          </a:prstGeom>
          <a:solidFill>
            <a:srgbClr val="00B050">
              <a:alpha val="46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58715" y="3948771"/>
            <a:ext cx="773143" cy="630714"/>
          </a:xfrm>
          <a:prstGeom prst="rect">
            <a:avLst/>
          </a:prstGeom>
          <a:solidFill>
            <a:srgbClr val="FF0000">
              <a:alpha val="57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ttp://latex2png.com/output/latex_d2700efbf31d52ab1d759d3d09603e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62" y="3990736"/>
            <a:ext cx="4915097" cy="54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IDEA: </a:t>
            </a:r>
            <a:r>
              <a:rPr lang="en-US" dirty="0" err="1" smtClean="0"/>
              <a:t>G</a:t>
            </a:r>
            <a:r>
              <a:rPr lang="en-US" sz="3600" dirty="0" err="1" smtClean="0"/>
              <a:t>raph</a:t>
            </a:r>
            <a:r>
              <a:rPr lang="en-US" dirty="0" err="1" smtClean="0"/>
              <a:t>M</a:t>
            </a:r>
            <a:r>
              <a:rPr lang="en-US" sz="3600" dirty="0" err="1" smtClean="0"/>
              <a:t>AP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24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66398" y="4836909"/>
            <a:ext cx="2002088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Cost of the source</a:t>
            </a:r>
            <a:endParaRPr lang="en-US" sz="2000" dirty="0"/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>
          <a:xfrm flipH="1" flipV="1">
            <a:off x="4760886" y="4579485"/>
            <a:ext cx="6556" cy="2574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30052" y="4836909"/>
                <a:ext cx="1822678" cy="40011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Cost of the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052" y="4836909"/>
                <a:ext cx="1822678" cy="400110"/>
              </a:xfrm>
              <a:prstGeom prst="rect">
                <a:avLst/>
              </a:prstGeom>
              <a:blipFill>
                <a:blip r:embed="rId4"/>
                <a:stretch>
                  <a:fillRect l="-1967" t="-2778" b="-1944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5970787" y="4567060"/>
            <a:ext cx="6556" cy="2574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645120" y="4824484"/>
            <a:ext cx="105670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Constant</a:t>
            </a:r>
            <a:endParaRPr lang="en-US" sz="20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3373102" y="4567060"/>
            <a:ext cx="6556" cy="2574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353" y="1810871"/>
            <a:ext cx="8007591" cy="121047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5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1" grpId="0" animBg="1"/>
      <p:bldP spid="22" grpId="0" animBg="1"/>
      <p:bldP spid="23" grpId="0" animBg="1"/>
      <p:bldP spid="25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/>
          <p:cNvSpPr/>
          <p:nvPr/>
        </p:nvSpPr>
        <p:spPr>
          <a:xfrm>
            <a:off x="999568" y="2026024"/>
            <a:ext cx="2680447" cy="474188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999568" y="2500212"/>
            <a:ext cx="4114800" cy="404193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999568" y="2915579"/>
            <a:ext cx="4114800" cy="404193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999567" y="3346587"/>
            <a:ext cx="4863059" cy="677041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999568" y="4049625"/>
            <a:ext cx="3357283" cy="404193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994189" y="4479815"/>
            <a:ext cx="2680447" cy="474188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993040" y="4975074"/>
            <a:ext cx="4013752" cy="474188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999568" y="5470333"/>
            <a:ext cx="4013752" cy="474188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Method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28000" y="6474937"/>
            <a:ext cx="730250" cy="274320"/>
          </a:xfrm>
        </p:spPr>
        <p:txBody>
          <a:bodyPr/>
          <a:lstStyle/>
          <a:p>
            <a:fld id="{101BE169-5F33-4002-A332-9BF0EA1EAB5D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2"/>
              <p:cNvSpPr txBox="1">
                <a:spLocks/>
              </p:cNvSpPr>
              <p:nvPr/>
            </p:nvSpPr>
            <p:spPr>
              <a:xfrm>
                <a:off x="416900" y="1991426"/>
                <a:ext cx="5482070" cy="4479277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indent="-342900">
                  <a:buFont typeface="+mj-lt"/>
                  <a:buAutoNum type="arabicPeriod"/>
                </a:pPr>
                <a:r>
                  <a:rPr lang="en-US" sz="2400" dirty="0" smtClean="0"/>
                  <a:t>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937260" lvl="2" indent="-457200">
                  <a:buFont typeface="+mj-lt"/>
                  <a:buAutoNum type="alphaLcParenR"/>
                </a:pPr>
                <a:r>
                  <a:rPr lang="en-US" sz="2400" dirty="0" smtClean="0"/>
                  <a:t>Sort each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  <a:p>
                <a:pPr marL="937260" lvl="2" indent="-457200">
                  <a:buFont typeface="+mj-lt"/>
                  <a:buAutoNum type="alphaLcParenR"/>
                </a:pPr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in range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 smtClean="0"/>
              </a:p>
              <a:p>
                <a:pPr marL="1268730" lvl="3" indent="-514350">
                  <a:buFont typeface="+mj-lt"/>
                  <a:buAutoNum type="roman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  </m:t>
                    </m:r>
                  </m:oMath>
                </a14:m>
                <a:r>
                  <a:rPr lang="en-US" sz="2400" dirty="0" smtClean="0"/>
                  <a:t>Top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nodes with highest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endParaRPr lang="en-US" sz="2400" dirty="0" smtClean="0"/>
              </a:p>
              <a:p>
                <a:pPr marL="1268730" lvl="3" indent="-514350">
                  <a:buFont typeface="+mj-lt"/>
                  <a:buAutoNum type="roman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72009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sz="2400" dirty="0" smtClean="0"/>
                  <a:t>Set of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 smtClean="0"/>
              </a:p>
              <a:p>
                <a:pPr marL="662940" lvl="1" indent="-457200">
                  <a:buFont typeface="+mj-lt"/>
                  <a:buAutoNum type="arabi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argmi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dirty="0" smtClean="0"/>
              </a:p>
              <a:p>
                <a:pPr marL="662940" lvl="1" indent="-457200">
                  <a:buFont typeface="+mj-lt"/>
                  <a:buAutoNum type="arabicPeriod"/>
                </a:pPr>
                <a:r>
                  <a:rPr lang="en-US" sz="2400" dirty="0" smtClean="0"/>
                  <a:t>Return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acc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00" y="1991426"/>
                <a:ext cx="5482070" cy="4479277"/>
              </a:xfrm>
              <a:prstGeom prst="rect">
                <a:avLst/>
              </a:prstGeom>
              <a:blipFill>
                <a:blip r:embed="rId2"/>
                <a:stretch>
                  <a:fillRect t="-1090" r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14120" y="1554480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G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RAPH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M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AP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54766" y="32068"/>
            <a:ext cx="1464047" cy="830997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Details in the paper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30007" y="1817413"/>
            <a:ext cx="314587" cy="331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6330006" y="1112219"/>
            <a:ext cx="314587" cy="3313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6942009" y="1112219"/>
            <a:ext cx="314587" cy="3313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7" name="Oval 16"/>
          <p:cNvSpPr/>
          <p:nvPr/>
        </p:nvSpPr>
        <p:spPr>
          <a:xfrm>
            <a:off x="6942008" y="2530463"/>
            <a:ext cx="314587" cy="3313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166697" y="2531404"/>
            <a:ext cx="314587" cy="3313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169488" y="1822282"/>
            <a:ext cx="314587" cy="3313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8781489" y="1825565"/>
            <a:ext cx="314587" cy="3313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8166698" y="1112219"/>
            <a:ext cx="314587" cy="331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943747" y="1821341"/>
            <a:ext cx="314587" cy="3313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23" name="Straight Connector 22"/>
          <p:cNvCxnSpPr>
            <a:stCxn id="15" idx="4"/>
            <a:endCxn id="14" idx="0"/>
          </p:cNvCxnSpPr>
          <p:nvPr/>
        </p:nvCxnSpPr>
        <p:spPr>
          <a:xfrm>
            <a:off x="6487300" y="1443584"/>
            <a:ext cx="1" cy="373829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2"/>
            <a:endCxn id="14" idx="6"/>
          </p:cNvCxnSpPr>
          <p:nvPr/>
        </p:nvCxnSpPr>
        <p:spPr>
          <a:xfrm flipH="1" flipV="1">
            <a:off x="6644594" y="1983096"/>
            <a:ext cx="299153" cy="392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6"/>
            <a:endCxn id="16" idx="2"/>
          </p:cNvCxnSpPr>
          <p:nvPr/>
        </p:nvCxnSpPr>
        <p:spPr>
          <a:xfrm>
            <a:off x="6644593" y="1277902"/>
            <a:ext cx="297416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1" idx="6"/>
            <a:endCxn id="19" idx="2"/>
          </p:cNvCxnSpPr>
          <p:nvPr/>
        </p:nvCxnSpPr>
        <p:spPr>
          <a:xfrm>
            <a:off x="7872074" y="1987024"/>
            <a:ext cx="297414" cy="941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1" idx="4"/>
            <a:endCxn id="19" idx="0"/>
          </p:cNvCxnSpPr>
          <p:nvPr/>
        </p:nvCxnSpPr>
        <p:spPr>
          <a:xfrm>
            <a:off x="8323992" y="1443584"/>
            <a:ext cx="2790" cy="37869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2" idx="4"/>
            <a:endCxn id="17" idx="0"/>
          </p:cNvCxnSpPr>
          <p:nvPr/>
        </p:nvCxnSpPr>
        <p:spPr>
          <a:xfrm flipH="1">
            <a:off x="7099302" y="2152706"/>
            <a:ext cx="1739" cy="377757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" idx="0"/>
            <a:endCxn id="19" idx="4"/>
          </p:cNvCxnSpPr>
          <p:nvPr/>
        </p:nvCxnSpPr>
        <p:spPr>
          <a:xfrm flipV="1">
            <a:off x="8323991" y="2153647"/>
            <a:ext cx="2791" cy="377757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9" idx="6"/>
            <a:endCxn id="20" idx="2"/>
          </p:cNvCxnSpPr>
          <p:nvPr/>
        </p:nvCxnSpPr>
        <p:spPr>
          <a:xfrm>
            <a:off x="8484075" y="1987965"/>
            <a:ext cx="297414" cy="3283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57487" y="1821341"/>
            <a:ext cx="314587" cy="331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32" name="Straight Connector 31"/>
          <p:cNvCxnSpPr>
            <a:stCxn id="22" idx="6"/>
            <a:endCxn id="31" idx="2"/>
          </p:cNvCxnSpPr>
          <p:nvPr/>
        </p:nvCxnSpPr>
        <p:spPr>
          <a:xfrm>
            <a:off x="7258334" y="1987024"/>
            <a:ext cx="299153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5" idx="4"/>
            <a:endCxn id="14" idx="0"/>
          </p:cNvCxnSpPr>
          <p:nvPr/>
        </p:nvCxnSpPr>
        <p:spPr>
          <a:xfrm>
            <a:off x="6487300" y="1443584"/>
            <a:ext cx="1" cy="373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2" idx="2"/>
            <a:endCxn id="14" idx="6"/>
          </p:cNvCxnSpPr>
          <p:nvPr/>
        </p:nvCxnSpPr>
        <p:spPr>
          <a:xfrm flipH="1" flipV="1">
            <a:off x="6644594" y="1983096"/>
            <a:ext cx="299153" cy="39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5" idx="6"/>
            <a:endCxn id="16" idx="2"/>
          </p:cNvCxnSpPr>
          <p:nvPr/>
        </p:nvCxnSpPr>
        <p:spPr>
          <a:xfrm>
            <a:off x="6644593" y="1277902"/>
            <a:ext cx="29741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1" idx="6"/>
            <a:endCxn id="19" idx="2"/>
          </p:cNvCxnSpPr>
          <p:nvPr/>
        </p:nvCxnSpPr>
        <p:spPr>
          <a:xfrm>
            <a:off x="7872074" y="1987024"/>
            <a:ext cx="297414" cy="9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1" idx="4"/>
            <a:endCxn id="19" idx="0"/>
          </p:cNvCxnSpPr>
          <p:nvPr/>
        </p:nvCxnSpPr>
        <p:spPr>
          <a:xfrm>
            <a:off x="8323992" y="1443584"/>
            <a:ext cx="2790" cy="3786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2" idx="4"/>
            <a:endCxn id="17" idx="0"/>
          </p:cNvCxnSpPr>
          <p:nvPr/>
        </p:nvCxnSpPr>
        <p:spPr>
          <a:xfrm flipH="1">
            <a:off x="7099302" y="2152706"/>
            <a:ext cx="1739" cy="37775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8" idx="0"/>
            <a:endCxn id="19" idx="4"/>
          </p:cNvCxnSpPr>
          <p:nvPr/>
        </p:nvCxnSpPr>
        <p:spPr>
          <a:xfrm flipV="1">
            <a:off x="8323991" y="2153647"/>
            <a:ext cx="2791" cy="37775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9" idx="6"/>
            <a:endCxn id="20" idx="2"/>
          </p:cNvCxnSpPr>
          <p:nvPr/>
        </p:nvCxnSpPr>
        <p:spPr>
          <a:xfrm>
            <a:off x="8484075" y="1987965"/>
            <a:ext cx="297414" cy="32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2" idx="6"/>
            <a:endCxn id="31" idx="2"/>
          </p:cNvCxnSpPr>
          <p:nvPr/>
        </p:nvCxnSpPr>
        <p:spPr>
          <a:xfrm>
            <a:off x="7258334" y="1987024"/>
            <a:ext cx="29915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6606985" y="3669312"/>
            <a:ext cx="2451850" cy="480282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/>
              <p:cNvSpPr txBox="1"/>
              <p:nvPr/>
            </p:nvSpPr>
            <p:spPr>
              <a:xfrm>
                <a:off x="5863353" y="3565232"/>
                <a:ext cx="7812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2800" b="0" dirty="0" smtClean="0"/>
              </a:p>
            </p:txBody>
          </p:sp>
        </mc:Choice>
        <mc:Fallback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353" y="3565232"/>
                <a:ext cx="78124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Oval 92"/>
          <p:cNvSpPr/>
          <p:nvPr/>
        </p:nvSpPr>
        <p:spPr>
          <a:xfrm>
            <a:off x="6701084" y="3741511"/>
            <a:ext cx="314587" cy="331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4" name="Oval 93"/>
          <p:cNvSpPr/>
          <p:nvPr/>
        </p:nvSpPr>
        <p:spPr>
          <a:xfrm>
            <a:off x="7155388" y="3741511"/>
            <a:ext cx="314587" cy="331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7604566" y="3743567"/>
            <a:ext cx="314587" cy="331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8017113" y="3744246"/>
            <a:ext cx="314587" cy="3313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7" name="Rounded Rectangle 96"/>
          <p:cNvSpPr/>
          <p:nvPr/>
        </p:nvSpPr>
        <p:spPr>
          <a:xfrm>
            <a:off x="6606985" y="4435869"/>
            <a:ext cx="2451850" cy="480282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/>
              <p:cNvSpPr txBox="1"/>
              <p:nvPr/>
            </p:nvSpPr>
            <p:spPr>
              <a:xfrm>
                <a:off x="5863353" y="4331789"/>
                <a:ext cx="7812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en-US" sz="2800" b="0" dirty="0" smtClean="0"/>
              </a:p>
            </p:txBody>
          </p:sp>
        </mc:Choice>
        <mc:Fallback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353" y="4331789"/>
                <a:ext cx="78124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Oval 98"/>
          <p:cNvSpPr/>
          <p:nvPr/>
        </p:nvSpPr>
        <p:spPr>
          <a:xfrm>
            <a:off x="6701084" y="4508068"/>
            <a:ext cx="314587" cy="331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0" name="Oval 99"/>
          <p:cNvSpPr/>
          <p:nvPr/>
        </p:nvSpPr>
        <p:spPr>
          <a:xfrm>
            <a:off x="7155388" y="4508068"/>
            <a:ext cx="314587" cy="331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7604566" y="4510124"/>
            <a:ext cx="314587" cy="331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8017113" y="4510803"/>
            <a:ext cx="314587" cy="3313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8386790" y="4505589"/>
            <a:ext cx="314587" cy="3313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12" name="TextBox 111"/>
          <p:cNvSpPr txBox="1"/>
          <p:nvPr/>
        </p:nvSpPr>
        <p:spPr>
          <a:xfrm rot="16200000">
            <a:off x="7460777" y="556759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3" name="Rounded Rectangle 112"/>
          <p:cNvSpPr/>
          <p:nvPr/>
        </p:nvSpPr>
        <p:spPr>
          <a:xfrm>
            <a:off x="6606985" y="5120727"/>
            <a:ext cx="2451850" cy="480282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TextBox 113"/>
              <p:cNvSpPr txBox="1"/>
              <p:nvPr/>
            </p:nvSpPr>
            <p:spPr>
              <a:xfrm>
                <a:off x="5863353" y="5016647"/>
                <a:ext cx="7865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en-US" sz="2800" b="0" dirty="0" smtClean="0"/>
              </a:p>
            </p:txBody>
          </p:sp>
        </mc:Choice>
        <mc:Fallback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353" y="5016647"/>
                <a:ext cx="78656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Oval 114"/>
          <p:cNvSpPr/>
          <p:nvPr/>
        </p:nvSpPr>
        <p:spPr>
          <a:xfrm>
            <a:off x="6701084" y="5192926"/>
            <a:ext cx="314587" cy="331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6" name="Oval 115"/>
          <p:cNvSpPr/>
          <p:nvPr/>
        </p:nvSpPr>
        <p:spPr>
          <a:xfrm>
            <a:off x="7155388" y="5192926"/>
            <a:ext cx="314587" cy="331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7604566" y="5194982"/>
            <a:ext cx="314587" cy="331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8017113" y="5195661"/>
            <a:ext cx="314587" cy="3313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8386790" y="5190447"/>
            <a:ext cx="314587" cy="3313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0" name="Rounded Rectangle 119"/>
          <p:cNvSpPr/>
          <p:nvPr/>
        </p:nvSpPr>
        <p:spPr>
          <a:xfrm>
            <a:off x="6646149" y="5962477"/>
            <a:ext cx="2451850" cy="480282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TextBox 120"/>
              <p:cNvSpPr txBox="1"/>
              <p:nvPr/>
            </p:nvSpPr>
            <p:spPr>
              <a:xfrm>
                <a:off x="5902517" y="5858397"/>
                <a:ext cx="7865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lang="en-US" sz="2800" b="0" dirty="0" smtClean="0"/>
              </a:p>
            </p:txBody>
          </p:sp>
        </mc:Choice>
        <mc:Fallback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517" y="5858397"/>
                <a:ext cx="78656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Oval 121"/>
          <p:cNvSpPr/>
          <p:nvPr/>
        </p:nvSpPr>
        <p:spPr>
          <a:xfrm>
            <a:off x="6740248" y="6034676"/>
            <a:ext cx="314587" cy="331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3" name="Oval 122"/>
          <p:cNvSpPr/>
          <p:nvPr/>
        </p:nvSpPr>
        <p:spPr>
          <a:xfrm>
            <a:off x="7194552" y="6034676"/>
            <a:ext cx="314587" cy="331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643730" y="6036732"/>
            <a:ext cx="314587" cy="331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8047313" y="6037411"/>
            <a:ext cx="314587" cy="3313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26" name="Oval 125"/>
          <p:cNvSpPr/>
          <p:nvPr/>
        </p:nvSpPr>
        <p:spPr>
          <a:xfrm>
            <a:off x="8425954" y="6032197"/>
            <a:ext cx="314587" cy="3313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8761976" y="6032197"/>
            <a:ext cx="314587" cy="3313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36" name="Rectangle 135"/>
          <p:cNvSpPr/>
          <p:nvPr/>
        </p:nvSpPr>
        <p:spPr>
          <a:xfrm>
            <a:off x="6010834" y="5883279"/>
            <a:ext cx="3133165" cy="620159"/>
          </a:xfrm>
          <a:prstGeom prst="rect">
            <a:avLst/>
          </a:prstGeom>
          <a:solidFill>
            <a:srgbClr val="D34D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7026220" y="752845"/>
            <a:ext cx="14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Toy Example</a:t>
            </a:r>
            <a:endParaRPr lang="en-US" sz="2000" dirty="0"/>
          </a:p>
        </p:txBody>
      </p:sp>
      <p:sp>
        <p:nvSpPr>
          <p:cNvPr id="75" name="Rounded Rectangle 74"/>
          <p:cNvSpPr/>
          <p:nvPr/>
        </p:nvSpPr>
        <p:spPr>
          <a:xfrm>
            <a:off x="6620870" y="3109852"/>
            <a:ext cx="1479177" cy="450744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/>
              <p:cNvSpPr txBox="1"/>
              <p:nvPr/>
            </p:nvSpPr>
            <p:spPr>
              <a:xfrm>
                <a:off x="6136950" y="3134758"/>
                <a:ext cx="411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950" y="3134758"/>
                <a:ext cx="411010" cy="369332"/>
              </a:xfrm>
              <a:prstGeom prst="rect">
                <a:avLst/>
              </a:prstGeom>
              <a:blipFill>
                <a:blip r:embed="rId7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/>
          <p:cNvSpPr/>
          <p:nvPr/>
        </p:nvSpPr>
        <p:spPr>
          <a:xfrm>
            <a:off x="6714969" y="3182051"/>
            <a:ext cx="314587" cy="331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8" name="Oval 77"/>
          <p:cNvSpPr/>
          <p:nvPr/>
        </p:nvSpPr>
        <p:spPr>
          <a:xfrm>
            <a:off x="7169273" y="3182051"/>
            <a:ext cx="314587" cy="331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7618451" y="3184107"/>
            <a:ext cx="314587" cy="331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/>
              <p:cNvSpPr txBox="1"/>
              <p:nvPr/>
            </p:nvSpPr>
            <p:spPr>
              <a:xfrm>
                <a:off x="8025020" y="3457451"/>
                <a:ext cx="10189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020" y="3457451"/>
                <a:ext cx="1018997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/>
              <p:cNvSpPr txBox="1"/>
              <p:nvPr/>
            </p:nvSpPr>
            <p:spPr>
              <a:xfrm>
                <a:off x="8008943" y="4215524"/>
                <a:ext cx="10189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943" y="4215524"/>
                <a:ext cx="1018997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/>
              <p:cNvSpPr txBox="1"/>
              <p:nvPr/>
            </p:nvSpPr>
            <p:spPr>
              <a:xfrm>
                <a:off x="8005006" y="4888299"/>
                <a:ext cx="10189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006" y="4888299"/>
                <a:ext cx="1018997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8012381" y="5674812"/>
                <a:ext cx="10189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=5,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381" y="5674812"/>
                <a:ext cx="1018997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49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1" grpId="2" animBg="1"/>
      <p:bldP spid="131" grpId="3" animBg="1"/>
      <p:bldP spid="132" grpId="0" animBg="1"/>
      <p:bldP spid="132" grpId="1" animBg="1"/>
      <p:bldP spid="132" grpId="2" animBg="1"/>
      <p:bldP spid="132" grpId="3" animBg="1"/>
      <p:bldP spid="133" grpId="0" animBg="1"/>
      <p:bldP spid="133" grpId="1" animBg="1"/>
      <p:bldP spid="134" grpId="0" animBg="1"/>
      <p:bldP spid="134" grpId="1" animBg="1"/>
      <p:bldP spid="135" grpId="0" animBg="1"/>
      <p:bldP spid="13" grpId="0" animBg="1"/>
      <p:bldP spid="91" grpId="0" animBg="1"/>
      <p:bldP spid="92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/>
      <p:bldP spid="99" grpId="0" animBg="1"/>
      <p:bldP spid="100" grpId="0" animBg="1"/>
      <p:bldP spid="101" grpId="0" animBg="1"/>
      <p:bldP spid="102" grpId="0" animBg="1"/>
      <p:bldP spid="111" grpId="0" animBg="1"/>
      <p:bldP spid="112" grpId="0"/>
      <p:bldP spid="113" grpId="0" animBg="1"/>
      <p:bldP spid="114" grpId="0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36" grpId="0" animBg="1"/>
      <p:bldP spid="80" grpId="0"/>
      <p:bldP spid="81" grpId="0"/>
      <p:bldP spid="82" grpId="0"/>
      <p:bldP spid="8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</a:t>
            </a:r>
            <a:r>
              <a:rPr lang="en-US" dirty="0" err="1" smtClean="0"/>
              <a:t>G</a:t>
            </a:r>
            <a:r>
              <a:rPr lang="en-US" sz="3600" dirty="0" err="1" smtClean="0"/>
              <a:t>raph</a:t>
            </a:r>
            <a:r>
              <a:rPr lang="en-US" dirty="0" err="1" smtClean="0"/>
              <a:t>M</a:t>
            </a:r>
            <a:r>
              <a:rPr lang="en-US" sz="3600" dirty="0" err="1" smtClean="0"/>
              <a:t>ap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Theorem (Additive Approximation):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be the set minimizing the MDL cost, and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be the solution computed by G</a:t>
                </a:r>
                <a:r>
                  <a:rPr lang="en-US" sz="2000" dirty="0" smtClean="0"/>
                  <a:t>RAPH</a:t>
                </a:r>
                <a:r>
                  <a:rPr lang="en-US" dirty="0" smtClean="0"/>
                  <a:t>M</a:t>
                </a:r>
                <a:r>
                  <a:rPr lang="en-US" sz="2000" dirty="0" smtClean="0"/>
                  <a:t>AP</a:t>
                </a:r>
                <a:r>
                  <a:rPr lang="en-US" dirty="0" smtClean="0"/>
                  <a:t>.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be the number of source nodes, then we have: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Lemma (Time Complexity): G</a:t>
                </a:r>
                <a:r>
                  <a:rPr lang="en-US" sz="2000" dirty="0" smtClean="0"/>
                  <a:t>RAPH</a:t>
                </a:r>
                <a:r>
                  <a:rPr lang="en-US" dirty="0" smtClean="0"/>
                  <a:t>M</a:t>
                </a:r>
                <a:r>
                  <a:rPr lang="en-US" sz="2000" dirty="0" smtClean="0"/>
                  <a:t>AP </a:t>
                </a:r>
                <a:r>
                  <a:rPr lang="en-US" dirty="0" smtClean="0"/>
                  <a:t>has time complexity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900" t="-2225" r="-1520" b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26</a:t>
            </a:fld>
            <a:endParaRPr lang="en-US"/>
          </a:p>
        </p:txBody>
      </p:sp>
      <p:pic>
        <p:nvPicPr>
          <p:cNvPr id="15362" name="Picture 2" descr="http://latex2png.com/output/latex_a857cde700ec42f0fc4dc28349d01ad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62" y="3125716"/>
            <a:ext cx="6438586" cy="33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0126" y="4607677"/>
            <a:ext cx="379379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>
                <a:solidFill>
                  <a:srgbClr val="FF0000"/>
                </a:solidFill>
              </a:rPr>
              <a:t>RAPH</a:t>
            </a:r>
            <a:r>
              <a:rPr lang="en-US" sz="2800" dirty="0" smtClean="0">
                <a:solidFill>
                  <a:srgbClr val="FF0000"/>
                </a:solidFill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AP </a:t>
            </a:r>
            <a:r>
              <a:rPr lang="en-US" sz="2800" dirty="0" smtClean="0">
                <a:solidFill>
                  <a:srgbClr val="FF0000"/>
                </a:solidFill>
              </a:rPr>
              <a:t>is near optimal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4766" y="32068"/>
            <a:ext cx="1464047" cy="830997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Proofs in the paper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 rot="5400000">
            <a:off x="2504253" y="2552407"/>
            <a:ext cx="233185" cy="2109367"/>
          </a:xfrm>
          <a:prstGeom prst="rightBrace">
            <a:avLst>
              <a:gd name="adj1" fmla="val 109222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5400000">
            <a:off x="5341837" y="2552407"/>
            <a:ext cx="233185" cy="2109367"/>
          </a:xfrm>
          <a:prstGeom prst="rightBrace">
            <a:avLst>
              <a:gd name="adj1" fmla="val 109222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15977" y="3813313"/>
            <a:ext cx="1609736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Our MDL Cost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34752" y="3813313"/>
            <a:ext cx="2047356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Optimal MDL Cost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369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 smtClean="0"/>
              <a:t>Problem Formulation</a:t>
            </a:r>
            <a:endParaRPr lang="en-US" dirty="0"/>
          </a:p>
          <a:p>
            <a:r>
              <a:rPr lang="en-US" dirty="0" smtClean="0"/>
              <a:t>Methods</a:t>
            </a:r>
            <a:endParaRPr lang="en-US" dirty="0"/>
          </a:p>
          <a:p>
            <a:r>
              <a:rPr lang="en-US" b="1" dirty="0" smtClean="0">
                <a:solidFill>
                  <a:srgbClr val="00B050"/>
                </a:solidFill>
              </a:rPr>
              <a:t>Experiments</a:t>
            </a:r>
          </a:p>
          <a:p>
            <a:r>
              <a:rPr lang="en-US" dirty="0" smtClean="0"/>
              <a:t>Conclusion</a:t>
            </a:r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27</a:t>
            </a:fld>
            <a:endParaRPr lang="en-US"/>
          </a:p>
        </p:txBody>
      </p:sp>
      <p:sp>
        <p:nvSpPr>
          <p:cNvPr id="6" name="L-Shape 5"/>
          <p:cNvSpPr/>
          <p:nvPr/>
        </p:nvSpPr>
        <p:spPr>
          <a:xfrm rot="18806691">
            <a:off x="889435" y="1353835"/>
            <a:ext cx="388486" cy="178785"/>
          </a:xfrm>
          <a:prstGeom prst="corner">
            <a:avLst>
              <a:gd name="adj1" fmla="val 38247"/>
              <a:gd name="adj2" fmla="val 309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/>
          <p:cNvSpPr/>
          <p:nvPr/>
        </p:nvSpPr>
        <p:spPr>
          <a:xfrm rot="18806691">
            <a:off x="889434" y="1931195"/>
            <a:ext cx="388486" cy="178785"/>
          </a:xfrm>
          <a:prstGeom prst="corner">
            <a:avLst>
              <a:gd name="adj1" fmla="val 38247"/>
              <a:gd name="adj2" fmla="val 309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/>
        </p:nvSpPr>
        <p:spPr>
          <a:xfrm rot="18806691">
            <a:off x="912411" y="2508554"/>
            <a:ext cx="388486" cy="178785"/>
          </a:xfrm>
          <a:prstGeom prst="corner">
            <a:avLst>
              <a:gd name="adj1" fmla="val 38247"/>
              <a:gd name="adj2" fmla="val 309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21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7946" y="1345096"/>
                <a:ext cx="4410890" cy="493643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60 X 60 grid</a:t>
                </a:r>
              </a:p>
              <a:p>
                <a:r>
                  <a:rPr lang="en-US" dirty="0" smtClean="0"/>
                  <a:t>Uniform seed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Geographically correlated conditional failure probability</a:t>
                </a:r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128019" lvl="1" indent="0">
                  <a:buNone/>
                </a:pPr>
                <a:r>
                  <a:rPr lang="en-US" dirty="0" smtClean="0"/>
                  <a:t>  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normalized distance  </a:t>
                </a:r>
              </a:p>
              <a:p>
                <a:pPr marL="128019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46" y="1345096"/>
                <a:ext cx="4410890" cy="4936434"/>
              </a:xfrm>
              <a:blipFill>
                <a:blip r:embed="rId2"/>
                <a:stretch>
                  <a:fillRect l="-3453" t="-2225" r="-4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28</a:t>
            </a:fld>
            <a:endParaRPr lang="en-US"/>
          </a:p>
        </p:txBody>
      </p:sp>
      <p:pic>
        <p:nvPicPr>
          <p:cNvPr id="19458" name="Picture 2" descr="http://www.gigaflop.co.uk/comp/fig3_2_2_1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327" y="1716741"/>
            <a:ext cx="3149939" cy="318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526272" y="3204882"/>
            <a:ext cx="242081" cy="2298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8" name="Oval 7"/>
          <p:cNvSpPr/>
          <p:nvPr/>
        </p:nvSpPr>
        <p:spPr>
          <a:xfrm>
            <a:off x="7561696" y="2111188"/>
            <a:ext cx="242081" cy="2298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9" name="Straight Connector 8"/>
          <p:cNvCxnSpPr>
            <a:endCxn id="8" idx="3"/>
          </p:cNvCxnSpPr>
          <p:nvPr/>
        </p:nvCxnSpPr>
        <p:spPr>
          <a:xfrm flipV="1">
            <a:off x="6745941" y="2307358"/>
            <a:ext cx="851207" cy="919936"/>
          </a:xfrm>
          <a:prstGeom prst="line">
            <a:avLst/>
          </a:prstGeom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85523" y="2416435"/>
                <a:ext cx="8424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523" y="2416435"/>
                <a:ext cx="842410" cy="338554"/>
              </a:xfrm>
              <a:prstGeom prst="rect">
                <a:avLst/>
              </a:prstGeom>
              <a:blipFill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5419419" cy="493643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Waze</a:t>
            </a:r>
          </a:p>
          <a:p>
            <a:pPr lvl="1"/>
            <a:r>
              <a:rPr lang="en-US" dirty="0" smtClean="0"/>
              <a:t>Consists of logs of road incidents in Boston</a:t>
            </a:r>
          </a:p>
          <a:p>
            <a:pPr lvl="1"/>
            <a:r>
              <a:rPr lang="en-US" dirty="0" smtClean="0"/>
              <a:t>Includes</a:t>
            </a:r>
          </a:p>
          <a:p>
            <a:pPr lvl="2"/>
            <a:r>
              <a:rPr lang="en-US" dirty="0" smtClean="0"/>
              <a:t>Type of incidents (like jam, accident, closure </a:t>
            </a:r>
            <a:r>
              <a:rPr lang="en-US" dirty="0"/>
              <a:t>due to bad </a:t>
            </a:r>
            <a:r>
              <a:rPr lang="en-US" dirty="0" smtClean="0"/>
              <a:t>weather and so on)</a:t>
            </a:r>
          </a:p>
          <a:p>
            <a:pPr lvl="2"/>
            <a:r>
              <a:rPr lang="en-US" dirty="0" smtClean="0"/>
              <a:t>Geo-location</a:t>
            </a:r>
          </a:p>
          <a:p>
            <a:pPr lvl="2"/>
            <a:r>
              <a:rPr lang="en-US" dirty="0" smtClean="0"/>
              <a:t>Start and end </a:t>
            </a:r>
            <a:r>
              <a:rPr lang="en-US" dirty="0"/>
              <a:t>t</a:t>
            </a:r>
            <a:r>
              <a:rPr lang="en-US" dirty="0" smtClean="0"/>
              <a:t>ime of incidents</a:t>
            </a:r>
          </a:p>
          <a:p>
            <a:pPr lvl="2"/>
            <a:r>
              <a:rPr lang="en-US" dirty="0" smtClean="0"/>
              <a:t>Get two datasets (Jam and Weather)</a:t>
            </a:r>
          </a:p>
          <a:p>
            <a:r>
              <a:rPr lang="en-US" b="1" dirty="0" smtClean="0"/>
              <a:t>Power-grid</a:t>
            </a:r>
          </a:p>
          <a:p>
            <a:pPr lvl="1"/>
            <a:r>
              <a:rPr lang="en-US" dirty="0" smtClean="0"/>
              <a:t>Consists of logs of electrical disturbances </a:t>
            </a:r>
          </a:p>
          <a:p>
            <a:pPr lvl="1"/>
            <a:r>
              <a:rPr lang="en-US" dirty="0" smtClean="0"/>
              <a:t>Includes</a:t>
            </a:r>
          </a:p>
          <a:p>
            <a:pPr lvl="2"/>
            <a:r>
              <a:rPr lang="en-US" dirty="0" smtClean="0"/>
              <a:t>Location of disturbance</a:t>
            </a:r>
          </a:p>
          <a:p>
            <a:pPr lvl="2"/>
            <a:r>
              <a:rPr lang="en-US" dirty="0" smtClean="0"/>
              <a:t>Start and end time of the disturbance</a:t>
            </a:r>
          </a:p>
          <a:p>
            <a:r>
              <a:rPr lang="en-US" dirty="0" smtClean="0"/>
              <a:t>Source/Failure probabilities: uniform, </a:t>
            </a:r>
            <a:r>
              <a:rPr lang="en-US" dirty="0" err="1" smtClean="0"/>
              <a:t>gaussian</a:t>
            </a:r>
            <a:r>
              <a:rPr lang="en-US" dirty="0" smtClean="0"/>
              <a:t> and empirical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29</a:t>
            </a:fld>
            <a:endParaRPr lang="en-US"/>
          </a:p>
        </p:txBody>
      </p:sp>
      <p:pic>
        <p:nvPicPr>
          <p:cNvPr id="10" name="Picture 2" descr="http://news.mit.edu/sites/mit.edu.newsoffice/files/styles/news_article_image_top_slideshow/public/images/2012/20121219155533-0_0.jpg?itok=oSJqMS3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90" y="65400"/>
            <a:ext cx="2421362" cy="203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74581" y="2029041"/>
            <a:ext cx="270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Boston Road Network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90" y="3643285"/>
            <a:ext cx="2258064" cy="20698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79538" y="5640979"/>
            <a:ext cx="204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Seed Distribution </a:t>
            </a:r>
            <a:endParaRPr lang="en-US" sz="2400" b="1" dirty="0"/>
          </a:p>
        </p:txBody>
      </p:sp>
      <p:sp>
        <p:nvSpPr>
          <p:cNvPr id="14" name="Oval 13"/>
          <p:cNvSpPr/>
          <p:nvPr/>
        </p:nvSpPr>
        <p:spPr>
          <a:xfrm>
            <a:off x="7593106" y="3643285"/>
            <a:ext cx="932329" cy="792473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01603" y="3014634"/>
            <a:ext cx="288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probability in the city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2"/>
            <a:endCxn id="14" idx="0"/>
          </p:cNvCxnSpPr>
          <p:nvPr/>
        </p:nvCxnSpPr>
        <p:spPr>
          <a:xfrm>
            <a:off x="7744922" y="3383966"/>
            <a:ext cx="314349" cy="25931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Crowd </a:t>
            </a:r>
            <a:r>
              <a:rPr lang="en-US" dirty="0" smtClean="0"/>
              <a:t>sourced Traffic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Waze </a:t>
            </a:r>
          </a:p>
          <a:p>
            <a:pPr lvl="1"/>
            <a:r>
              <a:rPr lang="en-US" dirty="0" smtClean="0"/>
              <a:t>Navigation</a:t>
            </a:r>
          </a:p>
          <a:p>
            <a:pPr lvl="1"/>
            <a:r>
              <a:rPr lang="en-US" dirty="0" smtClean="0"/>
              <a:t>Reporting incidents on road</a:t>
            </a:r>
          </a:p>
          <a:p>
            <a:pPr lvl="1"/>
            <a:endParaRPr lang="en-US" dirty="0"/>
          </a:p>
          <a:p>
            <a:r>
              <a:rPr lang="en-US" dirty="0" smtClean="0"/>
              <a:t>Users report incidents like</a:t>
            </a:r>
          </a:p>
          <a:p>
            <a:pPr lvl="1"/>
            <a:r>
              <a:rPr lang="en-US" dirty="0" smtClean="0"/>
              <a:t>Accidents</a:t>
            </a:r>
          </a:p>
          <a:p>
            <a:pPr lvl="1"/>
            <a:r>
              <a:rPr lang="en-US" dirty="0" smtClean="0"/>
              <a:t>Traffic Jam</a:t>
            </a:r>
          </a:p>
          <a:p>
            <a:pPr lvl="1"/>
            <a:r>
              <a:rPr lang="en-US" dirty="0" smtClean="0"/>
              <a:t>Stranded Vehicles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049" y="1155508"/>
            <a:ext cx="2871173" cy="5126021"/>
          </a:xfrm>
          <a:prstGeom prst="rect">
            <a:avLst/>
          </a:prstGeom>
        </p:spPr>
      </p:pic>
      <p:pic>
        <p:nvPicPr>
          <p:cNvPr id="19458" name="Picture 2" descr="Image result for googl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704" y="6129743"/>
            <a:ext cx="1319268" cy="4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Performance: MDL</a:t>
            </a:r>
            <a:endParaRPr lang="en-US" sz="5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279298"/>
              </p:ext>
            </p:extLst>
          </p:nvPr>
        </p:nvGraphicFramePr>
        <p:xfrm>
          <a:off x="2600126" y="1963784"/>
          <a:ext cx="5241351" cy="305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8" name="Acrobat Document" r:id="rId3" imgW="3291840" imgH="1919957" progId="AcroExch.Document.DC">
                  <p:embed/>
                </p:oleObj>
              </mc:Choice>
              <mc:Fallback>
                <p:oleObj name="Acrobat Document" r:id="rId3" imgW="3291840" imgH="191995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0126" y="1963784"/>
                        <a:ext cx="5241351" cy="305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59931" y="3534070"/>
            <a:ext cx="1157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better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410395" y="3314500"/>
            <a:ext cx="14042" cy="78892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65592" y="5428562"/>
            <a:ext cx="508243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>
                <a:solidFill>
                  <a:srgbClr val="FF0000"/>
                </a:solidFill>
              </a:rPr>
              <a:t>RAPH</a:t>
            </a:r>
            <a:r>
              <a:rPr lang="en-US" sz="2800" dirty="0" smtClean="0">
                <a:solidFill>
                  <a:srgbClr val="FF0000"/>
                </a:solidFill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AP </a:t>
            </a:r>
            <a:r>
              <a:rPr lang="en-US" sz="2800" dirty="0" smtClean="0">
                <a:solidFill>
                  <a:srgbClr val="FF0000"/>
                </a:solidFill>
              </a:rPr>
              <a:t>outperforms L</a:t>
            </a:r>
            <a:r>
              <a:rPr lang="en-US" sz="2000" dirty="0" smtClean="0">
                <a:solidFill>
                  <a:srgbClr val="FF0000"/>
                </a:solidFill>
              </a:rPr>
              <a:t>OCAL</a:t>
            </a:r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EARCH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0450" y="1495409"/>
            <a:ext cx="6038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Jam dataset with empirical conditional failure 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876800" y="4805082"/>
            <a:ext cx="833718" cy="179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6200000">
            <a:off x="2088777" y="3473823"/>
            <a:ext cx="1864658" cy="116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68906" y="4746297"/>
            <a:ext cx="176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 rate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779605" y="3235744"/>
            <a:ext cx="229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Nomralized MDL Score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 rot="18043236">
            <a:off x="3000497" y="2852594"/>
            <a:ext cx="1358444" cy="131566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00159" y="1975457"/>
            <a:ext cx="145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 is harder</a:t>
            </a:r>
            <a:endParaRPr lang="en-US" dirty="0"/>
          </a:p>
        </p:txBody>
      </p:sp>
      <p:cxnSp>
        <p:nvCxnSpPr>
          <p:cNvPr id="18" name="Straight Arrow Connector 17"/>
          <p:cNvCxnSpPr>
            <a:endCxn id="16" idx="7"/>
          </p:cNvCxnSpPr>
          <p:nvPr/>
        </p:nvCxnSpPr>
        <p:spPr>
          <a:xfrm flipH="1">
            <a:off x="3525191" y="2335796"/>
            <a:ext cx="432727" cy="52412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4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PerformancE</a:t>
            </a:r>
            <a:r>
              <a:rPr lang="en-US" dirty="0" smtClean="0"/>
              <a:t>: Precision, Recall and F1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190268"/>
              </p:ext>
            </p:extLst>
          </p:nvPr>
        </p:nvGraphicFramePr>
        <p:xfrm>
          <a:off x="768096" y="1844286"/>
          <a:ext cx="4343274" cy="2531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4" name="Acrobat Document" r:id="rId3" imgW="3291840" imgH="1919957" progId="AcroExch.Document.DC">
                  <p:embed/>
                </p:oleObj>
              </mc:Choice>
              <mc:Fallback>
                <p:oleObj name="Acrobat Document" r:id="rId3" imgW="3291840" imgH="1919957" progId="AcroExch.Document.DC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8096" y="1844286"/>
                        <a:ext cx="4343274" cy="2531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198183"/>
              </p:ext>
            </p:extLst>
          </p:nvPr>
        </p:nvGraphicFramePr>
        <p:xfrm>
          <a:off x="4735318" y="1844287"/>
          <a:ext cx="4343274" cy="2531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5" name="Acrobat Document" r:id="rId5" imgW="3291840" imgH="1919957" progId="AcroExch.Document.DC">
                  <p:embed/>
                </p:oleObj>
              </mc:Choice>
              <mc:Fallback>
                <p:oleObj name="Acrobat Document" r:id="rId5" imgW="3291840" imgH="1919957" progId="AcroExch.Document.DC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5318" y="1844287"/>
                        <a:ext cx="4343274" cy="2531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3524026"/>
            <a:ext cx="1157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better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16517" y="2791887"/>
            <a:ext cx="5131" cy="80750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65592" y="5425138"/>
            <a:ext cx="5520098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>
                <a:solidFill>
                  <a:srgbClr val="FF0000"/>
                </a:solidFill>
              </a:rPr>
              <a:t>RAPH</a:t>
            </a:r>
            <a:r>
              <a:rPr lang="en-US" sz="2800" dirty="0" smtClean="0">
                <a:solidFill>
                  <a:srgbClr val="FF0000"/>
                </a:solidFill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AP </a:t>
            </a:r>
            <a:r>
              <a:rPr lang="en-US" sz="2800" dirty="0" smtClean="0">
                <a:solidFill>
                  <a:srgbClr val="FF0000"/>
                </a:solidFill>
              </a:rPr>
              <a:t>results in higher F1 Score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3290" y="4547368"/>
            <a:ext cx="20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</a:t>
            </a:r>
            <a:r>
              <a:rPr lang="en-US" sz="1600" b="1" dirty="0" smtClean="0"/>
              <a:t>OCAL</a:t>
            </a:r>
            <a:r>
              <a:rPr lang="en-US" sz="2000" b="1" dirty="0" smtClean="0"/>
              <a:t>S</a:t>
            </a:r>
            <a:r>
              <a:rPr lang="en-US" sz="1600" b="1" dirty="0" smtClean="0"/>
              <a:t>EARCH</a:t>
            </a:r>
            <a:endParaRPr lang="en-US" sz="20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282268" y="4553939"/>
            <a:ext cx="20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1600" b="1" dirty="0" smtClean="0"/>
              <a:t>RAPH</a:t>
            </a:r>
            <a:r>
              <a:rPr lang="en-US" sz="2000" b="1" dirty="0" smtClean="0"/>
              <a:t>M</a:t>
            </a:r>
            <a:r>
              <a:rPr lang="en-US" sz="1600" b="1" dirty="0" smtClean="0"/>
              <a:t>AP</a:t>
            </a:r>
            <a:endParaRPr lang="en-US" sz="20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141029" y="749307"/>
            <a:ext cx="1973942" cy="830997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More results in the paper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17629" y="4221793"/>
            <a:ext cx="478631" cy="135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37989" y="4215222"/>
            <a:ext cx="478631" cy="135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6200000">
            <a:off x="3974193" y="3098675"/>
            <a:ext cx="2246236" cy="135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40654" y="2655261"/>
            <a:ext cx="1491510" cy="36357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6200000">
            <a:off x="-28013" y="2891484"/>
            <a:ext cx="2246236" cy="135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239687" y="4104993"/>
            <a:ext cx="1594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Observation rate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5822" y="4104993"/>
            <a:ext cx="1594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Observation rate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4302420" y="2981875"/>
            <a:ext cx="133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 rot="19474463">
            <a:off x="969230" y="3174953"/>
            <a:ext cx="1491510" cy="36357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360741" y="2942381"/>
            <a:ext cx="133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02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 smtClean="0"/>
              <a:t>Problem Formulation</a:t>
            </a:r>
            <a:endParaRPr lang="en-US" dirty="0"/>
          </a:p>
          <a:p>
            <a:r>
              <a:rPr lang="en-US" dirty="0" smtClean="0"/>
              <a:t>Methods</a:t>
            </a:r>
            <a:endParaRPr lang="en-US" dirty="0"/>
          </a:p>
          <a:p>
            <a:r>
              <a:rPr lang="en-US" dirty="0" smtClean="0"/>
              <a:t>Experiments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Conclusion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32</a:t>
            </a:fld>
            <a:endParaRPr lang="en-US"/>
          </a:p>
        </p:txBody>
      </p:sp>
      <p:sp>
        <p:nvSpPr>
          <p:cNvPr id="6" name="L-Shape 5"/>
          <p:cNvSpPr/>
          <p:nvPr/>
        </p:nvSpPr>
        <p:spPr>
          <a:xfrm rot="18806691">
            <a:off x="889435" y="1353835"/>
            <a:ext cx="388486" cy="178785"/>
          </a:xfrm>
          <a:prstGeom prst="corner">
            <a:avLst>
              <a:gd name="adj1" fmla="val 38247"/>
              <a:gd name="adj2" fmla="val 309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/>
          <p:cNvSpPr/>
          <p:nvPr/>
        </p:nvSpPr>
        <p:spPr>
          <a:xfrm rot="18806691">
            <a:off x="889434" y="1931195"/>
            <a:ext cx="388486" cy="178785"/>
          </a:xfrm>
          <a:prstGeom prst="corner">
            <a:avLst>
              <a:gd name="adj1" fmla="val 38247"/>
              <a:gd name="adj2" fmla="val 309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/>
        </p:nvSpPr>
        <p:spPr>
          <a:xfrm rot="18806691">
            <a:off x="912411" y="2508554"/>
            <a:ext cx="388486" cy="178785"/>
          </a:xfrm>
          <a:prstGeom prst="corner">
            <a:avLst>
              <a:gd name="adj1" fmla="val 38247"/>
              <a:gd name="adj2" fmla="val 309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/>
        </p:nvSpPr>
        <p:spPr>
          <a:xfrm rot="18806691">
            <a:off x="912410" y="3065042"/>
            <a:ext cx="388486" cy="178785"/>
          </a:xfrm>
          <a:prstGeom prst="corner">
            <a:avLst>
              <a:gd name="adj1" fmla="val 38247"/>
              <a:gd name="adj2" fmla="val 309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4970103" cy="493643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Problem</a:t>
            </a:r>
          </a:p>
          <a:p>
            <a:pPr lvl="1"/>
            <a:r>
              <a:rPr lang="en-US" dirty="0" smtClean="0"/>
              <a:t>Formulated novel G</a:t>
            </a:r>
            <a:r>
              <a:rPr lang="en-US" sz="1800" dirty="0" smtClean="0"/>
              <a:t>RAPH</a:t>
            </a:r>
            <a:r>
              <a:rPr lang="en-US" dirty="0" smtClean="0"/>
              <a:t>S</a:t>
            </a:r>
            <a:r>
              <a:rPr lang="en-US" sz="1800" dirty="0" smtClean="0"/>
              <a:t>TATE</a:t>
            </a:r>
            <a:r>
              <a:rPr lang="en-US" dirty="0" smtClean="0"/>
              <a:t>I</a:t>
            </a:r>
            <a:r>
              <a:rPr lang="en-US" sz="1800" dirty="0" smtClean="0"/>
              <a:t>NF</a:t>
            </a:r>
            <a:r>
              <a:rPr lang="en-US" dirty="0" smtClean="0"/>
              <a:t> problem using MDL</a:t>
            </a:r>
          </a:p>
          <a:p>
            <a:r>
              <a:rPr lang="en-US" b="1" dirty="0" smtClean="0"/>
              <a:t>Near Optimal Algorithm</a:t>
            </a:r>
          </a:p>
          <a:p>
            <a:pPr lvl="1"/>
            <a:r>
              <a:rPr lang="en-US" dirty="0" smtClean="0"/>
              <a:t>Proposed L</a:t>
            </a:r>
            <a:r>
              <a:rPr lang="en-US" sz="1800" dirty="0" smtClean="0"/>
              <a:t>OCAL</a:t>
            </a:r>
            <a:r>
              <a:rPr lang="en-US" dirty="0" smtClean="0"/>
              <a:t>S</a:t>
            </a:r>
            <a:r>
              <a:rPr lang="en-US" sz="1800" dirty="0" smtClean="0"/>
              <a:t>EARCH</a:t>
            </a:r>
            <a:r>
              <a:rPr lang="en-US" dirty="0" smtClean="0"/>
              <a:t> and G</a:t>
            </a:r>
            <a:r>
              <a:rPr lang="en-US" sz="1800" dirty="0" smtClean="0"/>
              <a:t>RAPH</a:t>
            </a:r>
            <a:r>
              <a:rPr lang="en-US" dirty="0" smtClean="0"/>
              <a:t>M</a:t>
            </a:r>
            <a:r>
              <a:rPr lang="en-US" sz="1800" dirty="0" smtClean="0"/>
              <a:t>AP</a:t>
            </a:r>
            <a:r>
              <a:rPr lang="en-US" dirty="0" smtClean="0"/>
              <a:t> algorithms </a:t>
            </a:r>
          </a:p>
          <a:p>
            <a:pPr lvl="1"/>
            <a:r>
              <a:rPr lang="en-US" dirty="0" smtClean="0"/>
              <a:t>G</a:t>
            </a:r>
            <a:r>
              <a:rPr lang="en-US" sz="1800" dirty="0" smtClean="0"/>
              <a:t>RAPH</a:t>
            </a:r>
            <a:r>
              <a:rPr lang="en-US" dirty="0" smtClean="0"/>
              <a:t>M</a:t>
            </a:r>
            <a:r>
              <a:rPr lang="en-US" sz="1800" dirty="0" smtClean="0"/>
              <a:t>AP </a:t>
            </a:r>
            <a:r>
              <a:rPr lang="en-US" dirty="0" smtClean="0"/>
              <a:t>gives log(n) additive approximation</a:t>
            </a:r>
          </a:p>
          <a:p>
            <a:r>
              <a:rPr lang="en-US" b="1" dirty="0" smtClean="0"/>
              <a:t>Experiments</a:t>
            </a:r>
          </a:p>
          <a:p>
            <a:pPr lvl="1"/>
            <a:r>
              <a:rPr lang="en-US" dirty="0" smtClean="0"/>
              <a:t>Conducted extensive experiments on real and synthetic data</a:t>
            </a:r>
          </a:p>
          <a:p>
            <a:r>
              <a:rPr lang="en-US" b="1" dirty="0" smtClean="0"/>
              <a:t>Future Works</a:t>
            </a:r>
          </a:p>
          <a:p>
            <a:pPr lvl="1"/>
            <a:r>
              <a:rPr lang="en-US" dirty="0" smtClean="0"/>
              <a:t>Include other failure models</a:t>
            </a:r>
          </a:p>
          <a:p>
            <a:pPr lvl="1"/>
            <a:r>
              <a:rPr lang="en-US" dirty="0" smtClean="0"/>
              <a:t>Include other probes (path queries)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b="1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02" y="4786602"/>
            <a:ext cx="2525909" cy="1412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070" y="2976046"/>
            <a:ext cx="2525941" cy="117975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5400000">
            <a:off x="7435022" y="4312433"/>
            <a:ext cx="632068" cy="318798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news.mit.edu/sites/mit.edu.newsoffice/files/styles/news_article_image_top_slideshow/public/images/2012/20121219155533-0_0.jpg?itok=oSJqMS3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495" y="342227"/>
            <a:ext cx="2489430" cy="209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7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34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835333" y="1799202"/>
            <a:ext cx="4378004" cy="99351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Code and Data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at:</a:t>
            </a:r>
          </a:p>
          <a:p>
            <a:pP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http://people.cs.vt.edu/~bijaya</a:t>
            </a:r>
          </a:p>
        </p:txBody>
      </p:sp>
      <p:pic>
        <p:nvPicPr>
          <p:cNvPr id="9" name="Picture 2" descr="http://t0.gstatic.com/images?q=tbn:ANd9GcQpH156shFzSx1HmAKxsBrk_sUtGWXvGLHm6T2QYpOnRxkrEmDt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3459" y="2009288"/>
            <a:ext cx="604785" cy="604785"/>
          </a:xfrm>
          <a:prstGeom prst="rect">
            <a:avLst/>
          </a:prstGeom>
          <a:noFill/>
        </p:spPr>
      </p:pic>
      <p:sp>
        <p:nvSpPr>
          <p:cNvPr id="10" name="Content Placeholder 2"/>
          <p:cNvSpPr>
            <a:spLocks noGrp="1"/>
          </p:cNvSpPr>
          <p:nvPr/>
        </p:nvSpPr>
        <p:spPr>
          <a:xfrm>
            <a:off x="5480150" y="1529172"/>
            <a:ext cx="1458162" cy="99351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Funding:</a:t>
            </a:r>
          </a:p>
        </p:txBody>
      </p:sp>
      <p:pic>
        <p:nvPicPr>
          <p:cNvPr id="11" name="Picture 3" descr="facebook-for-ios-icon.jpg (177×17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20" y="2029095"/>
            <a:ext cx="506167" cy="50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cchumanities.org/wp-content/uploads/2016/10/70578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930" y="1979923"/>
            <a:ext cx="812795" cy="8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people.cs.vt.edu/~badityap/badityap-portrai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42" y="3055205"/>
            <a:ext cx="828815" cy="102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ORN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988" y="1996047"/>
            <a:ext cx="1223777" cy="6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0" y="4346823"/>
            <a:ext cx="9127243" cy="247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458" name="Picture 2" descr="https://media.licdn.com/dms/image/C4D03AQHLtWaLzHMlLQ/profile-displayphoto-shrink_800_800/0?e=1529200800&amp;v=beta&amp;t=gJQwzDXs2OysY6iAlq5BhRAbBGMOXFttb4zZRS7Mu3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50" y="3058026"/>
            <a:ext cx="1022226" cy="102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people.cs.vt.edu/~badityap/epidamik/bijay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03" y="3063859"/>
            <a:ext cx="921781" cy="101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249316" y="4039044"/>
            <a:ext cx="632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Bijaya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435588" y="4031507"/>
            <a:ext cx="663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Aditya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828165" y="4039044"/>
            <a:ext cx="615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Pavan</a:t>
            </a:r>
            <a:endParaRPr lang="en-US" dirty="0"/>
          </a:p>
        </p:txBody>
      </p:sp>
      <p:pic>
        <p:nvPicPr>
          <p:cNvPr id="19460" name="Picture 4" descr="https://www.bi.vt.edu/content/faculty/vullikanti-anil-kumar-140-w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61" y="3055205"/>
            <a:ext cx="1002729" cy="102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954075" y="4023610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Anil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8998" y="4472970"/>
            <a:ext cx="1603606" cy="748971"/>
          </a:xfrm>
          <a:prstGeom prst="rect">
            <a:avLst/>
          </a:prstGeom>
        </p:spPr>
      </p:pic>
      <p:sp>
        <p:nvSpPr>
          <p:cNvPr id="39" name="Right Arrow 38"/>
          <p:cNvSpPr/>
          <p:nvPr/>
        </p:nvSpPr>
        <p:spPr>
          <a:xfrm rot="5400000">
            <a:off x="7852381" y="5214000"/>
            <a:ext cx="420078" cy="196752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997" y="5554602"/>
            <a:ext cx="1526846" cy="8538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65492" y="4566046"/>
            <a:ext cx="1077941" cy="19244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348" y="4566046"/>
            <a:ext cx="2042503" cy="1812627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2888989" y="5312376"/>
            <a:ext cx="688535" cy="359877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6313156" y="5312376"/>
            <a:ext cx="688535" cy="359877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Dataset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6" y="1345096"/>
            <a:ext cx="4783366" cy="4936434"/>
          </a:xfrm>
        </p:spPr>
        <p:txBody>
          <a:bodyPr>
            <a:normAutofit/>
          </a:bodyPr>
          <a:lstStyle/>
          <a:p>
            <a:r>
              <a:rPr lang="en-US" b="1" dirty="0" smtClean="0"/>
              <a:t>JAM</a:t>
            </a:r>
          </a:p>
          <a:p>
            <a:pPr lvl="1"/>
            <a:r>
              <a:rPr lang="en-US" dirty="0" smtClean="0"/>
              <a:t>Partition Boston region into 119 X 78 grid</a:t>
            </a:r>
          </a:p>
          <a:p>
            <a:pPr lvl="1"/>
            <a:r>
              <a:rPr lang="en-US" dirty="0" smtClean="0"/>
              <a:t>Each cell is a node</a:t>
            </a:r>
          </a:p>
          <a:p>
            <a:pPr lvl="1"/>
            <a:r>
              <a:rPr lang="en-US" dirty="0" smtClean="0"/>
              <a:t>Prune nodes with zero failures</a:t>
            </a:r>
          </a:p>
          <a:p>
            <a:pPr lvl="1"/>
            <a:r>
              <a:rPr lang="en-US" dirty="0" smtClean="0"/>
              <a:t>Grid with 2650 nodes</a:t>
            </a:r>
          </a:p>
          <a:p>
            <a:r>
              <a:rPr lang="en-US" b="1" dirty="0" smtClean="0"/>
              <a:t>WEATHER</a:t>
            </a:r>
          </a:p>
          <a:p>
            <a:pPr lvl="1"/>
            <a:r>
              <a:rPr lang="en-US" dirty="0" smtClean="0"/>
              <a:t>Grid with 1520 nodes</a:t>
            </a:r>
          </a:p>
          <a:p>
            <a:r>
              <a:rPr lang="en-US" b="1" dirty="0" smtClean="0"/>
              <a:t>POWER-GRID</a:t>
            </a:r>
          </a:p>
          <a:p>
            <a:pPr lvl="1"/>
            <a:r>
              <a:rPr lang="en-US" dirty="0" smtClean="0"/>
              <a:t>Power transmission network with 24 nodes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86620" y="5179489"/>
            <a:ext cx="239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Overlaying a grid over Boston</a:t>
            </a:r>
            <a:endParaRPr lang="en-US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12" y="2169986"/>
            <a:ext cx="3441700" cy="305435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5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</a:t>
            </a:r>
            <a:r>
              <a:rPr lang="en-US" dirty="0" err="1" smtClean="0"/>
              <a:t>DaTa</a:t>
            </a:r>
            <a:r>
              <a:rPr lang="en-US" dirty="0" smtClean="0"/>
              <a:t>: Failure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7946" y="1345096"/>
                <a:ext cx="4738102" cy="493643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Seed and Conditional Failure computed empirically</a:t>
                </a:r>
                <a:endParaRPr lang="en-US" dirty="0"/>
              </a:p>
              <a:p>
                <a:r>
                  <a:rPr lang="en-US" dirty="0" smtClean="0"/>
                  <a:t>Seed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b="0" dirty="0" smtClean="0"/>
                  <a:t>Empirical probability of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dirty="0" smtClean="0"/>
                  <a:t> failing</a:t>
                </a:r>
              </a:p>
              <a:p>
                <a:pPr lvl="1"/>
                <a:r>
                  <a:rPr lang="en-US" dirty="0" smtClean="0"/>
                  <a:t>Sums to 1</a:t>
                </a:r>
              </a:p>
              <a:p>
                <a:r>
                  <a:rPr lang="en-US" dirty="0" smtClean="0"/>
                  <a:t>Conditional Failure Probability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Empirical probability of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failing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has failed</a:t>
                </a:r>
                <a:endParaRPr lang="en-US" dirty="0"/>
              </a:p>
              <a:p>
                <a:r>
                  <a:rPr lang="en-US" dirty="0" smtClean="0"/>
                  <a:t>Other Conditional Failure Probability</a:t>
                </a:r>
              </a:p>
              <a:p>
                <a:pPr lvl="1"/>
                <a:r>
                  <a:rPr lang="en-US" dirty="0" smtClean="0"/>
                  <a:t>Also study uniform and normally distributed conditional failure probability for real dataset  </a:t>
                </a:r>
              </a:p>
              <a:p>
                <a:pPr marL="128019" lvl="1" indent="0">
                  <a:buNone/>
                </a:pPr>
                <a:endParaRPr lang="en-US" dirty="0"/>
              </a:p>
              <a:p>
                <a:pPr marL="128019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46" y="1345096"/>
                <a:ext cx="4738102" cy="4936434"/>
              </a:xfrm>
              <a:blipFill>
                <a:blip r:embed="rId2"/>
                <a:stretch>
                  <a:fillRect l="-2956" t="-3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90" y="937715"/>
            <a:ext cx="2258064" cy="20698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90" y="3611233"/>
            <a:ext cx="2258064" cy="20698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97408" y="2940948"/>
            <a:ext cx="204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Seed Distribution </a:t>
            </a:r>
            <a:endParaRPr lang="en-US" sz="2400" b="1" dirty="0"/>
          </a:p>
        </p:txBody>
      </p:sp>
      <p:sp>
        <p:nvSpPr>
          <p:cNvPr id="11" name="Oval 10"/>
          <p:cNvSpPr/>
          <p:nvPr/>
        </p:nvSpPr>
        <p:spPr>
          <a:xfrm>
            <a:off x="7525871" y="937715"/>
            <a:ext cx="932329" cy="792473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29173" y="2889983"/>
            <a:ext cx="1290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probability in the city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487888" y="3706758"/>
            <a:ext cx="932329" cy="792473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2" idx="3"/>
            <a:endCxn id="11" idx="3"/>
          </p:cNvCxnSpPr>
          <p:nvPr/>
        </p:nvCxnSpPr>
        <p:spPr>
          <a:xfrm flipV="1">
            <a:off x="6720090" y="1614133"/>
            <a:ext cx="942317" cy="173751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3"/>
            <a:endCxn id="13" idx="3"/>
          </p:cNvCxnSpPr>
          <p:nvPr/>
        </p:nvCxnSpPr>
        <p:spPr>
          <a:xfrm>
            <a:off x="6720090" y="3351648"/>
            <a:ext cx="904334" cy="103152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40069" y="5684883"/>
            <a:ext cx="2191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Conditional Failure Distribution </a:t>
            </a:r>
            <a:endParaRPr lang="en-US" sz="24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7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Data from </a:t>
            </a:r>
            <a:r>
              <a:rPr lang="en-US" dirty="0" err="1" smtClean="0"/>
              <a:t>waze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6" y="1345096"/>
            <a:ext cx="5206077" cy="4936434"/>
          </a:xfrm>
        </p:spPr>
        <p:txBody>
          <a:bodyPr/>
          <a:lstStyle/>
          <a:p>
            <a:r>
              <a:rPr lang="en-US" dirty="0" smtClean="0"/>
              <a:t>Multiple users report multiple incidents</a:t>
            </a:r>
          </a:p>
          <a:p>
            <a:pPr lvl="1"/>
            <a:r>
              <a:rPr lang="en-US" dirty="0" smtClean="0"/>
              <a:t>With some probability</a:t>
            </a:r>
          </a:p>
          <a:p>
            <a:pPr lvl="1"/>
            <a:r>
              <a:rPr lang="en-US" dirty="0" smtClean="0"/>
              <a:t>Not all incidents reported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Each report is an incident at a particular location </a:t>
            </a:r>
          </a:p>
          <a:p>
            <a:pPr lvl="1"/>
            <a:r>
              <a:rPr lang="en-US" dirty="0" smtClean="0"/>
              <a:t>Reports == probes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marL="128019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175" y="4795429"/>
            <a:ext cx="2959474" cy="13822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73761" y="4305989"/>
            <a:ext cx="1031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probes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772400" y="4711894"/>
            <a:ext cx="465339" cy="1644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596912" y="4794114"/>
            <a:ext cx="0" cy="5350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215" y="996289"/>
            <a:ext cx="1895450" cy="32819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9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is incomplete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5098319" cy="4936434"/>
          </a:xfrm>
        </p:spPr>
        <p:txBody>
          <a:bodyPr/>
          <a:lstStyle/>
          <a:p>
            <a:r>
              <a:rPr lang="en-US" dirty="0"/>
              <a:t>Complete information on all </a:t>
            </a:r>
            <a:r>
              <a:rPr lang="en-US" dirty="0" smtClean="0"/>
              <a:t>affected </a:t>
            </a:r>
            <a:r>
              <a:rPr lang="en-US" dirty="0"/>
              <a:t>locations </a:t>
            </a:r>
            <a:r>
              <a:rPr lang="en-US" dirty="0" smtClean="0"/>
              <a:t>are </a:t>
            </a:r>
            <a:r>
              <a:rPr lang="en-US" dirty="0"/>
              <a:t>not </a:t>
            </a:r>
            <a:r>
              <a:rPr lang="en-US" dirty="0" smtClean="0"/>
              <a:t>known</a:t>
            </a:r>
            <a:endParaRPr lang="en-US" dirty="0"/>
          </a:p>
          <a:p>
            <a:r>
              <a:rPr lang="en-US" dirty="0" smtClean="0"/>
              <a:t>Important to know all the affected locations (locations       with incidents)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outing</a:t>
            </a:r>
          </a:p>
          <a:p>
            <a:pPr lvl="1"/>
            <a:r>
              <a:rPr lang="en-US" dirty="0" smtClean="0"/>
              <a:t>Emergency response</a:t>
            </a:r>
          </a:p>
          <a:p>
            <a:pPr lvl="1"/>
            <a:r>
              <a:rPr lang="en-US" dirty="0" smtClean="0"/>
              <a:t>…</a:t>
            </a:r>
          </a:p>
          <a:p>
            <a:pPr marL="128019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140" y="2514323"/>
            <a:ext cx="3599500" cy="1681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59040" y="1527646"/>
            <a:ext cx="117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probes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537622" y="2050866"/>
            <a:ext cx="476825" cy="565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207624" y="2050866"/>
            <a:ext cx="21079" cy="11226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0"/>
          </p:cNvCxnSpPr>
          <p:nvPr/>
        </p:nvCxnSpPr>
        <p:spPr>
          <a:xfrm flipH="1" flipV="1">
            <a:off x="6459478" y="4068847"/>
            <a:ext cx="585286" cy="2838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51905" y="4352705"/>
            <a:ext cx="985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9975" y="5399397"/>
            <a:ext cx="6878025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General Problem:</a:t>
            </a:r>
            <a:r>
              <a:rPr lang="en-US" sz="2800" dirty="0" smtClean="0">
                <a:solidFill>
                  <a:srgbClr val="FF0000"/>
                </a:solidFill>
              </a:rPr>
              <a:t> How to infer all the affected locations given some partial probes?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Generality of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5249090" cy="4936434"/>
          </a:xfrm>
        </p:spPr>
        <p:txBody>
          <a:bodyPr/>
          <a:lstStyle/>
          <a:p>
            <a:r>
              <a:rPr lang="en-US" dirty="0" smtClean="0"/>
              <a:t>Similar problems are observed in many infrastructure networks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Transportation Networks</a:t>
            </a:r>
          </a:p>
          <a:p>
            <a:pPr lvl="1"/>
            <a:r>
              <a:rPr lang="en-US" dirty="0" smtClean="0"/>
              <a:t>Power grids</a:t>
            </a:r>
          </a:p>
          <a:p>
            <a:pPr lvl="1"/>
            <a:r>
              <a:rPr lang="en-US" dirty="0" smtClean="0"/>
              <a:t>Communication Channels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862" y="1637692"/>
            <a:ext cx="2582212" cy="12060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95016" y="2788864"/>
            <a:ext cx="156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Road Network</a:t>
            </a:r>
            <a:endParaRPr lang="en-US" sz="2400" b="1" dirty="0"/>
          </a:p>
        </p:txBody>
      </p:sp>
      <p:pic>
        <p:nvPicPr>
          <p:cNvPr id="1030" name="Picture 6" descr="https://www.v3.co.uk/w-images/d7a69ae3-5360-4d1c-8461-2c70c7e895f5/0/transmissiontowerselectricity-580x3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32" y="3731264"/>
            <a:ext cx="2420802" cy="149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255436" y="5202586"/>
            <a:ext cx="156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Power Grids</a:t>
            </a:r>
            <a:endParaRPr lang="en-US" sz="24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252" y="5430278"/>
            <a:ext cx="66053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Tutorial on Mining Critical Infrastructure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Networks</a:t>
            </a:r>
          </a:p>
          <a:p>
            <a:r>
              <a:rPr lang="en-US" b="1" dirty="0" smtClean="0"/>
              <a:t>Slides at</a:t>
            </a:r>
            <a:r>
              <a:rPr lang="en-US" dirty="0" smtClean="0"/>
              <a:t> http</a:t>
            </a:r>
            <a:r>
              <a:rPr lang="en-US" dirty="0"/>
              <a:t>://people.cs.vt.edu/~badityap/TALKS/18-sdm-tutorial/</a:t>
            </a:r>
          </a:p>
        </p:txBody>
      </p:sp>
    </p:spTree>
    <p:extLst>
      <p:ext uri="{BB962C8B-B14F-4D97-AF65-F5344CB8AC3E}">
        <p14:creationId xmlns:p14="http://schemas.microsoft.com/office/powerpoint/2010/main" val="5937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Problem Formulation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dirty="0" smtClean="0"/>
              <a:t>Methods</a:t>
            </a:r>
            <a:endParaRPr lang="en-US" b="0" dirty="0"/>
          </a:p>
          <a:p>
            <a:r>
              <a:rPr lang="en-US" dirty="0" smtClean="0"/>
              <a:t>Experiments</a:t>
            </a:r>
            <a:endParaRPr lang="en-US" b="0" dirty="0" smtClean="0"/>
          </a:p>
          <a:p>
            <a:r>
              <a:rPr lang="en-US" dirty="0" smtClean="0"/>
              <a:t>Conclusion</a:t>
            </a:r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7</a:t>
            </a:fld>
            <a:endParaRPr lang="en-US"/>
          </a:p>
        </p:txBody>
      </p:sp>
      <p:sp>
        <p:nvSpPr>
          <p:cNvPr id="6" name="L-Shape 5"/>
          <p:cNvSpPr/>
          <p:nvPr/>
        </p:nvSpPr>
        <p:spPr>
          <a:xfrm rot="18806691">
            <a:off x="889435" y="1353835"/>
            <a:ext cx="388486" cy="178785"/>
          </a:xfrm>
          <a:prstGeom prst="corner">
            <a:avLst>
              <a:gd name="adj1" fmla="val 38247"/>
              <a:gd name="adj2" fmla="val 309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Formulation: Setting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7946" y="1345096"/>
                <a:ext cx="4473642" cy="4936434"/>
              </a:xfrm>
            </p:spPr>
            <p:txBody>
              <a:bodyPr/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Given</a:t>
                </a:r>
              </a:p>
              <a:p>
                <a:pPr lvl="1"/>
                <a:r>
                  <a:rPr lang="en-US" dirty="0" smtClean="0"/>
                  <a:t>A network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 smtClean="0"/>
                  <a:t> where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/>
                  <a:t> have failed</a:t>
                </a:r>
              </a:p>
              <a:p>
                <a:pPr lvl="1"/>
                <a:r>
                  <a:rPr lang="en-US" dirty="0" smtClean="0"/>
                  <a:t>Probes: nodes observed to have been failed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observed at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/>
              </a:p>
              <a:p>
                <a:pPr marL="128019" lvl="1" indent="0">
                  <a:buNone/>
                </a:pPr>
                <a:endParaRPr lang="en-US" dirty="0" smtClean="0"/>
              </a:p>
              <a:p>
                <a:r>
                  <a:rPr lang="en-US" b="1" dirty="0" smtClean="0">
                    <a:solidFill>
                      <a:srgbClr val="00B050"/>
                    </a:solidFill>
                  </a:rPr>
                  <a:t>Infer</a:t>
                </a:r>
              </a:p>
              <a:p>
                <a:pPr lvl="1"/>
                <a:r>
                  <a:rPr lang="en-US" dirty="0"/>
                  <a:t>U</a:t>
                </a:r>
                <a:r>
                  <a:rPr lang="en-US" dirty="0" smtClean="0"/>
                  <a:t>nobserved nodes which have failed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46" y="1345096"/>
                <a:ext cx="4473642" cy="4936434"/>
              </a:xfrm>
              <a:blipFill>
                <a:blip r:embed="rId2"/>
                <a:stretch>
                  <a:fillRect l="-3406" t="-2225" r="-4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04580" y="1350526"/>
            <a:ext cx="228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Road Network Failure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36" y="4534506"/>
            <a:ext cx="3308055" cy="18498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140" y="2291011"/>
            <a:ext cx="3213327" cy="150079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5400000">
            <a:off x="6988371" y="3629156"/>
            <a:ext cx="632068" cy="318798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52320" y="1833183"/>
                <a:ext cx="24229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Observed failures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320" y="1833183"/>
                <a:ext cx="2422966" cy="400110"/>
              </a:xfrm>
              <a:prstGeom prst="rect">
                <a:avLst/>
              </a:prstGeom>
              <a:blipFill>
                <a:blip r:embed="rId5"/>
                <a:stretch>
                  <a:fillRect l="-2771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11" idx="2"/>
          </p:cNvCxnSpPr>
          <p:nvPr/>
        </p:nvCxnSpPr>
        <p:spPr>
          <a:xfrm>
            <a:off x="7463803" y="2233293"/>
            <a:ext cx="654779" cy="1185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2"/>
          </p:cNvCxnSpPr>
          <p:nvPr/>
        </p:nvCxnSpPr>
        <p:spPr>
          <a:xfrm>
            <a:off x="7463803" y="2233293"/>
            <a:ext cx="0" cy="6319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33975" y="4104589"/>
                <a:ext cx="26172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</a:rPr>
                  <a:t>Inferred failures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975" y="4104589"/>
                <a:ext cx="2617283" cy="400110"/>
              </a:xfrm>
              <a:prstGeom prst="rect">
                <a:avLst/>
              </a:prstGeom>
              <a:blipFill>
                <a:blip r:embed="rId6"/>
                <a:stretch>
                  <a:fillRect l="-233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8" idx="0"/>
          </p:cNvCxnSpPr>
          <p:nvPr/>
        </p:nvCxnSpPr>
        <p:spPr>
          <a:xfrm>
            <a:off x="7359764" y="4534506"/>
            <a:ext cx="703989" cy="6673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0"/>
          </p:cNvCxnSpPr>
          <p:nvPr/>
        </p:nvCxnSpPr>
        <p:spPr>
          <a:xfrm flipH="1">
            <a:off x="6629024" y="4534506"/>
            <a:ext cx="730740" cy="5974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Adhikari, Rangudu, Prakash, Vullikanti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5510009" y="1437897"/>
            <a:ext cx="17151" cy="464017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61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988" y="1271752"/>
            <a:ext cx="3560507" cy="1662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Failures Are Geographically Correlated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6" y="1345096"/>
            <a:ext cx="4676041" cy="49364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geographically correlated process </a:t>
            </a:r>
            <a:r>
              <a:rPr lang="en-US" sz="2000" dirty="0"/>
              <a:t>[Agarwal et al., </a:t>
            </a:r>
            <a:r>
              <a:rPr lang="en-US" sz="2000" dirty="0" smtClean="0"/>
              <a:t>IEEE/ACM </a:t>
            </a:r>
            <a:r>
              <a:rPr lang="en-US" sz="2000" dirty="0" err="1" smtClean="0"/>
              <a:t>ToN</a:t>
            </a:r>
            <a:r>
              <a:rPr lang="en-US" sz="2000" dirty="0" smtClean="0"/>
              <a:t> 2013]</a:t>
            </a:r>
          </a:p>
          <a:p>
            <a:endParaRPr lang="en-US" sz="2000" dirty="0" smtClean="0"/>
          </a:p>
          <a:p>
            <a:r>
              <a:rPr lang="en-US" dirty="0" smtClean="0"/>
              <a:t>Process:</a:t>
            </a:r>
          </a:p>
          <a:p>
            <a:pPr lvl="1"/>
            <a:r>
              <a:rPr lang="en-US" dirty="0"/>
              <a:t>Starts with localized </a:t>
            </a:r>
            <a:r>
              <a:rPr lang="en-US" dirty="0" smtClean="0"/>
              <a:t>failure</a:t>
            </a:r>
          </a:p>
          <a:p>
            <a:pPr lvl="1"/>
            <a:r>
              <a:rPr lang="en-US" dirty="0" smtClean="0"/>
              <a:t>Causes other nodes to fail </a:t>
            </a:r>
          </a:p>
          <a:p>
            <a:pPr lvl="1"/>
            <a:r>
              <a:rPr lang="en-US" dirty="0" smtClean="0"/>
              <a:t>Probability decays with distance from the source</a:t>
            </a:r>
          </a:p>
          <a:p>
            <a:pPr marL="128019" lvl="1" indent="0">
              <a:buNone/>
            </a:pPr>
            <a:endParaRPr lang="en-US" dirty="0" smtClean="0"/>
          </a:p>
          <a:p>
            <a:r>
              <a:rPr lang="en-US" dirty="0" smtClean="0"/>
              <a:t>Used to capture failures in events like natural disaster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9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51188" y="1890955"/>
            <a:ext cx="354105" cy="354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62907" y="1442521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</a:t>
            </a:r>
            <a:endParaRPr lang="en-US" sz="2000" dirty="0"/>
          </a:p>
        </p:txBody>
      </p:sp>
      <p:sp>
        <p:nvSpPr>
          <p:cNvPr id="11" name="Oval 10"/>
          <p:cNvSpPr/>
          <p:nvPr/>
        </p:nvSpPr>
        <p:spPr>
          <a:xfrm>
            <a:off x="7999847" y="1887114"/>
            <a:ext cx="354105" cy="35410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96822" y="1890955"/>
            <a:ext cx="354105" cy="35410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63647" y="2643806"/>
            <a:ext cx="1541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Failed Nodes</a:t>
            </a:r>
            <a:endParaRPr lang="en-US" sz="2000" dirty="0"/>
          </a:p>
        </p:txBody>
      </p:sp>
      <p:cxnSp>
        <p:nvCxnSpPr>
          <p:cNvPr id="15" name="Straight Arrow Connector 14"/>
          <p:cNvCxnSpPr>
            <a:stCxn id="13" idx="0"/>
          </p:cNvCxnSpPr>
          <p:nvPr/>
        </p:nvCxnSpPr>
        <p:spPr>
          <a:xfrm flipV="1">
            <a:off x="7234403" y="2177972"/>
            <a:ext cx="837909" cy="46583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0"/>
            <a:endCxn id="12" idx="5"/>
          </p:cNvCxnSpPr>
          <p:nvPr/>
        </p:nvCxnSpPr>
        <p:spPr>
          <a:xfrm flipH="1" flipV="1">
            <a:off x="6599070" y="2193203"/>
            <a:ext cx="635333" cy="45060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http://news.mit.edu/sites/mit.edu.newsoffice/files/styles/news_article_image_top_slideshow/public/images/2012/20121219155533-0_0.jpg?itok=oSJqMS3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875" y="3264824"/>
            <a:ext cx="3037133" cy="25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651580" y="5936524"/>
            <a:ext cx="3028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Identifying source of traffic </a:t>
            </a:r>
          </a:p>
          <a:p>
            <a:pPr algn="ctr"/>
            <a:r>
              <a:rPr lang="en-US" sz="2000" dirty="0" smtClean="0"/>
              <a:t>MIT NEWS, Dec 2012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Adhikari</a:t>
            </a:r>
            <a:r>
              <a:rPr lang="en-US" dirty="0" smtClean="0"/>
              <a:t>, </a:t>
            </a:r>
            <a:r>
              <a:rPr lang="en-US" dirty="0" err="1" smtClean="0"/>
              <a:t>Rangudu</a:t>
            </a:r>
            <a:r>
              <a:rPr lang="en-US" dirty="0" smtClean="0"/>
              <a:t>, Prakash, </a:t>
            </a:r>
            <a:r>
              <a:rPr lang="en-US" dirty="0" err="1" smtClean="0"/>
              <a:t>Vullikanti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9504</TotalTime>
  <Words>1420</Words>
  <Application>Microsoft Office PowerPoint</Application>
  <PresentationFormat>On-screen Show (4:3)</PresentationFormat>
  <Paragraphs>510</Paragraphs>
  <Slides>36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Cambria Math</vt:lpstr>
      <vt:lpstr>Times New Roman</vt:lpstr>
      <vt:lpstr>Tw Cen MT</vt:lpstr>
      <vt:lpstr>Tw Cen MT Condensed</vt:lpstr>
      <vt:lpstr>Wingdings</vt:lpstr>
      <vt:lpstr>Wingdings 3</vt:lpstr>
      <vt:lpstr>Integral</vt:lpstr>
      <vt:lpstr>Acrobat Document</vt:lpstr>
      <vt:lpstr>Near optimal mapping of network states using probes</vt:lpstr>
      <vt:lpstr>Outline</vt:lpstr>
      <vt:lpstr>Crowd sourced Traffic analysis</vt:lpstr>
      <vt:lpstr>Example: Data from waze</vt:lpstr>
      <vt:lpstr>Data is incomplete</vt:lpstr>
      <vt:lpstr>Generality of the problem</vt:lpstr>
      <vt:lpstr>Outline</vt:lpstr>
      <vt:lpstr>Problem Formulation: Setting</vt:lpstr>
      <vt:lpstr>Failures Are Geographically Correlated </vt:lpstr>
      <vt:lpstr>Our Failure Process</vt:lpstr>
      <vt:lpstr>Informal problem statement</vt:lpstr>
      <vt:lpstr>Formulation Challenge</vt:lpstr>
      <vt:lpstr>Our formulation: MDL</vt:lpstr>
      <vt:lpstr>MDL Cost</vt:lpstr>
      <vt:lpstr>MDL Model Space</vt:lpstr>
      <vt:lpstr>Our MDL Model Space</vt:lpstr>
      <vt:lpstr>MDL Model Cost</vt:lpstr>
      <vt:lpstr>MDL Model Cost Continued</vt:lpstr>
      <vt:lpstr>Final MDL ModeL COst</vt:lpstr>
      <vt:lpstr>MDL Data Cost</vt:lpstr>
      <vt:lpstr>GRAPHSTATEINF Problem Statement</vt:lpstr>
      <vt:lpstr>Outline</vt:lpstr>
      <vt:lpstr> Greedy Heuristic</vt:lpstr>
      <vt:lpstr>Our IDEA: GraphMAP</vt:lpstr>
      <vt:lpstr>Our Method</vt:lpstr>
      <vt:lpstr>Analysis of GraphMap</vt:lpstr>
      <vt:lpstr>Outline</vt:lpstr>
      <vt:lpstr>Synthetic data</vt:lpstr>
      <vt:lpstr>Real Data</vt:lpstr>
      <vt:lpstr>Performance: MDL</vt:lpstr>
      <vt:lpstr>PerformancE: Precision, Recall and F1</vt:lpstr>
      <vt:lpstr>Outline</vt:lpstr>
      <vt:lpstr>Conclusion</vt:lpstr>
      <vt:lpstr>Any Questions?</vt:lpstr>
      <vt:lpstr>Real Dataset Summary</vt:lpstr>
      <vt:lpstr>Real DaTa: Failure probability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Beezay</dc:creator>
  <cp:lastModifiedBy>Bijaya</cp:lastModifiedBy>
  <cp:revision>2578</cp:revision>
  <dcterms:created xsi:type="dcterms:W3CDTF">2017-04-10T14:44:30Z</dcterms:created>
  <dcterms:modified xsi:type="dcterms:W3CDTF">2018-05-03T20:40:34Z</dcterms:modified>
</cp:coreProperties>
</file>