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92" r:id="rId3"/>
    <p:sldId id="275" r:id="rId4"/>
    <p:sldId id="266" r:id="rId5"/>
    <p:sldId id="293" r:id="rId6"/>
    <p:sldId id="297" r:id="rId7"/>
    <p:sldId id="294" r:id="rId8"/>
    <p:sldId id="277" r:id="rId9"/>
    <p:sldId id="281" r:id="rId10"/>
    <p:sldId id="296" r:id="rId11"/>
    <p:sldId id="282" r:id="rId12"/>
    <p:sldId id="283" r:id="rId13"/>
    <p:sldId id="288" r:id="rId14"/>
    <p:sldId id="285" r:id="rId15"/>
    <p:sldId id="289" r:id="rId16"/>
    <p:sldId id="298" r:id="rId17"/>
    <p:sldId id="280" r:id="rId18"/>
    <p:sldId id="295" r:id="rId19"/>
    <p:sldId id="29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ctav Chipara" initials="" lastIdx="6" clrIdx="0"/>
  <p:cmAuthor id="1" name="Farley Lai"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A02"/>
    <a:srgbClr val="CCC1DA"/>
    <a:srgbClr val="B356AC"/>
    <a:srgbClr val="FF7CF5"/>
    <a:srgbClr val="000090"/>
    <a:srgbClr val="24379D"/>
    <a:srgbClr val="01D204"/>
    <a:srgbClr val="00BD00"/>
    <a:srgbClr val="FFD5FF"/>
    <a:srgbClr val="6B1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68" autoAdjust="0"/>
    <p:restoredTop sz="81868" autoAdjust="0"/>
  </p:normalViewPr>
  <p:slideViewPr>
    <p:cSldViewPr snapToGrid="0" snapToObjects="1">
      <p:cViewPr>
        <p:scale>
          <a:sx n="111" d="100"/>
          <a:sy n="111" d="100"/>
        </p:scale>
        <p:origin x="1024" y="-208"/>
      </p:cViewPr>
      <p:guideLst>
        <p:guide orient="horz"/>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1" d="100"/>
          <a:sy n="81" d="100"/>
        </p:scale>
        <p:origin x="2176" y="19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FE09E6-ADB0-3A4C-9E92-545D6110B55F}" type="datetime1">
              <a:rPr lang="en-US" smtClean="0"/>
              <a:t>12/12/15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3ED44D-512B-F148-AF42-DF42CCFE2FA3}" type="slidenum">
              <a:rPr lang="en-US" smtClean="0"/>
              <a:t>‹#›</a:t>
            </a:fld>
            <a:endParaRPr lang="en-US"/>
          </a:p>
        </p:txBody>
      </p:sp>
    </p:spTree>
    <p:extLst>
      <p:ext uri="{BB962C8B-B14F-4D97-AF65-F5344CB8AC3E}">
        <p14:creationId xmlns:p14="http://schemas.microsoft.com/office/powerpoint/2010/main" val="435205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FD1647-25F2-A54D-9CC6-AA67C7F6B10B}" type="datetime1">
              <a:rPr lang="en-US" smtClean="0"/>
              <a:t>12/12/15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5AA05-C249-F24C-81A0-0109BD346880}" type="slidenum">
              <a:rPr lang="en-US" smtClean="0"/>
              <a:t>‹#›</a:t>
            </a:fld>
            <a:endParaRPr lang="en-US"/>
          </a:p>
        </p:txBody>
      </p:sp>
    </p:spTree>
    <p:extLst>
      <p:ext uri="{BB962C8B-B14F-4D97-AF65-F5344CB8AC3E}">
        <p14:creationId xmlns:p14="http://schemas.microsoft.com/office/powerpoint/2010/main" val="15418819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5AA05-C249-F24C-81A0-0109BD346880}" type="slidenum">
              <a:rPr lang="en-US" smtClean="0"/>
              <a:t>1</a:t>
            </a:fld>
            <a:endParaRPr lang="en-US"/>
          </a:p>
        </p:txBody>
      </p:sp>
    </p:spTree>
    <p:extLst>
      <p:ext uri="{BB962C8B-B14F-4D97-AF65-F5344CB8AC3E}">
        <p14:creationId xmlns:p14="http://schemas.microsoft.com/office/powerpoint/2010/main" val="404328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5AA05-C249-F24C-81A0-0109BD346880}" type="slidenum">
              <a:rPr lang="en-US" smtClean="0"/>
              <a:t>10</a:t>
            </a:fld>
            <a:endParaRPr lang="en-US"/>
          </a:p>
        </p:txBody>
      </p:sp>
    </p:spTree>
    <p:extLst>
      <p:ext uri="{BB962C8B-B14F-4D97-AF65-F5344CB8AC3E}">
        <p14:creationId xmlns:p14="http://schemas.microsoft.com/office/powerpoint/2010/main" val="1805353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5AA05-C249-F24C-81A0-0109BD346880}" type="slidenum">
              <a:rPr lang="en-US" smtClean="0"/>
              <a:t>11</a:t>
            </a:fld>
            <a:endParaRPr lang="en-US"/>
          </a:p>
        </p:txBody>
      </p:sp>
    </p:spTree>
    <p:extLst>
      <p:ext uri="{BB962C8B-B14F-4D97-AF65-F5344CB8AC3E}">
        <p14:creationId xmlns:p14="http://schemas.microsoft.com/office/powerpoint/2010/main" val="1546345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5AA05-C249-F24C-81A0-0109BD346880}" type="slidenum">
              <a:rPr lang="en-US" smtClean="0"/>
              <a:t>12</a:t>
            </a:fld>
            <a:endParaRPr lang="en-US"/>
          </a:p>
        </p:txBody>
      </p:sp>
    </p:spTree>
    <p:extLst>
      <p:ext uri="{BB962C8B-B14F-4D97-AF65-F5344CB8AC3E}">
        <p14:creationId xmlns:p14="http://schemas.microsoft.com/office/powerpoint/2010/main" val="173252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5AA05-C249-F24C-81A0-0109BD346880}" type="slidenum">
              <a:rPr lang="en-US" smtClean="0"/>
              <a:t>13</a:t>
            </a:fld>
            <a:endParaRPr lang="en-US"/>
          </a:p>
        </p:txBody>
      </p:sp>
    </p:spTree>
    <p:extLst>
      <p:ext uri="{BB962C8B-B14F-4D97-AF65-F5344CB8AC3E}">
        <p14:creationId xmlns:p14="http://schemas.microsoft.com/office/powerpoint/2010/main" val="533415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bit</a:t>
            </a:r>
            <a:r>
              <a:rPr lang="en-US" baseline="0" dirty="0" smtClean="0"/>
              <a:t> of abstract, so lets try to make it concrete.</a:t>
            </a:r>
            <a:r>
              <a:rPr lang="en-US" baseline="0" dirty="0"/>
              <a:t> </a:t>
            </a:r>
            <a:r>
              <a:rPr lang="en-US" baseline="0" dirty="0" smtClean="0"/>
              <a:t>Under the hood, CS has two threads: one that collects data from the sensor over BT, the other that uploads the data over 3G to the sever. To introduce power management, we can add a wait annotation to the upload function that controls when packets are transmitted. The more interesting problem is how to make this annotation context sensitive. We observed that the annotation may delay the operation of the object m that aliases to the sensor reading that we are obtaining. Accordingly, what we could do is to annotate the object containing the sensor reading with different budgets depending on whether or not it is critical. So, the amount of time that we will wait is actually the minimum of the time budgets of the specified objects and the 20minutes constrain specified in the annotation.</a:t>
            </a:r>
          </a:p>
        </p:txBody>
      </p:sp>
      <p:sp>
        <p:nvSpPr>
          <p:cNvPr id="4" name="Slide Number Placeholder 3"/>
          <p:cNvSpPr>
            <a:spLocks noGrp="1"/>
          </p:cNvSpPr>
          <p:nvPr>
            <p:ph type="sldNum" sz="quarter" idx="10"/>
          </p:nvPr>
        </p:nvSpPr>
        <p:spPr/>
        <p:txBody>
          <a:bodyPr/>
          <a:lstStyle/>
          <a:p>
            <a:fld id="{AC55AA05-C249-F24C-81A0-0109BD346880}" type="slidenum">
              <a:rPr lang="en-US" smtClean="0"/>
              <a:t>18</a:t>
            </a:fld>
            <a:endParaRPr lang="en-US"/>
          </a:p>
        </p:txBody>
      </p:sp>
    </p:spTree>
    <p:extLst>
      <p:ext uri="{BB962C8B-B14F-4D97-AF65-F5344CB8AC3E}">
        <p14:creationId xmlns:p14="http://schemas.microsoft.com/office/powerpoint/2010/main" val="62061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5AA05-C249-F24C-81A0-0109BD346880}" type="slidenum">
              <a:rPr lang="en-US" smtClean="0"/>
              <a:t>19</a:t>
            </a:fld>
            <a:endParaRPr lang="en-US"/>
          </a:p>
        </p:txBody>
      </p:sp>
    </p:spTree>
    <p:extLst>
      <p:ext uri="{BB962C8B-B14F-4D97-AF65-F5344CB8AC3E}">
        <p14:creationId xmlns:p14="http://schemas.microsoft.com/office/powerpoint/2010/main" val="24267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phones are increasingly</a:t>
            </a:r>
            <a:r>
              <a:rPr lang="en-US" baseline="0" dirty="0" smtClean="0"/>
              <a:t> running applications in the background to synchronize with remote server, receive notifications from your favorite social networking platform, or make sense of the context in which it operates. In the aggregate, background applications account for 30% of the energy consumed on a mobile phone. We expect that this number to increase as we develop more context-aware applications. </a:t>
            </a:r>
          </a:p>
          <a:p>
            <a:endParaRPr lang="en-US" baseline="0" dirty="0" smtClean="0"/>
          </a:p>
          <a:p>
            <a:r>
              <a:rPr lang="en-US" baseline="0" dirty="0" smtClean="0"/>
              <a:t>Therefore, a key challenge is to reduce the energy foot print of background applications. We will address this challenge by taking advantage of their unique properties. First, most of the operations of these application are delay tolerant. For example, it is usually okay to delay synchronizing your email by say five minutes to save additional energy. Second, controlling when operations has the potential of significantly reducing energy consumption. However, delays cannot be introduced in a naïve manner as they will negatively impact user experience.</a:t>
            </a:r>
          </a:p>
          <a:p>
            <a:endParaRPr lang="en-US" baseline="0" dirty="0" smtClean="0"/>
          </a:p>
          <a:p>
            <a:r>
              <a:rPr lang="en-US" baseline="0" dirty="0" smtClean="0"/>
              <a:t>Thus, we have a trade-off between delay and energy and the question I will address in this presentation is how we can manage it effectively.</a:t>
            </a:r>
          </a:p>
        </p:txBody>
      </p:sp>
      <p:sp>
        <p:nvSpPr>
          <p:cNvPr id="4" name="Slide Number Placeholder 3"/>
          <p:cNvSpPr>
            <a:spLocks noGrp="1"/>
          </p:cNvSpPr>
          <p:nvPr>
            <p:ph type="sldNum" sz="quarter" idx="10"/>
          </p:nvPr>
        </p:nvSpPr>
        <p:spPr/>
        <p:txBody>
          <a:bodyPr/>
          <a:lstStyle/>
          <a:p>
            <a:fld id="{AC55AA05-C249-F24C-81A0-0109BD346880}" type="slidenum">
              <a:rPr lang="en-US" smtClean="0"/>
              <a:t>2</a:t>
            </a:fld>
            <a:endParaRPr lang="en-US"/>
          </a:p>
        </p:txBody>
      </p:sp>
    </p:spTree>
    <p:extLst>
      <p:ext uri="{BB962C8B-B14F-4D97-AF65-F5344CB8AC3E}">
        <p14:creationId xmlns:p14="http://schemas.microsoft.com/office/powerpoint/2010/main" val="173417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Traditionally,</a:t>
            </a:r>
            <a:r>
              <a:rPr lang="en-US" baseline="0" dirty="0" smtClean="0"/>
              <a:t> power management approaches can be broadly classified as low-level optimizations and application-level optimizations. Low-level optimization include different techniques such DVFS or </a:t>
            </a:r>
            <a:r>
              <a:rPr lang="en-US" baseline="0" dirty="0" err="1" smtClean="0"/>
              <a:t>tickless</a:t>
            </a:r>
            <a:r>
              <a:rPr lang="en-US" baseline="0" dirty="0" smtClean="0"/>
              <a:t> kernels that provide OS level mechanisms for energy efficiency. These techniques excel at optimizing performance on short-time scales. Without visibility in the long-term term behavior of an applications, these low-level techniques cannot optimize long-term performance as well. Application-level power management take advantage of the application-specific power management to improve energy efficiency. These techniques typically include workload shaping, filtering, or piggybacking. </a:t>
            </a:r>
          </a:p>
          <a:p>
            <a:endParaRPr lang="en-US" baseline="0" dirty="0" smtClean="0"/>
          </a:p>
          <a:p>
            <a:r>
              <a:rPr lang="en-US" baseline="0" dirty="0" smtClean="0"/>
              <a:t>We will focus on application-level power management since we are interested in leveraging the user’s understand of how time-sensitive the operations of an application are in order to save energy.</a:t>
            </a:r>
            <a:endParaRPr lang="en-US" dirty="0"/>
          </a:p>
        </p:txBody>
      </p:sp>
      <p:sp>
        <p:nvSpPr>
          <p:cNvPr id="4" name="Slide Number Placeholder 3"/>
          <p:cNvSpPr>
            <a:spLocks noGrp="1"/>
          </p:cNvSpPr>
          <p:nvPr>
            <p:ph type="sldNum" sz="quarter" idx="10"/>
          </p:nvPr>
        </p:nvSpPr>
        <p:spPr/>
        <p:txBody>
          <a:bodyPr/>
          <a:lstStyle/>
          <a:p>
            <a:fld id="{AC55AA05-C249-F24C-81A0-0109BD346880}" type="slidenum">
              <a:rPr lang="en-US" smtClean="0"/>
              <a:t>3</a:t>
            </a:fld>
            <a:endParaRPr lang="en-US"/>
          </a:p>
        </p:txBody>
      </p:sp>
    </p:spTree>
    <p:extLst>
      <p:ext uri="{BB962C8B-B14F-4D97-AF65-F5344CB8AC3E}">
        <p14:creationId xmlns:p14="http://schemas.microsoft.com/office/powerpoint/2010/main" val="114647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better understand</a:t>
            </a:r>
            <a:r>
              <a:rPr lang="en-US" baseline="0" dirty="0" smtClean="0"/>
              <a:t> the problem and the associated challenges, let us consider a typical background application that collects personalized pollution data. A user carries around Bluetooth sensor and uploads the readings that are collected along with GPS coordinates to a server. The server periodically produces personalized pollution data by aggregating data from multiple users. Significant energy may be saved by controlling when data is uploaded to the server. </a:t>
            </a:r>
            <a:endParaRPr lang="en-US" dirty="0"/>
          </a:p>
        </p:txBody>
      </p:sp>
      <p:sp>
        <p:nvSpPr>
          <p:cNvPr id="4" name="Slide Number Placeholder 3"/>
          <p:cNvSpPr>
            <a:spLocks noGrp="1"/>
          </p:cNvSpPr>
          <p:nvPr>
            <p:ph type="sldNum" sz="quarter" idx="10"/>
          </p:nvPr>
        </p:nvSpPr>
        <p:spPr/>
        <p:txBody>
          <a:bodyPr/>
          <a:lstStyle/>
          <a:p>
            <a:fld id="{4F7A4B8E-AD87-472E-871A-BE194C7A4666}" type="slidenum">
              <a:rPr lang="en-US" smtClean="0"/>
              <a:t>4</a:t>
            </a:fld>
            <a:endParaRPr lang="en-US"/>
          </a:p>
        </p:txBody>
      </p:sp>
    </p:spTree>
    <p:extLst>
      <p:ext uri="{BB962C8B-B14F-4D97-AF65-F5344CB8AC3E}">
        <p14:creationId xmlns:p14="http://schemas.microsoft.com/office/powerpoint/2010/main" val="977802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bit</a:t>
            </a:r>
            <a:r>
              <a:rPr lang="en-US" baseline="0" dirty="0" smtClean="0"/>
              <a:t> of abstract, so lets try to make it concrete.</a:t>
            </a:r>
            <a:r>
              <a:rPr lang="en-US" baseline="0" dirty="0"/>
              <a:t> </a:t>
            </a:r>
            <a:r>
              <a:rPr lang="en-US" baseline="0" dirty="0" smtClean="0"/>
              <a:t>Under the hood, CS has two threads: one that collects data from the sensor over BT, the other that uploads the data over 3G to the sever. To introduce power management, we can add a wait annotation to the upload function that controls when packets are transmitted. The more interesting problem is how to make this annotation context sensitive. We observed that the annotation may delay the operation of the object m that aliases to the sensor reading that we are obtaining. Accordingly, what we could do is to annotate the object containing the sensor reading with different budgets depending on whether or not it is critical. So, the amount of time that we will wait is actually the minimum of the time budgets of the specified objects and the 20minutes constrain specified in the annotation.</a:t>
            </a:r>
          </a:p>
        </p:txBody>
      </p:sp>
      <p:sp>
        <p:nvSpPr>
          <p:cNvPr id="4" name="Slide Number Placeholder 3"/>
          <p:cNvSpPr>
            <a:spLocks noGrp="1"/>
          </p:cNvSpPr>
          <p:nvPr>
            <p:ph type="sldNum" sz="quarter" idx="10"/>
          </p:nvPr>
        </p:nvSpPr>
        <p:spPr/>
        <p:txBody>
          <a:bodyPr/>
          <a:lstStyle/>
          <a:p>
            <a:fld id="{AC55AA05-C249-F24C-81A0-0109BD346880}" type="slidenum">
              <a:rPr lang="en-US" smtClean="0"/>
              <a:t>5</a:t>
            </a:fld>
            <a:endParaRPr lang="en-US"/>
          </a:p>
        </p:txBody>
      </p:sp>
    </p:spTree>
    <p:extLst>
      <p:ext uri="{BB962C8B-B14F-4D97-AF65-F5344CB8AC3E}">
        <p14:creationId xmlns:p14="http://schemas.microsoft.com/office/powerpoint/2010/main" val="1340617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bit</a:t>
            </a:r>
            <a:r>
              <a:rPr lang="en-US" baseline="0" dirty="0" smtClean="0"/>
              <a:t> of abstract, so lets try to make it concrete.</a:t>
            </a:r>
            <a:r>
              <a:rPr lang="en-US" baseline="0" dirty="0"/>
              <a:t> </a:t>
            </a:r>
            <a:r>
              <a:rPr lang="en-US" baseline="0" dirty="0" smtClean="0"/>
              <a:t>Under the hood, CS has two threads: one that collects data from the sensor over BT, the other that uploads the data over 3G to the sever. To introduce power management, we can add a wait annotation to the upload function that controls when packets are transmitted. The more interesting problem is how to make this annotation context sensitive. We observed that the annotation may delay the operation of the object m that aliases to the sensor reading that we are obtaining. Accordingly, what we could do is to annotate the object containing the sensor reading with different budgets depending on whether or not it is critical. So, the amount of time that we will wait is actually the minimum of the time budgets of the specified objects and the 20minutes constrain specified in the annotation.</a:t>
            </a:r>
          </a:p>
        </p:txBody>
      </p:sp>
      <p:sp>
        <p:nvSpPr>
          <p:cNvPr id="4" name="Slide Number Placeholder 3"/>
          <p:cNvSpPr>
            <a:spLocks noGrp="1"/>
          </p:cNvSpPr>
          <p:nvPr>
            <p:ph type="sldNum" sz="quarter" idx="10"/>
          </p:nvPr>
        </p:nvSpPr>
        <p:spPr/>
        <p:txBody>
          <a:bodyPr/>
          <a:lstStyle/>
          <a:p>
            <a:fld id="{AC55AA05-C249-F24C-81A0-0109BD346880}" type="slidenum">
              <a:rPr lang="en-US" smtClean="0"/>
              <a:t>6</a:t>
            </a:fld>
            <a:endParaRPr lang="en-US"/>
          </a:p>
        </p:txBody>
      </p:sp>
    </p:spTree>
    <p:extLst>
      <p:ext uri="{BB962C8B-B14F-4D97-AF65-F5344CB8AC3E}">
        <p14:creationId xmlns:p14="http://schemas.microsoft.com/office/powerpoint/2010/main" val="664194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bit</a:t>
            </a:r>
            <a:r>
              <a:rPr lang="en-US" baseline="0" dirty="0" smtClean="0"/>
              <a:t> of abstract, so lets try to make it concrete.</a:t>
            </a:r>
            <a:r>
              <a:rPr lang="en-US" baseline="0" dirty="0"/>
              <a:t> </a:t>
            </a:r>
            <a:r>
              <a:rPr lang="en-US" baseline="0" dirty="0" smtClean="0"/>
              <a:t>Under the hood, CS has two threads: one that collects data from the sensor over BT, the other that uploads the data over 3G to the sever. To introduce power management, we can add a wait annotation to the upload function that controls when packets are transmitted. The more interesting problem is how to make this annotation context sensitive. We observed that the annotation may delay the operation of the object m that aliases to the sensor reading that we are obtaining. Accordingly, what we could do is to annotate the object containing the sensor reading with different budgets depending on whether or not it is critical. So, the amount of time that we will wait is actually the minimum of the time budgets of the specified objects and the 20minutes constrain specified in the annotation.</a:t>
            </a:r>
          </a:p>
        </p:txBody>
      </p:sp>
      <p:sp>
        <p:nvSpPr>
          <p:cNvPr id="4" name="Slide Number Placeholder 3"/>
          <p:cNvSpPr>
            <a:spLocks noGrp="1"/>
          </p:cNvSpPr>
          <p:nvPr>
            <p:ph type="sldNum" sz="quarter" idx="10"/>
          </p:nvPr>
        </p:nvSpPr>
        <p:spPr/>
        <p:txBody>
          <a:bodyPr/>
          <a:lstStyle/>
          <a:p>
            <a:fld id="{AC55AA05-C249-F24C-81A0-0109BD346880}" type="slidenum">
              <a:rPr lang="en-US" smtClean="0"/>
              <a:t>7</a:t>
            </a:fld>
            <a:endParaRPr lang="en-US"/>
          </a:p>
        </p:txBody>
      </p:sp>
    </p:spTree>
    <p:extLst>
      <p:ext uri="{BB962C8B-B14F-4D97-AF65-F5344CB8AC3E}">
        <p14:creationId xmlns:p14="http://schemas.microsoft.com/office/powerpoint/2010/main" val="123748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Tempus builds o</a:t>
            </a:r>
            <a:r>
              <a:rPr lang="en-US" baseline="0" dirty="0" smtClean="0"/>
              <a:t>n three key design decisions.</a:t>
            </a:r>
          </a:p>
          <a:p>
            <a:r>
              <a:rPr lang="en-US" baseline="0" dirty="0" smtClean="0"/>
              <a:t>First, power management code is introduced via annotations. A power annotations defers the execution of a code block until a precondition holds. Preconditions are related to the state of the hardware. For example, the example annotation defers the execution of the annotated example until either (1) the network becomes active or (2) a timeout of 10 </a:t>
            </a:r>
            <a:r>
              <a:rPr lang="en-US" baseline="0" dirty="0" err="1" smtClean="0"/>
              <a:t>mins</a:t>
            </a:r>
            <a:r>
              <a:rPr lang="en-US" baseline="0" dirty="0" smtClean="0"/>
              <a:t> occurs.</a:t>
            </a:r>
          </a:p>
          <a:p>
            <a:endParaRPr lang="en-US" baseline="0" dirty="0" smtClean="0"/>
          </a:p>
          <a:p>
            <a:r>
              <a:rPr lang="en-US" baseline="0" dirty="0" smtClean="0"/>
              <a:t>Second, we make power management decisions situational by associating budgets with time-sensitive objects. A power management annotation will consume the delays of objects in its context. If the budget of any object in the scope becomes zero, the operation is resumed.</a:t>
            </a:r>
          </a:p>
          <a:p>
            <a:endParaRPr lang="en-US" baseline="0" dirty="0" smtClean="0"/>
          </a:p>
          <a:p>
            <a:r>
              <a:rPr lang="en-US" baseline="0" dirty="0" smtClean="0"/>
              <a:t>Finally, we need to decided how we manage the passing of time.  An obvious choice would be to adopt real-time semantics according to which budgets are relative deadlines specifying by when operation should be completed and time passes according to the wall-clock. Unfortunately, real-time semantics would focus our attention on trying to predict how long operations such as </a:t>
            </a:r>
            <a:r>
              <a:rPr lang="en-US" baseline="0" dirty="0" err="1" smtClean="0"/>
              <a:t>uploadReport</a:t>
            </a:r>
            <a:r>
              <a:rPr lang="en-US" baseline="0" dirty="0" smtClean="0"/>
              <a:t> would take. The total delay of </a:t>
            </a:r>
            <a:r>
              <a:rPr lang="en-US" baseline="0" dirty="0" err="1" smtClean="0"/>
              <a:t>uploadReport</a:t>
            </a:r>
            <a:r>
              <a:rPr lang="en-US" baseline="0" dirty="0" smtClean="0"/>
              <a:t> is subject to significant variability as it depends on many factors including availability of a </a:t>
            </a:r>
            <a:r>
              <a:rPr lang="en-US" baseline="0" dirty="0" err="1" smtClean="0"/>
              <a:t>connec</a:t>
            </a:r>
            <a:r>
              <a:rPr lang="en-US" baseline="0" dirty="0" smtClean="0"/>
              <a:t>- </a:t>
            </a:r>
            <a:r>
              <a:rPr lang="en-US" baseline="0" dirty="0" err="1" smtClean="0"/>
              <a:t>tion</a:t>
            </a:r>
            <a:r>
              <a:rPr lang="en-US" baseline="0" dirty="0" smtClean="0"/>
              <a:t>, link quality, and congestion level. An alternative is to observe that the total latency of the operation includes the time spent saving energy and the operation’s time.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55AA05-C249-F24C-81A0-0109BD346880}" type="slidenum">
              <a:rPr lang="en-US" smtClean="0"/>
              <a:t>8</a:t>
            </a:fld>
            <a:endParaRPr lang="en-US"/>
          </a:p>
        </p:txBody>
      </p:sp>
    </p:spTree>
    <p:extLst>
      <p:ext uri="{BB962C8B-B14F-4D97-AF65-F5344CB8AC3E}">
        <p14:creationId xmlns:p14="http://schemas.microsoft.com/office/powerpoint/2010/main" val="1852686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5AA05-C249-F24C-81A0-0109BD346880}" type="slidenum">
              <a:rPr lang="en-US" smtClean="0"/>
              <a:t>9</a:t>
            </a:fld>
            <a:endParaRPr lang="en-US"/>
          </a:p>
        </p:txBody>
      </p:sp>
    </p:spTree>
    <p:extLst>
      <p:ext uri="{BB962C8B-B14F-4D97-AF65-F5344CB8AC3E}">
        <p14:creationId xmlns:p14="http://schemas.microsoft.com/office/powerpoint/2010/main" val="179386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5975"/>
            <a:ext cx="7772400" cy="2133322"/>
          </a:xfrm>
        </p:spPr>
        <p:txBody>
          <a:bodyPr/>
          <a:lstStyle>
            <a:lvl1pPr>
              <a:defRPr>
                <a:solidFill>
                  <a:srgbClr val="00009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04239" y="3788254"/>
            <a:ext cx="6842262" cy="1554931"/>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Box 6"/>
          <p:cNvSpPr txBox="1"/>
          <p:nvPr userDrawn="1"/>
        </p:nvSpPr>
        <p:spPr>
          <a:xfrm>
            <a:off x="0" y="6576693"/>
            <a:ext cx="9144000" cy="338554"/>
          </a:xfrm>
          <a:prstGeom prst="rect">
            <a:avLst/>
          </a:prstGeom>
          <a:solidFill>
            <a:schemeClr val="tx1"/>
          </a:solidFill>
        </p:spPr>
        <p:txBody>
          <a:bodyPr wrap="square" rtlCol="0">
            <a:spAutoFit/>
          </a:bodyPr>
          <a:lstStyle/>
          <a:p>
            <a:pPr algn="ctr"/>
            <a:r>
              <a:rPr lang="en-US" sz="1600" dirty="0" smtClean="0">
                <a:solidFill>
                  <a:srgbClr val="E9D428"/>
                </a:solidFill>
              </a:rPr>
              <a:t>University</a:t>
            </a:r>
            <a:r>
              <a:rPr lang="en-US" sz="1600" baseline="0" dirty="0" smtClean="0">
                <a:solidFill>
                  <a:srgbClr val="E9D428"/>
                </a:solidFill>
              </a:rPr>
              <a:t> of Iowa | Mobile Systems Laboratory </a:t>
            </a:r>
            <a:endParaRPr lang="en-US" sz="1600" dirty="0">
              <a:solidFill>
                <a:srgbClr val="E9D428"/>
              </a:solidFill>
            </a:endParaRPr>
          </a:p>
        </p:txBody>
      </p:sp>
    </p:spTree>
    <p:extLst>
      <p:ext uri="{BB962C8B-B14F-4D97-AF65-F5344CB8AC3E}">
        <p14:creationId xmlns:p14="http://schemas.microsoft.com/office/powerpoint/2010/main" val="30921383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CSense</a:t>
            </a:r>
            <a:endParaRPr lang="en-US"/>
          </a:p>
        </p:txBody>
      </p:sp>
      <p:sp>
        <p:nvSpPr>
          <p:cNvPr id="6" name="Slide Number Placeholder 5"/>
          <p:cNvSpPr>
            <a:spLocks noGrp="1"/>
          </p:cNvSpPr>
          <p:nvPr>
            <p:ph type="sldNum" sz="quarter" idx="12"/>
          </p:nvPr>
        </p:nvSpPr>
        <p:spPr/>
        <p:txBody>
          <a:bodyPr/>
          <a:lstStyle/>
          <a:p>
            <a:fld id="{A57C95C0-9799-AD43-BBF0-2FCEB5F46F89}" type="slidenum">
              <a:rPr lang="en-US" smtClean="0"/>
              <a:t>‹#›</a:t>
            </a:fld>
            <a:endParaRPr lang="en-US"/>
          </a:p>
        </p:txBody>
      </p:sp>
    </p:spTree>
    <p:extLst>
      <p:ext uri="{BB962C8B-B14F-4D97-AF65-F5344CB8AC3E}">
        <p14:creationId xmlns:p14="http://schemas.microsoft.com/office/powerpoint/2010/main" val="1735139852"/>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CSense</a:t>
            </a:r>
            <a:endParaRPr lang="en-US"/>
          </a:p>
        </p:txBody>
      </p:sp>
      <p:sp>
        <p:nvSpPr>
          <p:cNvPr id="6" name="Slide Number Placeholder 5"/>
          <p:cNvSpPr>
            <a:spLocks noGrp="1"/>
          </p:cNvSpPr>
          <p:nvPr>
            <p:ph type="sldNum" sz="quarter" idx="12"/>
          </p:nvPr>
        </p:nvSpPr>
        <p:spPr/>
        <p:txBody>
          <a:bodyPr/>
          <a:lstStyle/>
          <a:p>
            <a:fld id="{A57C95C0-9799-AD43-BBF0-2FCEB5F46F89}" type="slidenum">
              <a:rPr lang="en-US" smtClean="0"/>
              <a:t>‹#›</a:t>
            </a:fld>
            <a:endParaRPr lang="en-US"/>
          </a:p>
        </p:txBody>
      </p:sp>
    </p:spTree>
    <p:extLst>
      <p:ext uri="{BB962C8B-B14F-4D97-AF65-F5344CB8AC3E}">
        <p14:creationId xmlns:p14="http://schemas.microsoft.com/office/powerpoint/2010/main" val="1224205213"/>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2" y="6570964"/>
            <a:ext cx="9144000" cy="338554"/>
          </a:xfrm>
          <a:prstGeom prst="rect">
            <a:avLst/>
          </a:prstGeom>
          <a:solidFill>
            <a:schemeClr val="tx1"/>
          </a:solidFill>
        </p:spPr>
        <p:txBody>
          <a:bodyPr wrap="square" rtlCol="0">
            <a:spAutoFit/>
          </a:bodyPr>
          <a:lstStyle/>
          <a:p>
            <a:pPr algn="ctr"/>
            <a:r>
              <a:rPr lang="en-US" sz="1600" dirty="0" smtClean="0">
                <a:solidFill>
                  <a:srgbClr val="E9D428"/>
                </a:solidFill>
              </a:rPr>
              <a:t>University</a:t>
            </a:r>
            <a:r>
              <a:rPr lang="en-US" sz="1600" baseline="0" dirty="0" smtClean="0">
                <a:solidFill>
                  <a:srgbClr val="E9D428"/>
                </a:solidFill>
              </a:rPr>
              <a:t> of Iowa | Mobile Systems Laboratory  </a:t>
            </a:r>
            <a:endParaRPr lang="en-US" sz="1600" dirty="0">
              <a:solidFill>
                <a:srgbClr val="E9D428"/>
              </a:solidFill>
            </a:endParaRPr>
          </a:p>
        </p:txBody>
      </p:sp>
      <p:sp>
        <p:nvSpPr>
          <p:cNvPr id="3" name="Content Placeholder 2"/>
          <p:cNvSpPr>
            <a:spLocks noGrp="1"/>
          </p:cNvSpPr>
          <p:nvPr>
            <p:ph idx="1"/>
          </p:nvPr>
        </p:nvSpPr>
        <p:spPr>
          <a:xfrm>
            <a:off x="100587" y="1073426"/>
            <a:ext cx="8939683" cy="5421222"/>
          </a:xfrm>
        </p:spPr>
        <p:txBody>
          <a:bodyPr/>
          <a:lstStyle>
            <a:lvl1pPr algn="l">
              <a:defRPr sz="2600" b="1">
                <a:solidFill>
                  <a:srgbClr val="000090"/>
                </a:solidFill>
              </a:defRPr>
            </a:lvl1pPr>
            <a:lvl2pPr algn="l">
              <a:defRPr sz="2400"/>
            </a:lvl2pPr>
            <a:lvl3pPr algn="l">
              <a:defRPr sz="2200"/>
            </a:lvl3pPr>
            <a:lvl4pPr algn="l">
              <a:defRPr sz="2000"/>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1572" y="-12792"/>
            <a:ext cx="9144000" cy="91440"/>
          </a:xfrm>
          <a:prstGeom prst="rect">
            <a:avLst/>
          </a:prstGeom>
          <a:solidFill>
            <a:schemeClr val="tx1"/>
          </a:solidFill>
        </p:spPr>
        <p:txBody>
          <a:bodyPr wrap="square" rtlCol="0">
            <a:spAutoFit/>
          </a:bodyPr>
          <a:lstStyle/>
          <a:p>
            <a:pPr algn="l"/>
            <a:endParaRPr lang="en-US" dirty="0">
              <a:solidFill>
                <a:srgbClr val="E9D428"/>
              </a:solidFill>
            </a:endParaRPr>
          </a:p>
        </p:txBody>
      </p:sp>
      <p:sp>
        <p:nvSpPr>
          <p:cNvPr id="2" name="Title 1"/>
          <p:cNvSpPr>
            <a:spLocks noGrp="1"/>
          </p:cNvSpPr>
          <p:nvPr>
            <p:ph type="title"/>
          </p:nvPr>
        </p:nvSpPr>
        <p:spPr>
          <a:xfrm>
            <a:off x="0" y="78648"/>
            <a:ext cx="9144000" cy="725661"/>
          </a:xfrm>
          <a:solidFill>
            <a:schemeClr val="bg1">
              <a:lumMod val="85000"/>
            </a:schemeClr>
          </a:solidFill>
        </p:spPr>
        <p:txBody>
          <a:bodyPr>
            <a:noAutofit/>
          </a:bodyPr>
          <a:lstStyle>
            <a:lvl1pPr>
              <a:defRPr sz="3600"/>
            </a:lvl1pPr>
          </a:lstStyle>
          <a:p>
            <a:r>
              <a:rPr lang="en-US" smtClean="0"/>
              <a:t>Click to edit Master title style</a:t>
            </a:r>
            <a:endParaRPr lang="en-US" dirty="0"/>
          </a:p>
        </p:txBody>
      </p:sp>
      <p:sp>
        <p:nvSpPr>
          <p:cNvPr id="13" name="Slide Number Placeholder 12"/>
          <p:cNvSpPr>
            <a:spLocks noGrp="1"/>
          </p:cNvSpPr>
          <p:nvPr>
            <p:ph type="sldNum" sz="quarter" idx="12"/>
          </p:nvPr>
        </p:nvSpPr>
        <p:spPr>
          <a:xfrm>
            <a:off x="8254504" y="6570964"/>
            <a:ext cx="889495" cy="324761"/>
          </a:xfrm>
        </p:spPr>
        <p:txBody>
          <a:bodyPr/>
          <a:lstStyle>
            <a:lvl1pPr>
              <a:defRPr sz="1600"/>
            </a:lvl1pPr>
          </a:lstStyle>
          <a:p>
            <a:fld id="{A57C95C0-9799-AD43-BBF0-2FCEB5F46F89}" type="slidenum">
              <a:rPr lang="en-US" smtClean="0"/>
              <a:pPr/>
              <a:t>‹#›</a:t>
            </a:fld>
            <a:endParaRPr lang="en-US" dirty="0"/>
          </a:p>
        </p:txBody>
      </p:sp>
    </p:spTree>
    <p:extLst>
      <p:ext uri="{BB962C8B-B14F-4D97-AF65-F5344CB8AC3E}">
        <p14:creationId xmlns:p14="http://schemas.microsoft.com/office/powerpoint/2010/main" val="32107947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0" y="6488668"/>
            <a:ext cx="9144000" cy="369332"/>
          </a:xfrm>
          <a:prstGeom prst="rect">
            <a:avLst/>
          </a:prstGeom>
          <a:solidFill>
            <a:schemeClr val="tx1"/>
          </a:solidFill>
        </p:spPr>
        <p:txBody>
          <a:bodyPr wrap="square" rtlCol="0">
            <a:spAutoFit/>
          </a:bodyPr>
          <a:lstStyle/>
          <a:p>
            <a:pPr algn="l"/>
            <a:r>
              <a:rPr lang="en-US" dirty="0" smtClean="0">
                <a:solidFill>
                  <a:srgbClr val="E9D428"/>
                </a:solidFill>
              </a:rPr>
              <a:t>  University</a:t>
            </a:r>
            <a:r>
              <a:rPr lang="en-US" baseline="0" dirty="0" smtClean="0">
                <a:solidFill>
                  <a:srgbClr val="E9D428"/>
                </a:solidFill>
              </a:rPr>
              <a:t> of Iowa | Mobile Sensing Laboratory | </a:t>
            </a:r>
            <a:endParaRPr lang="en-US" dirty="0">
              <a:solidFill>
                <a:srgbClr val="E9D428"/>
              </a:solidFill>
            </a:endParaRPr>
          </a:p>
        </p:txBody>
      </p:sp>
      <p:sp>
        <p:nvSpPr>
          <p:cNvPr id="4" name="Footer Placeholder 3"/>
          <p:cNvSpPr>
            <a:spLocks noGrp="1"/>
          </p:cNvSpPr>
          <p:nvPr>
            <p:ph type="ftr" sz="quarter" idx="11"/>
          </p:nvPr>
        </p:nvSpPr>
        <p:spPr>
          <a:xfrm>
            <a:off x="4678762" y="6488668"/>
            <a:ext cx="3838485" cy="365125"/>
          </a:xfrm>
        </p:spPr>
        <p:txBody>
          <a:bodyPr/>
          <a:lstStyle>
            <a:lvl1pPr algn="l">
              <a:defRPr sz="1800">
                <a:solidFill>
                  <a:srgbClr val="E9D428"/>
                </a:solidFill>
              </a:defRPr>
            </a:lvl1pPr>
          </a:lstStyle>
          <a:p>
            <a:r>
              <a:rPr lang="en-US" smtClean="0"/>
              <a:t>CSense</a:t>
            </a:r>
            <a:endParaRPr lang="en-US" dirty="0"/>
          </a:p>
        </p:txBody>
      </p:sp>
      <p:sp>
        <p:nvSpPr>
          <p:cNvPr id="5" name="Slide Number Placeholder 4"/>
          <p:cNvSpPr>
            <a:spLocks noGrp="1"/>
          </p:cNvSpPr>
          <p:nvPr>
            <p:ph type="sldNum" sz="quarter" idx="12"/>
          </p:nvPr>
        </p:nvSpPr>
        <p:spPr>
          <a:xfrm>
            <a:off x="8517248" y="6488668"/>
            <a:ext cx="626751" cy="365125"/>
          </a:xfrm>
        </p:spPr>
        <p:txBody>
          <a:bodyPr/>
          <a:lstStyle>
            <a:lvl1pPr>
              <a:defRPr sz="1600"/>
            </a:lvl1pPr>
          </a:lstStyle>
          <a:p>
            <a:fld id="{A57C95C0-9799-AD43-BBF0-2FCEB5F46F89}" type="slidenum">
              <a:rPr lang="en-US" smtClean="0"/>
              <a:pPr/>
              <a:t>‹#›</a:t>
            </a:fld>
            <a:endParaRPr lang="en-US" dirty="0"/>
          </a:p>
        </p:txBody>
      </p:sp>
      <p:sp>
        <p:nvSpPr>
          <p:cNvPr id="6" name="TextBox 5"/>
          <p:cNvSpPr txBox="1"/>
          <p:nvPr userDrawn="1"/>
        </p:nvSpPr>
        <p:spPr>
          <a:xfrm>
            <a:off x="0" y="0"/>
            <a:ext cx="9144000" cy="369332"/>
          </a:xfrm>
          <a:prstGeom prst="rect">
            <a:avLst/>
          </a:prstGeom>
          <a:solidFill>
            <a:schemeClr val="tx1"/>
          </a:solidFill>
        </p:spPr>
        <p:txBody>
          <a:bodyPr wrap="square" rtlCol="0">
            <a:spAutoFit/>
          </a:bodyPr>
          <a:lstStyle/>
          <a:p>
            <a:pPr algn="l"/>
            <a:endParaRPr lang="en-US" dirty="0">
              <a:solidFill>
                <a:srgbClr val="E9D428"/>
              </a:solidFill>
            </a:endParaRPr>
          </a:p>
        </p:txBody>
      </p:sp>
      <p:sp>
        <p:nvSpPr>
          <p:cNvPr id="2" name="Title 1"/>
          <p:cNvSpPr>
            <a:spLocks noGrp="1"/>
          </p:cNvSpPr>
          <p:nvPr>
            <p:ph type="title"/>
          </p:nvPr>
        </p:nvSpPr>
        <p:spPr>
          <a:xfrm>
            <a:off x="0" y="153987"/>
            <a:ext cx="9144000" cy="757237"/>
          </a:xfrm>
          <a:solidFill>
            <a:srgbClr val="D9D9D9"/>
          </a:solidFill>
        </p:spPr>
        <p:txBody>
          <a:bodyPr>
            <a:noAutofit/>
          </a:bodyPr>
          <a:lstStyle>
            <a:lvl1pPr>
              <a:defRPr sz="3600"/>
            </a:lvl1pPr>
          </a:lstStyle>
          <a:p>
            <a:r>
              <a:rPr lang="en-US" smtClean="0"/>
              <a:t>Click to edit Master title style</a:t>
            </a:r>
            <a:endParaRPr lang="en-US" dirty="0"/>
          </a:p>
        </p:txBody>
      </p:sp>
    </p:spTree>
    <p:extLst>
      <p:ext uri="{BB962C8B-B14F-4D97-AF65-F5344CB8AC3E}">
        <p14:creationId xmlns:p14="http://schemas.microsoft.com/office/powerpoint/2010/main" val="32318088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CSense</a:t>
            </a:r>
            <a:endParaRPr lang="en-US"/>
          </a:p>
        </p:txBody>
      </p:sp>
      <p:sp>
        <p:nvSpPr>
          <p:cNvPr id="6" name="Slide Number Placeholder 5"/>
          <p:cNvSpPr>
            <a:spLocks noGrp="1"/>
          </p:cNvSpPr>
          <p:nvPr>
            <p:ph type="sldNum" sz="quarter" idx="12"/>
          </p:nvPr>
        </p:nvSpPr>
        <p:spPr/>
        <p:txBody>
          <a:bodyPr/>
          <a:lstStyle/>
          <a:p>
            <a:fld id="{A57C95C0-9799-AD43-BBF0-2FCEB5F46F89}" type="slidenum">
              <a:rPr lang="en-US" smtClean="0"/>
              <a:t>‹#›</a:t>
            </a:fld>
            <a:endParaRPr lang="en-US"/>
          </a:p>
        </p:txBody>
      </p:sp>
    </p:spTree>
    <p:extLst>
      <p:ext uri="{BB962C8B-B14F-4D97-AF65-F5344CB8AC3E}">
        <p14:creationId xmlns:p14="http://schemas.microsoft.com/office/powerpoint/2010/main" val="2058097070"/>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CSense</a:t>
            </a:r>
            <a:endParaRPr lang="en-US"/>
          </a:p>
        </p:txBody>
      </p:sp>
      <p:sp>
        <p:nvSpPr>
          <p:cNvPr id="7" name="Slide Number Placeholder 6"/>
          <p:cNvSpPr>
            <a:spLocks noGrp="1"/>
          </p:cNvSpPr>
          <p:nvPr>
            <p:ph type="sldNum" sz="quarter" idx="12"/>
          </p:nvPr>
        </p:nvSpPr>
        <p:spPr/>
        <p:txBody>
          <a:bodyPr/>
          <a:lstStyle/>
          <a:p>
            <a:fld id="{A57C95C0-9799-AD43-BBF0-2FCEB5F46F89}" type="slidenum">
              <a:rPr lang="en-US" smtClean="0"/>
              <a:t>‹#›</a:t>
            </a:fld>
            <a:endParaRPr lang="en-US"/>
          </a:p>
        </p:txBody>
      </p:sp>
    </p:spTree>
    <p:extLst>
      <p:ext uri="{BB962C8B-B14F-4D97-AF65-F5344CB8AC3E}">
        <p14:creationId xmlns:p14="http://schemas.microsoft.com/office/powerpoint/2010/main" val="1669929854"/>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CSense</a:t>
            </a:r>
            <a:endParaRPr lang="en-US"/>
          </a:p>
        </p:txBody>
      </p:sp>
      <p:sp>
        <p:nvSpPr>
          <p:cNvPr id="9" name="Slide Number Placeholder 8"/>
          <p:cNvSpPr>
            <a:spLocks noGrp="1"/>
          </p:cNvSpPr>
          <p:nvPr>
            <p:ph type="sldNum" sz="quarter" idx="12"/>
          </p:nvPr>
        </p:nvSpPr>
        <p:spPr/>
        <p:txBody>
          <a:bodyPr/>
          <a:lstStyle/>
          <a:p>
            <a:fld id="{A57C95C0-9799-AD43-BBF0-2FCEB5F46F89}" type="slidenum">
              <a:rPr lang="en-US" smtClean="0"/>
              <a:t>‹#›</a:t>
            </a:fld>
            <a:endParaRPr lang="en-US"/>
          </a:p>
        </p:txBody>
      </p:sp>
    </p:spTree>
    <p:extLst>
      <p:ext uri="{BB962C8B-B14F-4D97-AF65-F5344CB8AC3E}">
        <p14:creationId xmlns:p14="http://schemas.microsoft.com/office/powerpoint/2010/main" val="3033931435"/>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CSense</a:t>
            </a:r>
            <a:endParaRPr lang="en-US"/>
          </a:p>
        </p:txBody>
      </p:sp>
      <p:sp>
        <p:nvSpPr>
          <p:cNvPr id="4" name="Slide Number Placeholder 3"/>
          <p:cNvSpPr>
            <a:spLocks noGrp="1"/>
          </p:cNvSpPr>
          <p:nvPr>
            <p:ph type="sldNum" sz="quarter" idx="12"/>
          </p:nvPr>
        </p:nvSpPr>
        <p:spPr/>
        <p:txBody>
          <a:bodyPr/>
          <a:lstStyle/>
          <a:p>
            <a:fld id="{A57C95C0-9799-AD43-BBF0-2FCEB5F46F89}" type="slidenum">
              <a:rPr lang="en-US" smtClean="0"/>
              <a:t>‹#›</a:t>
            </a:fld>
            <a:endParaRPr lang="en-US"/>
          </a:p>
        </p:txBody>
      </p:sp>
    </p:spTree>
    <p:extLst>
      <p:ext uri="{BB962C8B-B14F-4D97-AF65-F5344CB8AC3E}">
        <p14:creationId xmlns:p14="http://schemas.microsoft.com/office/powerpoint/2010/main" val="4150406382"/>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CSense</a:t>
            </a:r>
            <a:endParaRPr lang="en-US"/>
          </a:p>
        </p:txBody>
      </p:sp>
      <p:sp>
        <p:nvSpPr>
          <p:cNvPr id="7" name="Slide Number Placeholder 6"/>
          <p:cNvSpPr>
            <a:spLocks noGrp="1"/>
          </p:cNvSpPr>
          <p:nvPr>
            <p:ph type="sldNum" sz="quarter" idx="12"/>
          </p:nvPr>
        </p:nvSpPr>
        <p:spPr/>
        <p:txBody>
          <a:bodyPr/>
          <a:lstStyle/>
          <a:p>
            <a:fld id="{A57C95C0-9799-AD43-BBF0-2FCEB5F46F89}" type="slidenum">
              <a:rPr lang="en-US" smtClean="0"/>
              <a:t>‹#›</a:t>
            </a:fld>
            <a:endParaRPr lang="en-US"/>
          </a:p>
        </p:txBody>
      </p:sp>
    </p:spTree>
    <p:extLst>
      <p:ext uri="{BB962C8B-B14F-4D97-AF65-F5344CB8AC3E}">
        <p14:creationId xmlns:p14="http://schemas.microsoft.com/office/powerpoint/2010/main" val="1091504127"/>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CSense</a:t>
            </a:r>
            <a:endParaRPr lang="en-US"/>
          </a:p>
        </p:txBody>
      </p:sp>
      <p:sp>
        <p:nvSpPr>
          <p:cNvPr id="7" name="Slide Number Placeholder 6"/>
          <p:cNvSpPr>
            <a:spLocks noGrp="1"/>
          </p:cNvSpPr>
          <p:nvPr>
            <p:ph type="sldNum" sz="quarter" idx="12"/>
          </p:nvPr>
        </p:nvSpPr>
        <p:spPr/>
        <p:txBody>
          <a:bodyPr/>
          <a:lstStyle/>
          <a:p>
            <a:fld id="{A57C95C0-9799-AD43-BBF0-2FCEB5F46F89}" type="slidenum">
              <a:rPr lang="en-US" smtClean="0"/>
              <a:t>‹#›</a:t>
            </a:fld>
            <a:endParaRPr lang="en-US"/>
          </a:p>
        </p:txBody>
      </p:sp>
    </p:spTree>
    <p:extLst>
      <p:ext uri="{BB962C8B-B14F-4D97-AF65-F5344CB8AC3E}">
        <p14:creationId xmlns:p14="http://schemas.microsoft.com/office/powerpoint/2010/main" val="834992060"/>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CSense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C95C0-9799-AD43-BBF0-2FCEB5F46F89}" type="slidenum">
              <a:rPr lang="en-US" smtClean="0"/>
              <a:t>‹#›</a:t>
            </a:fld>
            <a:endParaRPr lang="en-US"/>
          </a:p>
        </p:txBody>
      </p:sp>
    </p:spTree>
    <p:extLst>
      <p:ext uri="{BB962C8B-B14F-4D97-AF65-F5344CB8AC3E}">
        <p14:creationId xmlns:p14="http://schemas.microsoft.com/office/powerpoint/2010/main" val="3466439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716" y="645975"/>
            <a:ext cx="8734568" cy="2133322"/>
          </a:xfrm>
        </p:spPr>
        <p:txBody>
          <a:bodyPr>
            <a:normAutofit/>
          </a:bodyPr>
          <a:lstStyle/>
          <a:p>
            <a:r>
              <a:rPr lang="en-US" sz="4000" b="1" dirty="0" smtClean="0">
                <a:solidFill>
                  <a:srgbClr val="000090"/>
                </a:solidFill>
              </a:rPr>
              <a:t>Tempus: Managing </a:t>
            </a:r>
            <a:r>
              <a:rPr lang="en-US" sz="4000" b="1" dirty="0">
                <a:solidFill>
                  <a:srgbClr val="000090"/>
                </a:solidFill>
              </a:rPr>
              <a:t>the </a:t>
            </a:r>
            <a:r>
              <a:rPr lang="en-US" sz="4000" b="1" dirty="0" smtClean="0">
                <a:solidFill>
                  <a:srgbClr val="000090"/>
                </a:solidFill>
              </a:rPr>
              <a:t/>
            </a:r>
            <a:br>
              <a:rPr lang="en-US" sz="4000" b="1" dirty="0" smtClean="0">
                <a:solidFill>
                  <a:srgbClr val="000090"/>
                </a:solidFill>
              </a:rPr>
            </a:br>
            <a:r>
              <a:rPr lang="en-US" sz="4000" b="1" dirty="0" smtClean="0">
                <a:solidFill>
                  <a:srgbClr val="000090"/>
                </a:solidFill>
              </a:rPr>
              <a:t>energy-delay </a:t>
            </a:r>
            <a:r>
              <a:rPr lang="en-US" sz="4000" b="1" dirty="0">
                <a:solidFill>
                  <a:srgbClr val="000090"/>
                </a:solidFill>
              </a:rPr>
              <a:t>trade-off in mobile </a:t>
            </a:r>
            <a:r>
              <a:rPr lang="en-US" sz="4000" b="1" dirty="0" smtClean="0">
                <a:solidFill>
                  <a:srgbClr val="000090"/>
                </a:solidFill>
              </a:rPr>
              <a:t>apps</a:t>
            </a:r>
            <a:endParaRPr lang="en-US" sz="4000" b="1" dirty="0">
              <a:solidFill>
                <a:srgbClr val="000090"/>
              </a:solidFill>
            </a:endParaRPr>
          </a:p>
        </p:txBody>
      </p:sp>
      <p:sp>
        <p:nvSpPr>
          <p:cNvPr id="3" name="Subtitle 2"/>
          <p:cNvSpPr>
            <a:spLocks noGrp="1"/>
          </p:cNvSpPr>
          <p:nvPr>
            <p:ph type="subTitle" idx="1"/>
          </p:nvPr>
        </p:nvSpPr>
        <p:spPr>
          <a:xfrm>
            <a:off x="1150869" y="2667286"/>
            <a:ext cx="6842262" cy="1554931"/>
          </a:xfrm>
        </p:spPr>
        <p:txBody>
          <a:bodyPr/>
          <a:lstStyle/>
          <a:p>
            <a:r>
              <a:rPr lang="en-US" dirty="0" err="1"/>
              <a:t>Nima</a:t>
            </a:r>
            <a:r>
              <a:rPr lang="en-US" dirty="0"/>
              <a:t> </a:t>
            </a:r>
            <a:r>
              <a:rPr lang="en-US" dirty="0" err="1" smtClean="0"/>
              <a:t>Nikzad</a:t>
            </a:r>
            <a:r>
              <a:rPr lang="en-US" baseline="30000" dirty="0" smtClean="0"/>
              <a:t>†</a:t>
            </a:r>
            <a:r>
              <a:rPr lang="en-US" dirty="0" smtClean="0"/>
              <a:t>, </a:t>
            </a:r>
            <a:r>
              <a:rPr lang="en-US" dirty="0" err="1"/>
              <a:t>Marjan</a:t>
            </a:r>
            <a:r>
              <a:rPr lang="en-US" dirty="0"/>
              <a:t> </a:t>
            </a:r>
            <a:r>
              <a:rPr lang="en-US" dirty="0" err="1" smtClean="0"/>
              <a:t>Radi</a:t>
            </a:r>
            <a:r>
              <a:rPr lang="en-US" baseline="30000" dirty="0" smtClean="0"/>
              <a:t>*</a:t>
            </a:r>
            <a:r>
              <a:rPr lang="en-US" dirty="0" smtClean="0"/>
              <a:t>, </a:t>
            </a:r>
            <a:r>
              <a:rPr lang="en-US" b="1" i="1" dirty="0" err="1">
                <a:solidFill>
                  <a:srgbClr val="C00000"/>
                </a:solidFill>
              </a:rPr>
              <a:t>Octav</a:t>
            </a:r>
            <a:r>
              <a:rPr lang="en-US" b="1" i="1" dirty="0">
                <a:solidFill>
                  <a:srgbClr val="C00000"/>
                </a:solidFill>
              </a:rPr>
              <a:t> </a:t>
            </a:r>
            <a:r>
              <a:rPr lang="en-US" b="1" i="1" dirty="0" err="1" smtClean="0">
                <a:solidFill>
                  <a:srgbClr val="C00000"/>
                </a:solidFill>
              </a:rPr>
              <a:t>Chipara</a:t>
            </a:r>
            <a:r>
              <a:rPr lang="en-US" baseline="30000" dirty="0"/>
              <a:t>*</a:t>
            </a:r>
            <a:r>
              <a:rPr lang="en-US" dirty="0" smtClean="0"/>
              <a:t>, </a:t>
            </a:r>
            <a:r>
              <a:rPr lang="en-US" dirty="0"/>
              <a:t>and William G. </a:t>
            </a:r>
            <a:r>
              <a:rPr lang="en-US" dirty="0" smtClean="0"/>
              <a:t>Griswold</a:t>
            </a:r>
            <a:r>
              <a:rPr lang="en-US" baseline="30000" dirty="0"/>
              <a:t>†</a:t>
            </a:r>
            <a:endParaRPr lang="en-US" dirty="0"/>
          </a:p>
          <a:p>
            <a:endParaRPr lang="en-US" dirty="0"/>
          </a:p>
        </p:txBody>
      </p:sp>
      <p:pic>
        <p:nvPicPr>
          <p:cNvPr id="6" name="Picture 5"/>
          <p:cNvPicPr>
            <a:picLocks noChangeAspect="1"/>
          </p:cNvPicPr>
          <p:nvPr/>
        </p:nvPicPr>
        <p:blipFill>
          <a:blip r:embed="rId3"/>
          <a:stretch>
            <a:fillRect/>
          </a:stretch>
        </p:blipFill>
        <p:spPr>
          <a:xfrm>
            <a:off x="1150869" y="4433204"/>
            <a:ext cx="1617794" cy="1488370"/>
          </a:xfrm>
          <a:prstGeom prst="rect">
            <a:avLst/>
          </a:prstGeom>
        </p:spPr>
      </p:pic>
      <p:pic>
        <p:nvPicPr>
          <p:cNvPr id="7" name="Picture 2" descr="http://ucpa.ucsd.edu/img/guidelines/gl-1-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345" y="4773031"/>
            <a:ext cx="4256391" cy="8087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993131" y="4433204"/>
            <a:ext cx="490840" cy="1200329"/>
          </a:xfrm>
          <a:prstGeom prst="rect">
            <a:avLst/>
          </a:prstGeom>
        </p:spPr>
        <p:txBody>
          <a:bodyPr wrap="none">
            <a:spAutoFit/>
          </a:bodyPr>
          <a:lstStyle/>
          <a:p>
            <a:r>
              <a:rPr lang="en-US" sz="7200" baseline="30000"/>
              <a:t>†</a:t>
            </a:r>
            <a:endParaRPr lang="en-US" sz="7200" dirty="0"/>
          </a:p>
        </p:txBody>
      </p:sp>
      <p:sp>
        <p:nvSpPr>
          <p:cNvPr id="10" name="Rectangle 9"/>
          <p:cNvSpPr/>
          <p:nvPr/>
        </p:nvSpPr>
        <p:spPr>
          <a:xfrm>
            <a:off x="2599244" y="4271705"/>
            <a:ext cx="490840" cy="1200329"/>
          </a:xfrm>
          <a:prstGeom prst="rect">
            <a:avLst/>
          </a:prstGeom>
        </p:spPr>
        <p:txBody>
          <a:bodyPr wrap="none">
            <a:spAutoFit/>
          </a:bodyPr>
          <a:lstStyle/>
          <a:p>
            <a:r>
              <a:rPr lang="en-US" sz="7200" baseline="30000" smtClean="0"/>
              <a:t>*</a:t>
            </a:r>
            <a:endParaRPr lang="en-US" sz="7200" dirty="0"/>
          </a:p>
        </p:txBody>
      </p:sp>
    </p:spTree>
    <p:extLst>
      <p:ext uri="{BB962C8B-B14F-4D97-AF65-F5344CB8AC3E}">
        <p14:creationId xmlns:p14="http://schemas.microsoft.com/office/powerpoint/2010/main" val="413467665"/>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CitiSense</a:t>
            </a:r>
            <a:r>
              <a:rPr lang="en-US" dirty="0" smtClean="0"/>
              <a:t> Example</a:t>
            </a:r>
            <a:endParaRPr lang="en-US" dirty="0"/>
          </a:p>
        </p:txBody>
      </p:sp>
      <p:sp>
        <p:nvSpPr>
          <p:cNvPr id="4" name="Slide Number Placeholder 3"/>
          <p:cNvSpPr>
            <a:spLocks noGrp="1"/>
          </p:cNvSpPr>
          <p:nvPr>
            <p:ph type="sldNum" sz="quarter" idx="12"/>
          </p:nvPr>
        </p:nvSpPr>
        <p:spPr/>
        <p:txBody>
          <a:bodyPr/>
          <a:lstStyle/>
          <a:p>
            <a:fld id="{A57C95C0-9799-AD43-BBF0-2FCEB5F46F89}" type="slidenum">
              <a:rPr lang="en-US" smtClean="0"/>
              <a:pPr/>
              <a:t>10</a:t>
            </a:fld>
            <a:endParaRPr lang="en-US" dirty="0"/>
          </a:p>
        </p:txBody>
      </p:sp>
      <p:sp>
        <p:nvSpPr>
          <p:cNvPr id="25" name="Rectangle 24"/>
          <p:cNvSpPr/>
          <p:nvPr/>
        </p:nvSpPr>
        <p:spPr>
          <a:xfrm>
            <a:off x="215285" y="2185741"/>
            <a:ext cx="4572000" cy="2893100"/>
          </a:xfrm>
          <a:prstGeom prst="rect">
            <a:avLst/>
          </a:prstGeom>
        </p:spPr>
        <p:txBody>
          <a:bodyPr>
            <a:spAutoFit/>
          </a:bodyPr>
          <a:lstStyle/>
          <a:p>
            <a:pPr>
              <a:spcAft>
                <a:spcPts val="300"/>
              </a:spcAft>
            </a:pPr>
            <a:r>
              <a:rPr lang="en-US" dirty="0" smtClean="0"/>
              <a:t>while (</a:t>
            </a:r>
            <a:r>
              <a:rPr lang="en-US" dirty="0"/>
              <a:t>true</a:t>
            </a:r>
            <a:r>
              <a:rPr lang="en-US" dirty="0" smtClean="0"/>
              <a:t>):</a:t>
            </a:r>
          </a:p>
          <a:p>
            <a:pPr>
              <a:spcAft>
                <a:spcPts val="300"/>
              </a:spcAft>
            </a:pPr>
            <a:r>
              <a:rPr lang="en-US" dirty="0" smtClean="0"/>
              <a:t> </a:t>
            </a:r>
            <a:r>
              <a:rPr lang="en-US" dirty="0" err="1" smtClean="0"/>
              <a:t>SensorReading</a:t>
            </a:r>
            <a:r>
              <a:rPr lang="en-US" dirty="0" smtClean="0"/>
              <a:t> r = </a:t>
            </a:r>
            <a:r>
              <a:rPr lang="en-US" dirty="0" err="1"/>
              <a:t>Sensor.read</a:t>
            </a:r>
            <a:r>
              <a:rPr lang="en-US" dirty="0"/>
              <a:t>();</a:t>
            </a:r>
          </a:p>
          <a:p>
            <a:pPr>
              <a:spcAft>
                <a:spcPts val="300"/>
              </a:spcAft>
            </a:pPr>
            <a:r>
              <a:rPr lang="en-US" dirty="0" smtClean="0"/>
              <a:t>  if </a:t>
            </a:r>
            <a:r>
              <a:rPr lang="en-US" dirty="0"/>
              <a:t>(</a:t>
            </a:r>
            <a:r>
              <a:rPr lang="en-US" dirty="0" err="1" smtClean="0"/>
              <a:t>r.getValue</a:t>
            </a:r>
            <a:r>
              <a:rPr lang="en-US" dirty="0"/>
              <a:t>() &gt; EXPOSURE</a:t>
            </a:r>
            <a:r>
              <a:rPr lang="en-US" dirty="0" smtClean="0"/>
              <a:t>):</a:t>
            </a:r>
          </a:p>
          <a:p>
            <a:pPr>
              <a:spcAft>
                <a:spcPts val="300"/>
              </a:spcAft>
            </a:pPr>
            <a:endParaRPr lang="en-US" dirty="0"/>
          </a:p>
          <a:p>
            <a:pPr>
              <a:spcAft>
                <a:spcPts val="300"/>
              </a:spcAft>
            </a:pPr>
            <a:r>
              <a:rPr lang="en-US" dirty="0" smtClean="0"/>
              <a:t>      </a:t>
            </a:r>
            <a:r>
              <a:rPr lang="en-US" dirty="0" err="1" smtClean="0"/>
              <a:t>r.setUrgent</a:t>
            </a:r>
            <a:r>
              <a:rPr lang="en-US" dirty="0" smtClean="0"/>
              <a:t>(true</a:t>
            </a:r>
            <a:r>
              <a:rPr lang="en-US" dirty="0"/>
              <a:t>);</a:t>
            </a:r>
          </a:p>
          <a:p>
            <a:pPr>
              <a:spcAft>
                <a:spcPts val="300"/>
              </a:spcAft>
            </a:pPr>
            <a:r>
              <a:rPr lang="en-US" dirty="0" smtClean="0"/>
              <a:t>  else:</a:t>
            </a:r>
            <a:endParaRPr lang="en-US" dirty="0"/>
          </a:p>
          <a:p>
            <a:pPr>
              <a:spcAft>
                <a:spcPts val="300"/>
              </a:spcAft>
            </a:pPr>
            <a:endParaRPr lang="en-US" dirty="0" smtClean="0"/>
          </a:p>
          <a:p>
            <a:pPr>
              <a:spcAft>
                <a:spcPts val="300"/>
              </a:spcAft>
            </a:pPr>
            <a:r>
              <a:rPr lang="en-US" dirty="0" smtClean="0"/>
              <a:t>      </a:t>
            </a:r>
            <a:r>
              <a:rPr lang="en-US" dirty="0" err="1" smtClean="0"/>
              <a:t>r.setUrgent</a:t>
            </a:r>
            <a:r>
              <a:rPr lang="en-US" dirty="0" smtClean="0"/>
              <a:t>(false</a:t>
            </a:r>
            <a:r>
              <a:rPr lang="en-US" dirty="0"/>
              <a:t>);       </a:t>
            </a:r>
            <a:endParaRPr lang="en-US" dirty="0" smtClean="0"/>
          </a:p>
          <a:p>
            <a:pPr>
              <a:spcAft>
                <a:spcPts val="300"/>
              </a:spcAft>
            </a:pPr>
            <a:r>
              <a:rPr lang="en-US" dirty="0" err="1" smtClean="0"/>
              <a:t>queue.put</a:t>
            </a:r>
            <a:r>
              <a:rPr lang="en-US" dirty="0" smtClean="0"/>
              <a:t>(reading) </a:t>
            </a:r>
            <a:endParaRPr lang="en-US" dirty="0"/>
          </a:p>
        </p:txBody>
      </p:sp>
      <p:sp>
        <p:nvSpPr>
          <p:cNvPr id="26" name="Rectangle 25"/>
          <p:cNvSpPr/>
          <p:nvPr/>
        </p:nvSpPr>
        <p:spPr>
          <a:xfrm>
            <a:off x="4966060" y="2189465"/>
            <a:ext cx="4114804" cy="1631216"/>
          </a:xfrm>
          <a:prstGeom prst="rect">
            <a:avLst/>
          </a:prstGeom>
        </p:spPr>
        <p:txBody>
          <a:bodyPr wrap="square">
            <a:spAutoFit/>
          </a:bodyPr>
          <a:lstStyle/>
          <a:p>
            <a:pPr>
              <a:spcAft>
                <a:spcPts val="300"/>
              </a:spcAft>
            </a:pPr>
            <a:r>
              <a:rPr lang="en-US" dirty="0"/>
              <a:t>while(true</a:t>
            </a:r>
            <a:r>
              <a:rPr lang="en-US" dirty="0" smtClean="0"/>
              <a:t>):</a:t>
            </a:r>
          </a:p>
          <a:p>
            <a:pPr>
              <a:spcAft>
                <a:spcPts val="300"/>
              </a:spcAft>
            </a:pPr>
            <a:r>
              <a:rPr lang="en-US" dirty="0"/>
              <a:t> </a:t>
            </a:r>
            <a:r>
              <a:rPr lang="en-US" dirty="0" smtClean="0"/>
              <a:t>   </a:t>
            </a:r>
            <a:r>
              <a:rPr lang="en-US" dirty="0" err="1" smtClean="0"/>
              <a:t>SensorReading</a:t>
            </a:r>
            <a:r>
              <a:rPr lang="en-US" dirty="0" smtClean="0"/>
              <a:t> </a:t>
            </a:r>
            <a:r>
              <a:rPr lang="en-US" dirty="0"/>
              <a:t>m = </a:t>
            </a:r>
            <a:r>
              <a:rPr lang="en-US" dirty="0" err="1" smtClean="0"/>
              <a:t>queue.take</a:t>
            </a:r>
            <a:r>
              <a:rPr lang="en-US" dirty="0"/>
              <a:t>();       </a:t>
            </a:r>
          </a:p>
          <a:p>
            <a:pPr>
              <a:spcAft>
                <a:spcPts val="300"/>
              </a:spcAft>
            </a:pPr>
            <a:endParaRPr lang="en-US" dirty="0"/>
          </a:p>
          <a:p>
            <a:pPr>
              <a:spcAft>
                <a:spcPts val="300"/>
              </a:spcAft>
            </a:pPr>
            <a:endParaRPr lang="en-US" dirty="0"/>
          </a:p>
          <a:p>
            <a:pPr>
              <a:spcAft>
                <a:spcPts val="300"/>
              </a:spcAft>
            </a:pPr>
            <a:r>
              <a:rPr lang="en-US" dirty="0" smtClean="0"/>
              <a:t>    upload(m);</a:t>
            </a:r>
            <a:endParaRPr lang="en-US" dirty="0"/>
          </a:p>
        </p:txBody>
      </p:sp>
      <p:sp>
        <p:nvSpPr>
          <p:cNvPr id="29" name="Rectangle 28"/>
          <p:cNvSpPr/>
          <p:nvPr/>
        </p:nvSpPr>
        <p:spPr>
          <a:xfrm>
            <a:off x="4722159" y="2852971"/>
            <a:ext cx="4572000" cy="646331"/>
          </a:xfrm>
          <a:prstGeom prst="rect">
            <a:avLst/>
          </a:prstGeom>
        </p:spPr>
        <p:txBody>
          <a:bodyPr>
            <a:spAutoFit/>
          </a:bodyPr>
          <a:lstStyle/>
          <a:p>
            <a:pPr lvl="1"/>
            <a:r>
              <a:rPr lang="en-US" b="1" dirty="0" smtClean="0">
                <a:solidFill>
                  <a:srgbClr val="C00000"/>
                </a:solidFill>
              </a:rPr>
              <a:t>@Wait(</a:t>
            </a:r>
            <a:r>
              <a:rPr lang="en-US" b="1" dirty="0" err="1" smtClean="0">
                <a:solidFill>
                  <a:srgbClr val="C00000"/>
                </a:solidFill>
              </a:rPr>
              <a:t>UpTo</a:t>
            </a:r>
            <a:r>
              <a:rPr lang="en-US" b="1" dirty="0" smtClean="0">
                <a:solidFill>
                  <a:srgbClr val="C00000"/>
                </a:solidFill>
              </a:rPr>
              <a:t>=”20min”,   </a:t>
            </a:r>
          </a:p>
          <a:p>
            <a:pPr lvl="1"/>
            <a:r>
              <a:rPr lang="en-US" b="1" dirty="0">
                <a:solidFill>
                  <a:srgbClr val="C00000"/>
                </a:solidFill>
              </a:rPr>
              <a:t> </a:t>
            </a:r>
            <a:r>
              <a:rPr lang="en-US" b="1" dirty="0" smtClean="0">
                <a:solidFill>
                  <a:srgbClr val="C00000"/>
                </a:solidFill>
              </a:rPr>
              <a:t>                           For</a:t>
            </a:r>
            <a:r>
              <a:rPr lang="en-US" b="1" dirty="0">
                <a:solidFill>
                  <a:srgbClr val="C00000"/>
                </a:solidFill>
              </a:rPr>
              <a:t>="</a:t>
            </a:r>
            <a:r>
              <a:rPr lang="en-US" b="1" dirty="0" err="1">
                <a:solidFill>
                  <a:srgbClr val="C00000"/>
                </a:solidFill>
              </a:rPr>
              <a:t>Network.Active</a:t>
            </a:r>
            <a:r>
              <a:rPr lang="en-US" b="1" dirty="0">
                <a:solidFill>
                  <a:srgbClr val="C00000"/>
                </a:solidFill>
              </a:rPr>
              <a:t>”)  </a:t>
            </a:r>
          </a:p>
        </p:txBody>
      </p:sp>
      <p:cxnSp>
        <p:nvCxnSpPr>
          <p:cNvPr id="46" name="Straight Connector 45"/>
          <p:cNvCxnSpPr/>
          <p:nvPr/>
        </p:nvCxnSpPr>
        <p:spPr>
          <a:xfrm>
            <a:off x="4479140" y="2185741"/>
            <a:ext cx="0" cy="3150534"/>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19408" y="3134474"/>
            <a:ext cx="3866443" cy="369332"/>
          </a:xfrm>
          <a:prstGeom prst="rect">
            <a:avLst/>
          </a:prstGeom>
        </p:spPr>
        <p:txBody>
          <a:bodyPr wrap="none">
            <a:spAutoFit/>
          </a:bodyPr>
          <a:lstStyle/>
          <a:p>
            <a:pPr lvl="1"/>
            <a:r>
              <a:rPr lang="en-US" b="1" dirty="0" smtClean="0">
                <a:solidFill>
                  <a:srgbClr val="000090"/>
                </a:solidFill>
              </a:rPr>
              <a:t>@</a:t>
            </a:r>
            <a:r>
              <a:rPr lang="en-US" b="1" dirty="0" err="1" smtClean="0">
                <a:solidFill>
                  <a:srgbClr val="000090"/>
                </a:solidFill>
              </a:rPr>
              <a:t>DelayBudget</a:t>
            </a:r>
            <a:r>
              <a:rPr lang="en-US" b="1" dirty="0" smtClean="0">
                <a:solidFill>
                  <a:srgbClr val="000090"/>
                </a:solidFill>
              </a:rPr>
              <a:t>(”0min”, reading)   </a:t>
            </a:r>
            <a:endParaRPr lang="en-US" b="1" dirty="0">
              <a:solidFill>
                <a:srgbClr val="000090"/>
              </a:solidFill>
            </a:endParaRPr>
          </a:p>
        </p:txBody>
      </p:sp>
      <p:sp>
        <p:nvSpPr>
          <p:cNvPr id="49" name="Rectangle 48"/>
          <p:cNvSpPr/>
          <p:nvPr/>
        </p:nvSpPr>
        <p:spPr>
          <a:xfrm>
            <a:off x="43760" y="4075004"/>
            <a:ext cx="3983463" cy="369332"/>
          </a:xfrm>
          <a:prstGeom prst="rect">
            <a:avLst/>
          </a:prstGeom>
        </p:spPr>
        <p:txBody>
          <a:bodyPr wrap="none">
            <a:spAutoFit/>
          </a:bodyPr>
          <a:lstStyle/>
          <a:p>
            <a:pPr lvl="1"/>
            <a:r>
              <a:rPr lang="en-US" b="1" dirty="0" smtClean="0">
                <a:solidFill>
                  <a:srgbClr val="000090"/>
                </a:solidFill>
              </a:rPr>
              <a:t>@</a:t>
            </a:r>
            <a:r>
              <a:rPr lang="en-US" b="1" dirty="0" err="1" smtClean="0">
                <a:solidFill>
                  <a:srgbClr val="000090"/>
                </a:solidFill>
              </a:rPr>
              <a:t>DelayBudget</a:t>
            </a:r>
            <a:r>
              <a:rPr lang="en-US" b="1" dirty="0" smtClean="0">
                <a:solidFill>
                  <a:srgbClr val="000090"/>
                </a:solidFill>
              </a:rPr>
              <a:t>(”10min”, reading)   </a:t>
            </a:r>
            <a:endParaRPr lang="en-US" b="1" dirty="0">
              <a:solidFill>
                <a:srgbClr val="000090"/>
              </a:solidFill>
            </a:endParaRPr>
          </a:p>
        </p:txBody>
      </p:sp>
      <p:sp>
        <p:nvSpPr>
          <p:cNvPr id="2" name="TextBox 1"/>
          <p:cNvSpPr txBox="1"/>
          <p:nvPr/>
        </p:nvSpPr>
        <p:spPr>
          <a:xfrm>
            <a:off x="4664323" y="3422935"/>
            <a:ext cx="35295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w</a:t>
            </a:r>
            <a:endParaRPr lang="en-US" dirty="0"/>
          </a:p>
        </p:txBody>
      </p:sp>
      <p:sp>
        <p:nvSpPr>
          <p:cNvPr id="27" name="TextBox 26"/>
          <p:cNvSpPr txBox="1"/>
          <p:nvPr/>
        </p:nvSpPr>
        <p:spPr>
          <a:xfrm>
            <a:off x="4668499" y="2528623"/>
            <a:ext cx="35295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mtClean="0"/>
              <a:t>w</a:t>
            </a:r>
            <a:endParaRPr lang="en-US"/>
          </a:p>
        </p:txBody>
      </p:sp>
      <p:grpSp>
        <p:nvGrpSpPr>
          <p:cNvPr id="22" name="Group 21"/>
          <p:cNvGrpSpPr/>
          <p:nvPr/>
        </p:nvGrpSpPr>
        <p:grpSpPr>
          <a:xfrm>
            <a:off x="1687374" y="2844058"/>
            <a:ext cx="5336088" cy="1664454"/>
            <a:chOff x="1632291" y="2841314"/>
            <a:chExt cx="4530612" cy="1664454"/>
          </a:xfrm>
        </p:grpSpPr>
        <p:cxnSp>
          <p:nvCxnSpPr>
            <p:cNvPr id="6" name="Straight Connector 5"/>
            <p:cNvCxnSpPr/>
            <p:nvPr/>
          </p:nvCxnSpPr>
          <p:spPr>
            <a:xfrm>
              <a:off x="5856213" y="2841314"/>
              <a:ext cx="306690" cy="0"/>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1632291" y="2853672"/>
              <a:ext cx="306690" cy="0"/>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420777" y="3920993"/>
              <a:ext cx="211672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i="1" u="sng" smtClean="0"/>
                <a:t>may </a:t>
              </a:r>
              <a:r>
                <a:rPr lang="en-US" sz="3200" b="1" i="1" u="sng" dirty="0" smtClean="0"/>
                <a:t>alias</a:t>
              </a:r>
              <a:endParaRPr lang="en-US" sz="3200" b="1" i="1" u="sng" dirty="0"/>
            </a:p>
          </p:txBody>
        </p:sp>
        <p:cxnSp>
          <p:nvCxnSpPr>
            <p:cNvPr id="15" name="Curved Connector 14"/>
            <p:cNvCxnSpPr/>
            <p:nvPr/>
          </p:nvCxnSpPr>
          <p:spPr>
            <a:xfrm rot="5400000">
              <a:off x="5111875" y="3291149"/>
              <a:ext cx="1353360" cy="478406"/>
            </a:xfrm>
            <a:prstGeom prst="curvedConnector2">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52" name="Curved Connector 51"/>
            <p:cNvCxnSpPr>
              <a:stCxn id="11" idx="1"/>
            </p:cNvCxnSpPr>
            <p:nvPr/>
          </p:nvCxnSpPr>
          <p:spPr>
            <a:xfrm rot="10800000">
              <a:off x="1736477" y="2841315"/>
              <a:ext cx="1684300" cy="1372067"/>
            </a:xfrm>
            <a:prstGeom prst="curvedConnector3">
              <a:avLst>
                <a:gd name="adj1" fmla="val 99428"/>
              </a:avLst>
            </a:prstGeom>
            <a:ln w="63500">
              <a:tailEnd type="triangle"/>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1289713" y="5465001"/>
            <a:ext cx="6564573"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dirty="0" smtClean="0"/>
              <a:t>Scope of the </a:t>
            </a:r>
            <a:r>
              <a:rPr lang="en-US" sz="2800" b="1" i="1" dirty="0" smtClean="0"/>
              <a:t>@Wait</a:t>
            </a:r>
            <a:r>
              <a:rPr lang="en-US" sz="2800" dirty="0" smtClean="0"/>
              <a:t> includes object r that is time-sensitive</a:t>
            </a:r>
            <a:endParaRPr lang="en-US" sz="2800" dirty="0"/>
          </a:p>
        </p:txBody>
      </p:sp>
      <p:graphicFrame>
        <p:nvGraphicFramePr>
          <p:cNvPr id="45" name="Table 44"/>
          <p:cNvGraphicFramePr>
            <a:graphicFrameLocks noGrp="1"/>
          </p:cNvGraphicFramePr>
          <p:nvPr>
            <p:extLst>
              <p:ext uri="{D42A27DB-BD31-4B8C-83A1-F6EECF244321}">
                <p14:modId xmlns:p14="http://schemas.microsoft.com/office/powerpoint/2010/main" val="617674941"/>
              </p:ext>
            </p:extLst>
          </p:nvPr>
        </p:nvGraphicFramePr>
        <p:xfrm>
          <a:off x="3239545" y="991361"/>
          <a:ext cx="2299470" cy="396240"/>
        </p:xfrm>
        <a:graphic>
          <a:graphicData uri="http://schemas.openxmlformats.org/drawingml/2006/table">
            <a:tbl>
              <a:tblPr firstRow="1" bandRow="1">
                <a:tableStyleId>{2D5ABB26-0587-4C30-8999-92F81FD0307C}</a:tableStyleId>
              </a:tblPr>
              <a:tblGrid>
                <a:gridCol w="459894"/>
                <a:gridCol w="459894"/>
                <a:gridCol w="459894"/>
                <a:gridCol w="459894"/>
                <a:gridCol w="459894"/>
              </a:tblGrid>
              <a:tr h="383354">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7" name="Group 46"/>
          <p:cNvGrpSpPr/>
          <p:nvPr/>
        </p:nvGrpSpPr>
        <p:grpSpPr>
          <a:xfrm>
            <a:off x="94861" y="917136"/>
            <a:ext cx="3041905" cy="587575"/>
            <a:chOff x="94861" y="917136"/>
            <a:chExt cx="3041905" cy="587575"/>
          </a:xfrm>
        </p:grpSpPr>
        <p:sp>
          <p:nvSpPr>
            <p:cNvPr id="50" name="Rounded Rectangle 49"/>
            <p:cNvSpPr/>
            <p:nvPr/>
          </p:nvSpPr>
          <p:spPr>
            <a:xfrm>
              <a:off x="420739" y="917136"/>
              <a:ext cx="2023032" cy="5875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smtClean="0"/>
                <a:t>Sensing</a:t>
              </a:r>
              <a:endParaRPr lang="en-US" sz="2800" dirty="0"/>
            </a:p>
          </p:txBody>
        </p:sp>
        <p:cxnSp>
          <p:nvCxnSpPr>
            <p:cNvPr id="53" name="Straight Arrow Connector 52"/>
            <p:cNvCxnSpPr/>
            <p:nvPr/>
          </p:nvCxnSpPr>
          <p:spPr>
            <a:xfrm>
              <a:off x="2507079" y="1207846"/>
              <a:ext cx="629687" cy="0"/>
            </a:xfrm>
            <a:prstGeom prst="straightConnector1">
              <a:avLst/>
            </a:prstGeom>
            <a:ln w="82550">
              <a:tailEnd type="triangle"/>
            </a:ln>
          </p:spPr>
          <p:style>
            <a:lnRef idx="2">
              <a:schemeClr val="accent1"/>
            </a:lnRef>
            <a:fillRef idx="0">
              <a:schemeClr val="accent1"/>
            </a:fillRef>
            <a:effectRef idx="1">
              <a:schemeClr val="accent1"/>
            </a:effectRef>
            <a:fontRef idx="minor">
              <a:schemeClr val="tx1"/>
            </a:fontRef>
          </p:style>
        </p:cxnSp>
        <p:sp>
          <p:nvSpPr>
            <p:cNvPr id="54" name="Freeform 53"/>
            <p:cNvSpPr/>
            <p:nvPr/>
          </p:nvSpPr>
          <p:spPr>
            <a:xfrm>
              <a:off x="94861" y="954388"/>
              <a:ext cx="254643" cy="474580"/>
            </a:xfrm>
            <a:custGeom>
              <a:avLst/>
              <a:gdLst>
                <a:gd name="connsiteX0" fmla="*/ 27313 w 259399"/>
                <a:gd name="connsiteY0" fmla="*/ 0 h 859809"/>
                <a:gd name="connsiteX1" fmla="*/ 259325 w 259399"/>
                <a:gd name="connsiteY1" fmla="*/ 163773 h 859809"/>
                <a:gd name="connsiteX2" fmla="*/ 54608 w 259399"/>
                <a:gd name="connsiteY2" fmla="*/ 272955 h 859809"/>
                <a:gd name="connsiteX3" fmla="*/ 232029 w 259399"/>
                <a:gd name="connsiteY3" fmla="*/ 423080 h 859809"/>
                <a:gd name="connsiteX4" fmla="*/ 17 w 259399"/>
                <a:gd name="connsiteY4" fmla="*/ 545910 h 859809"/>
                <a:gd name="connsiteX5" fmla="*/ 218382 w 259399"/>
                <a:gd name="connsiteY5" fmla="*/ 859809 h 8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399" h="859809">
                  <a:moveTo>
                    <a:pt x="27313" y="0"/>
                  </a:moveTo>
                  <a:cubicBezTo>
                    <a:pt x="141044" y="59140"/>
                    <a:pt x="254776" y="118281"/>
                    <a:pt x="259325" y="163773"/>
                  </a:cubicBezTo>
                  <a:cubicBezTo>
                    <a:pt x="263874" y="209266"/>
                    <a:pt x="59157" y="229737"/>
                    <a:pt x="54608" y="272955"/>
                  </a:cubicBezTo>
                  <a:cubicBezTo>
                    <a:pt x="50059" y="316173"/>
                    <a:pt x="241127" y="377588"/>
                    <a:pt x="232029" y="423080"/>
                  </a:cubicBezTo>
                  <a:cubicBezTo>
                    <a:pt x="222931" y="468572"/>
                    <a:pt x="2291" y="473122"/>
                    <a:pt x="17" y="545910"/>
                  </a:cubicBezTo>
                  <a:cubicBezTo>
                    <a:pt x="-2257" y="618698"/>
                    <a:pt x="218382" y="859809"/>
                    <a:pt x="218382" y="859809"/>
                  </a:cubicBezTo>
                </a:path>
              </a:pathLst>
            </a:custGeom>
            <a:noFill/>
            <a:ln w="47625">
              <a:tailEnd type="stealth"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5617545" y="914059"/>
            <a:ext cx="3157966" cy="587575"/>
            <a:chOff x="5617545" y="914059"/>
            <a:chExt cx="3157966" cy="587575"/>
          </a:xfrm>
        </p:grpSpPr>
        <p:sp>
          <p:nvSpPr>
            <p:cNvPr id="56" name="Rounded Rectangle 55"/>
            <p:cNvSpPr/>
            <p:nvPr/>
          </p:nvSpPr>
          <p:spPr>
            <a:xfrm>
              <a:off x="6404292" y="914059"/>
              <a:ext cx="2023032" cy="587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Uploading</a:t>
              </a:r>
              <a:endParaRPr lang="en-US" sz="2800" dirty="0"/>
            </a:p>
          </p:txBody>
        </p:sp>
        <p:cxnSp>
          <p:nvCxnSpPr>
            <p:cNvPr id="57" name="Straight Arrow Connector 56"/>
            <p:cNvCxnSpPr/>
            <p:nvPr/>
          </p:nvCxnSpPr>
          <p:spPr>
            <a:xfrm>
              <a:off x="5617545" y="1207846"/>
              <a:ext cx="629687" cy="0"/>
            </a:xfrm>
            <a:prstGeom prst="straightConnector1">
              <a:avLst/>
            </a:prstGeom>
            <a:ln w="82550">
              <a:tailEnd type="triangle"/>
            </a:ln>
          </p:spPr>
          <p:style>
            <a:lnRef idx="2">
              <a:schemeClr val="accent1"/>
            </a:lnRef>
            <a:fillRef idx="0">
              <a:schemeClr val="accent1"/>
            </a:fillRef>
            <a:effectRef idx="1">
              <a:schemeClr val="accent1"/>
            </a:effectRef>
            <a:fontRef idx="minor">
              <a:schemeClr val="tx1"/>
            </a:fontRef>
          </p:style>
        </p:cxnSp>
        <p:sp>
          <p:nvSpPr>
            <p:cNvPr id="58" name="Freeform 57"/>
            <p:cNvSpPr/>
            <p:nvPr/>
          </p:nvSpPr>
          <p:spPr>
            <a:xfrm>
              <a:off x="8520868" y="946249"/>
              <a:ext cx="254643" cy="474580"/>
            </a:xfrm>
            <a:custGeom>
              <a:avLst/>
              <a:gdLst>
                <a:gd name="connsiteX0" fmla="*/ 27313 w 259399"/>
                <a:gd name="connsiteY0" fmla="*/ 0 h 859809"/>
                <a:gd name="connsiteX1" fmla="*/ 259325 w 259399"/>
                <a:gd name="connsiteY1" fmla="*/ 163773 h 859809"/>
                <a:gd name="connsiteX2" fmla="*/ 54608 w 259399"/>
                <a:gd name="connsiteY2" fmla="*/ 272955 h 859809"/>
                <a:gd name="connsiteX3" fmla="*/ 232029 w 259399"/>
                <a:gd name="connsiteY3" fmla="*/ 423080 h 859809"/>
                <a:gd name="connsiteX4" fmla="*/ 17 w 259399"/>
                <a:gd name="connsiteY4" fmla="*/ 545910 h 859809"/>
                <a:gd name="connsiteX5" fmla="*/ 218382 w 259399"/>
                <a:gd name="connsiteY5" fmla="*/ 859809 h 8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399" h="859809">
                  <a:moveTo>
                    <a:pt x="27313" y="0"/>
                  </a:moveTo>
                  <a:cubicBezTo>
                    <a:pt x="141044" y="59140"/>
                    <a:pt x="254776" y="118281"/>
                    <a:pt x="259325" y="163773"/>
                  </a:cubicBezTo>
                  <a:cubicBezTo>
                    <a:pt x="263874" y="209266"/>
                    <a:pt x="59157" y="229737"/>
                    <a:pt x="54608" y="272955"/>
                  </a:cubicBezTo>
                  <a:cubicBezTo>
                    <a:pt x="50059" y="316173"/>
                    <a:pt x="241127" y="377588"/>
                    <a:pt x="232029" y="423080"/>
                  </a:cubicBezTo>
                  <a:cubicBezTo>
                    <a:pt x="222931" y="468572"/>
                    <a:pt x="2291" y="473122"/>
                    <a:pt x="17" y="545910"/>
                  </a:cubicBezTo>
                  <a:cubicBezTo>
                    <a:pt x="-2257" y="618698"/>
                    <a:pt x="218382" y="859809"/>
                    <a:pt x="218382" y="859809"/>
                  </a:cubicBezTo>
                </a:path>
              </a:pathLst>
            </a:custGeom>
            <a:noFill/>
            <a:ln w="47625">
              <a:tailEnd type="stealth"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580200"/>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heckerboard(across)">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heckerboard(across)">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Coordinates the execution of multiple applications </a:t>
            </a:r>
          </a:p>
          <a:p>
            <a:endParaRPr lang="en-US" dirty="0" smtClean="0"/>
          </a:p>
          <a:p>
            <a:r>
              <a:rPr lang="en-US" dirty="0" smtClean="0"/>
              <a:t>Each @Wait annotation is transformed into a </a:t>
            </a:r>
            <a:r>
              <a:rPr lang="en-US" dirty="0" err="1" smtClean="0"/>
              <a:t>TempusLock</a:t>
            </a:r>
            <a:endParaRPr lang="en-US" dirty="0" smtClean="0"/>
          </a:p>
          <a:p>
            <a:pPr lvl="1"/>
            <a:r>
              <a:rPr lang="en-US" dirty="0" smtClean="0"/>
              <a:t>power control + concurrency management</a:t>
            </a:r>
          </a:p>
          <a:p>
            <a:pPr lvl="1"/>
            <a:r>
              <a:rPr lang="en-US" dirty="0" smtClean="0"/>
              <a:t>a thread calling wait() on power lock will block until</a:t>
            </a:r>
          </a:p>
          <a:p>
            <a:pPr lvl="2"/>
            <a:r>
              <a:rPr lang="en-US" dirty="0" smtClean="0"/>
              <a:t>the phone enters the desired hardware state</a:t>
            </a:r>
          </a:p>
          <a:p>
            <a:pPr lvl="2"/>
            <a:r>
              <a:rPr lang="en-US" dirty="0" smtClean="0"/>
              <a:t>the budget of one of the objects in scope becomes zero</a:t>
            </a:r>
          </a:p>
          <a:p>
            <a:pPr lvl="1"/>
            <a:r>
              <a:rPr lang="en-US" dirty="0" smtClean="0"/>
              <a:t>(object, budgets) stored as a hash table of weak refs</a:t>
            </a:r>
          </a:p>
          <a:p>
            <a:pPr lvl="1"/>
            <a:endParaRPr lang="en-US" dirty="0" smtClean="0"/>
          </a:p>
          <a:p>
            <a:r>
              <a:rPr lang="en-US" dirty="0" smtClean="0"/>
              <a:t>Handles concurrent access to time-sensitive objects	</a:t>
            </a:r>
          </a:p>
          <a:p>
            <a:pPr marL="457200" lvl="1" indent="0">
              <a:buNone/>
            </a:pPr>
            <a:endParaRPr lang="en-US" dirty="0" smtClean="0"/>
          </a:p>
          <a:p>
            <a:pPr marL="457200" lvl="1" indent="0">
              <a:buNone/>
            </a:pPr>
            <a:endParaRPr lang="en-US" dirty="0" smtClean="0"/>
          </a:p>
          <a:p>
            <a:pPr lvl="1"/>
            <a:endParaRPr lang="en-US" dirty="0" smtClean="0"/>
          </a:p>
        </p:txBody>
      </p:sp>
      <p:sp>
        <p:nvSpPr>
          <p:cNvPr id="3" name="Title 2"/>
          <p:cNvSpPr>
            <a:spLocks noGrp="1"/>
          </p:cNvSpPr>
          <p:nvPr>
            <p:ph type="title"/>
          </p:nvPr>
        </p:nvSpPr>
        <p:spPr/>
        <p:txBody>
          <a:bodyPr/>
          <a:lstStyle/>
          <a:p>
            <a:r>
              <a:rPr lang="en-US" smtClean="0"/>
              <a:t>Tempus Middleware</a:t>
            </a:r>
            <a:endParaRPr lang="en-US" dirty="0"/>
          </a:p>
        </p:txBody>
      </p:sp>
      <p:sp>
        <p:nvSpPr>
          <p:cNvPr id="4" name="Slide Number Placeholder 3"/>
          <p:cNvSpPr>
            <a:spLocks noGrp="1"/>
          </p:cNvSpPr>
          <p:nvPr>
            <p:ph type="sldNum" sz="quarter" idx="12"/>
          </p:nvPr>
        </p:nvSpPr>
        <p:spPr/>
        <p:txBody>
          <a:bodyPr/>
          <a:lstStyle/>
          <a:p>
            <a:fld id="{A57C95C0-9799-AD43-BBF0-2FCEB5F46F89}" type="slidenum">
              <a:rPr lang="en-US" smtClean="0"/>
              <a:pPr/>
              <a:t>11</a:t>
            </a:fld>
            <a:endParaRPr lang="en-US" dirty="0"/>
          </a:p>
        </p:txBody>
      </p:sp>
    </p:spTree>
    <p:extLst>
      <p:ext uri="{BB962C8B-B14F-4D97-AF65-F5344CB8AC3E}">
        <p14:creationId xmlns:p14="http://schemas.microsoft.com/office/powerpoint/2010/main" val="228194193"/>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289110" y="977025"/>
            <a:ext cx="5751160" cy="5421222"/>
          </a:xfrm>
        </p:spPr>
        <p:txBody>
          <a:bodyPr/>
          <a:lstStyle/>
          <a:p>
            <a:r>
              <a:rPr lang="en-US" dirty="0" smtClean="0"/>
              <a:t>Policies implemented with Tempus</a:t>
            </a:r>
          </a:p>
          <a:p>
            <a:pPr lvl="1"/>
            <a:r>
              <a:rPr lang="en-US" b="1" i="1" dirty="0" smtClean="0">
                <a:solidFill>
                  <a:srgbClr val="C00000"/>
                </a:solidFill>
              </a:rPr>
              <a:t>on demand</a:t>
            </a:r>
            <a:r>
              <a:rPr lang="en-US" b="1" dirty="0" smtClean="0"/>
              <a:t>: </a:t>
            </a:r>
            <a:r>
              <a:rPr lang="en-US" dirty="0" smtClean="0"/>
              <a:t>downloads images when needed </a:t>
            </a:r>
          </a:p>
          <a:p>
            <a:pPr lvl="1"/>
            <a:r>
              <a:rPr lang="en-US" b="1" i="1" dirty="0" smtClean="0">
                <a:solidFill>
                  <a:srgbClr val="C00000"/>
                </a:solidFill>
              </a:rPr>
              <a:t>light </a:t>
            </a:r>
            <a:r>
              <a:rPr lang="en-US" b="1" i="1" dirty="0" err="1" smtClean="0">
                <a:solidFill>
                  <a:srgbClr val="C00000"/>
                </a:solidFill>
              </a:rPr>
              <a:t>prefetch</a:t>
            </a:r>
            <a:r>
              <a:rPr lang="en-US" b="1" dirty="0" smtClean="0"/>
              <a:t>:</a:t>
            </a:r>
            <a:r>
              <a:rPr lang="en-US" dirty="0" smtClean="0"/>
              <a:t> downloads batches of 3 images every 2 </a:t>
            </a:r>
            <a:r>
              <a:rPr lang="en-US" dirty="0" err="1" smtClean="0"/>
              <a:t>mins</a:t>
            </a:r>
            <a:endParaRPr lang="en-US" dirty="0" smtClean="0"/>
          </a:p>
          <a:p>
            <a:pPr lvl="1"/>
            <a:r>
              <a:rPr lang="en-US" b="1" i="1" dirty="0" smtClean="0">
                <a:solidFill>
                  <a:srgbClr val="C00000"/>
                </a:solidFill>
              </a:rPr>
              <a:t>medium </a:t>
            </a:r>
            <a:r>
              <a:rPr lang="en-US" b="1" i="1" dirty="0" err="1" smtClean="0">
                <a:solidFill>
                  <a:srgbClr val="C00000"/>
                </a:solidFill>
              </a:rPr>
              <a:t>prefetch</a:t>
            </a:r>
            <a:r>
              <a:rPr lang="en-US" b="1" dirty="0" smtClean="0"/>
              <a:t>:</a:t>
            </a:r>
            <a:r>
              <a:rPr lang="en-US" dirty="0" smtClean="0"/>
              <a:t> download batches of 6 images every 2 </a:t>
            </a:r>
            <a:r>
              <a:rPr lang="en-US" dirty="0" err="1" smtClean="0"/>
              <a:t>mins</a:t>
            </a:r>
            <a:endParaRPr lang="en-US" dirty="0" smtClean="0"/>
          </a:p>
          <a:p>
            <a:pPr lvl="1"/>
            <a:r>
              <a:rPr lang="en-US" b="1" i="1" dirty="0" smtClean="0">
                <a:solidFill>
                  <a:srgbClr val="C00000"/>
                </a:solidFill>
              </a:rPr>
              <a:t>full </a:t>
            </a:r>
            <a:r>
              <a:rPr lang="en-US" b="1" i="1" dirty="0" err="1" smtClean="0">
                <a:solidFill>
                  <a:srgbClr val="C00000"/>
                </a:solidFill>
              </a:rPr>
              <a:t>prefetch</a:t>
            </a:r>
            <a:r>
              <a:rPr lang="en-US" b="1" dirty="0" smtClean="0"/>
              <a:t>:</a:t>
            </a:r>
            <a:r>
              <a:rPr lang="en-US" dirty="0" smtClean="0"/>
              <a:t> fetches all images when the application is started</a:t>
            </a:r>
          </a:p>
          <a:p>
            <a:r>
              <a:rPr lang="en-US" dirty="0" smtClean="0"/>
              <a:t>Data collected from 5 users</a:t>
            </a:r>
          </a:p>
          <a:p>
            <a:r>
              <a:rPr lang="en-US" dirty="0" smtClean="0"/>
              <a:t>Piggy-backing opportunities every 3 </a:t>
            </a:r>
            <a:r>
              <a:rPr lang="en-US" dirty="0" err="1" smtClean="0"/>
              <a:t>mins</a:t>
            </a:r>
            <a:endParaRPr lang="en-US" dirty="0"/>
          </a:p>
        </p:txBody>
      </p:sp>
      <p:sp>
        <p:nvSpPr>
          <p:cNvPr id="3" name="Title 2"/>
          <p:cNvSpPr>
            <a:spLocks noGrp="1"/>
          </p:cNvSpPr>
          <p:nvPr>
            <p:ph type="title"/>
          </p:nvPr>
        </p:nvSpPr>
        <p:spPr/>
        <p:txBody>
          <a:bodyPr/>
          <a:lstStyle/>
          <a:p>
            <a:r>
              <a:rPr lang="en-US" smtClean="0"/>
              <a:t>NPR News Experiment</a:t>
            </a:r>
            <a:endParaRPr lang="en-US" dirty="0"/>
          </a:p>
        </p:txBody>
      </p:sp>
      <p:sp>
        <p:nvSpPr>
          <p:cNvPr id="4" name="Slide Number Placeholder 3"/>
          <p:cNvSpPr>
            <a:spLocks noGrp="1"/>
          </p:cNvSpPr>
          <p:nvPr>
            <p:ph type="sldNum" sz="quarter" idx="12"/>
          </p:nvPr>
        </p:nvSpPr>
        <p:spPr/>
        <p:txBody>
          <a:bodyPr/>
          <a:lstStyle/>
          <a:p>
            <a:fld id="{A57C95C0-9799-AD43-BBF0-2FCEB5F46F89}" type="slidenum">
              <a:rPr lang="en-US" smtClean="0"/>
              <a:pPr/>
              <a:t>12</a:t>
            </a:fld>
            <a:endParaRPr lang="en-US" dirty="0"/>
          </a:p>
        </p:txBody>
      </p:sp>
      <p:pic>
        <p:nvPicPr>
          <p:cNvPr id="16"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76" y="997110"/>
            <a:ext cx="2951099" cy="5246399"/>
          </a:xfrm>
          <a:prstGeom prst="rect">
            <a:avLst/>
          </a:prstGeom>
        </p:spPr>
      </p:pic>
    </p:spTree>
    <p:extLst>
      <p:ext uri="{BB962C8B-B14F-4D97-AF65-F5344CB8AC3E}">
        <p14:creationId xmlns:p14="http://schemas.microsoft.com/office/powerpoint/2010/main" val="16284545"/>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5899759" y="1073426"/>
            <a:ext cx="3140511" cy="5421222"/>
          </a:xfrm>
        </p:spPr>
        <p:txBody>
          <a:bodyPr anchor="ctr"/>
          <a:lstStyle/>
          <a:p>
            <a:r>
              <a:rPr lang="en-US" dirty="0"/>
              <a:t>Four annotations used to express each policy</a:t>
            </a:r>
          </a:p>
          <a:p>
            <a:endParaRPr lang="en-US" dirty="0" smtClean="0"/>
          </a:p>
          <a:p>
            <a:r>
              <a:rPr lang="en-US" dirty="0" smtClean="0"/>
              <a:t>A wide range of performance trade-offs</a:t>
            </a:r>
          </a:p>
        </p:txBody>
      </p:sp>
      <p:sp>
        <p:nvSpPr>
          <p:cNvPr id="6" name="Title 5"/>
          <p:cNvSpPr>
            <a:spLocks noGrp="1"/>
          </p:cNvSpPr>
          <p:nvPr>
            <p:ph type="title"/>
          </p:nvPr>
        </p:nvSpPr>
        <p:spPr/>
        <p:txBody>
          <a:bodyPr/>
          <a:lstStyle/>
          <a:p>
            <a:r>
              <a:rPr lang="en-US" dirty="0" smtClean="0"/>
              <a:t>NPR News: Energy-Delay Tradeoff</a:t>
            </a:r>
            <a:endParaRPr lang="en-US" dirty="0"/>
          </a:p>
        </p:txBody>
      </p:sp>
      <p:sp>
        <p:nvSpPr>
          <p:cNvPr id="4" name="Slide Number Placeholder 3"/>
          <p:cNvSpPr>
            <a:spLocks noGrp="1"/>
          </p:cNvSpPr>
          <p:nvPr>
            <p:ph type="sldNum" sz="quarter" idx="12"/>
          </p:nvPr>
        </p:nvSpPr>
        <p:spPr/>
        <p:txBody>
          <a:bodyPr/>
          <a:lstStyle/>
          <a:p>
            <a:fld id="{A57C95C0-9799-AD43-BBF0-2FCEB5F46F89}" type="slidenum">
              <a:rPr lang="en-US" smtClean="0"/>
              <a:pPr/>
              <a:t>13</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7" y="3767743"/>
            <a:ext cx="5486400" cy="2743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7" y="1040837"/>
            <a:ext cx="5486400" cy="2743200"/>
          </a:xfrm>
          <a:prstGeom prst="rect">
            <a:avLst/>
          </a:prstGeom>
        </p:spPr>
      </p:pic>
      <p:sp>
        <p:nvSpPr>
          <p:cNvPr id="9" name="Rectangle 8"/>
          <p:cNvSpPr/>
          <p:nvPr/>
        </p:nvSpPr>
        <p:spPr>
          <a:xfrm>
            <a:off x="4571999" y="1040837"/>
            <a:ext cx="626301" cy="5340884"/>
          </a:xfrm>
          <a:prstGeom prst="rect">
            <a:avLst/>
          </a:prstGeom>
          <a:noFill/>
          <a:ln w="73025"/>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Rectangle 11"/>
          <p:cNvSpPr/>
          <p:nvPr/>
        </p:nvSpPr>
        <p:spPr>
          <a:xfrm>
            <a:off x="1129429" y="1040837"/>
            <a:ext cx="626301" cy="5340884"/>
          </a:xfrm>
          <a:prstGeom prst="rect">
            <a:avLst/>
          </a:prstGeom>
          <a:noFill/>
          <a:ln w="73025"/>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67503071"/>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Tempus – effectively manages the energy-delay tradeoff</a:t>
            </a:r>
          </a:p>
          <a:p>
            <a:pPr lvl="1"/>
            <a:r>
              <a:rPr lang="en-US" dirty="0" smtClean="0"/>
              <a:t>a small yet effective annotation language </a:t>
            </a:r>
          </a:p>
          <a:p>
            <a:pPr lvl="1"/>
            <a:r>
              <a:rPr lang="en-US" dirty="0" smtClean="0"/>
              <a:t>static analysis for simplifying the use of the language</a:t>
            </a:r>
          </a:p>
          <a:p>
            <a:pPr lvl="1"/>
            <a:r>
              <a:rPr lang="en-US" dirty="0" smtClean="0"/>
              <a:t>middleware service to coordinate applications</a:t>
            </a:r>
          </a:p>
          <a:p>
            <a:r>
              <a:rPr lang="en-US" dirty="0" smtClean="0"/>
              <a:t>Case studies and real-world experiments</a:t>
            </a:r>
          </a:p>
          <a:p>
            <a:pPr lvl="1"/>
            <a:r>
              <a:rPr lang="en-US" dirty="0" smtClean="0"/>
              <a:t>the flexibility and expressiveness of the language</a:t>
            </a:r>
            <a:endParaRPr lang="en-US" dirty="0"/>
          </a:p>
          <a:p>
            <a:pPr lvl="1"/>
            <a:r>
              <a:rPr lang="en-US" dirty="0"/>
              <a:t>t</a:t>
            </a:r>
            <a:r>
              <a:rPr lang="en-US" dirty="0" smtClean="0"/>
              <a:t>he range of energy-delay trade-offs </a:t>
            </a:r>
          </a:p>
          <a:p>
            <a:pPr lvl="1"/>
            <a:endParaRPr lang="en-US" dirty="0"/>
          </a:p>
          <a:p>
            <a:r>
              <a:rPr lang="en-US" dirty="0" smtClean="0"/>
              <a:t>Future work</a:t>
            </a:r>
          </a:p>
          <a:p>
            <a:pPr lvl="1"/>
            <a:r>
              <a:rPr lang="en-US" dirty="0" smtClean="0"/>
              <a:t>tools to explore the trade-offs between energy and delay</a:t>
            </a:r>
          </a:p>
          <a:p>
            <a:pPr lvl="1"/>
            <a:r>
              <a:rPr lang="en-US" dirty="0"/>
              <a:t>interactive </a:t>
            </a:r>
            <a:r>
              <a:rPr lang="en-US" dirty="0" smtClean="0"/>
              <a:t>synthesis of power management code</a:t>
            </a:r>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
        <p:nvSpPr>
          <p:cNvPr id="4" name="Slide Number Placeholder 3"/>
          <p:cNvSpPr>
            <a:spLocks noGrp="1"/>
          </p:cNvSpPr>
          <p:nvPr>
            <p:ph type="sldNum" sz="quarter" idx="12"/>
          </p:nvPr>
        </p:nvSpPr>
        <p:spPr/>
        <p:txBody>
          <a:bodyPr/>
          <a:lstStyle/>
          <a:p>
            <a:fld id="{A57C95C0-9799-AD43-BBF0-2FCEB5F46F89}" type="slidenum">
              <a:rPr lang="en-US" smtClean="0"/>
              <a:pPr/>
              <a:t>14</a:t>
            </a:fld>
            <a:endParaRPr lang="en-US" dirty="0"/>
          </a:p>
        </p:txBody>
      </p:sp>
    </p:spTree>
    <p:extLst>
      <p:ext uri="{BB962C8B-B14F-4D97-AF65-F5344CB8AC3E}">
        <p14:creationId xmlns:p14="http://schemas.microsoft.com/office/powerpoint/2010/main" val="529592800"/>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Acknowledgements</a:t>
            </a:r>
            <a:endParaRPr lang="en-US" dirty="0"/>
          </a:p>
        </p:txBody>
      </p:sp>
      <p:sp>
        <p:nvSpPr>
          <p:cNvPr id="3" name="Content Placeholder 2"/>
          <p:cNvSpPr>
            <a:spLocks noGrp="1"/>
          </p:cNvSpPr>
          <p:nvPr>
            <p:ph idx="1"/>
          </p:nvPr>
        </p:nvSpPr>
        <p:spPr>
          <a:xfrm>
            <a:off x="100587" y="1073426"/>
            <a:ext cx="8939683" cy="1506001"/>
          </a:xfrm>
        </p:spPr>
        <p:txBody>
          <a:bodyPr/>
          <a:lstStyle/>
          <a:p>
            <a:r>
              <a:rPr lang="en-US" dirty="0" smtClean="0"/>
              <a:t>This work was supported by the National Science Foundation and the Roy J. Carver Charitable Trust</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15</a:t>
            </a:fld>
            <a:endParaRPr lang="en-US" dirty="0"/>
          </a:p>
        </p:txBody>
      </p:sp>
      <p:pic>
        <p:nvPicPr>
          <p:cNvPr id="13" name="Picture 12"/>
          <p:cNvPicPr>
            <a:picLocks noChangeAspect="1"/>
          </p:cNvPicPr>
          <p:nvPr/>
        </p:nvPicPr>
        <p:blipFill>
          <a:blip r:embed="rId2"/>
          <a:stretch>
            <a:fillRect/>
          </a:stretch>
        </p:blipFill>
        <p:spPr>
          <a:xfrm>
            <a:off x="2596484" y="2360058"/>
            <a:ext cx="2032000" cy="2108200"/>
          </a:xfrm>
          <a:prstGeom prst="rect">
            <a:avLst/>
          </a:prstGeom>
        </p:spPr>
      </p:pic>
      <p:pic>
        <p:nvPicPr>
          <p:cNvPr id="14" name="Picture 13"/>
          <p:cNvPicPr>
            <a:picLocks noChangeAspect="1"/>
          </p:cNvPicPr>
          <p:nvPr/>
        </p:nvPicPr>
        <p:blipFill>
          <a:blip r:embed="rId3"/>
          <a:stretch>
            <a:fillRect/>
          </a:stretch>
        </p:blipFill>
        <p:spPr>
          <a:xfrm>
            <a:off x="4824344" y="2360058"/>
            <a:ext cx="2032000" cy="2108200"/>
          </a:xfrm>
          <a:prstGeom prst="rect">
            <a:avLst/>
          </a:prstGeom>
        </p:spPr>
      </p:pic>
      <p:pic>
        <p:nvPicPr>
          <p:cNvPr id="16" name="Picture 15"/>
          <p:cNvPicPr>
            <a:picLocks noChangeAspect="1"/>
          </p:cNvPicPr>
          <p:nvPr/>
        </p:nvPicPr>
        <p:blipFill>
          <a:blip r:embed="rId4"/>
          <a:stretch>
            <a:fillRect/>
          </a:stretch>
        </p:blipFill>
        <p:spPr>
          <a:xfrm>
            <a:off x="7052204" y="2315608"/>
            <a:ext cx="1866900" cy="2153558"/>
          </a:xfrm>
          <a:prstGeom prst="rect">
            <a:avLst/>
          </a:prstGeom>
        </p:spPr>
      </p:pic>
      <p:sp>
        <p:nvSpPr>
          <p:cNvPr id="17" name="TextBox 16"/>
          <p:cNvSpPr txBox="1"/>
          <p:nvPr/>
        </p:nvSpPr>
        <p:spPr>
          <a:xfrm>
            <a:off x="561933" y="4378370"/>
            <a:ext cx="1863597" cy="1261884"/>
          </a:xfrm>
          <a:prstGeom prst="rect">
            <a:avLst/>
          </a:prstGeom>
          <a:noFill/>
        </p:spPr>
        <p:txBody>
          <a:bodyPr wrap="square" rtlCol="0">
            <a:spAutoFit/>
          </a:bodyPr>
          <a:lstStyle/>
          <a:p>
            <a:pPr algn="ctr"/>
            <a:r>
              <a:rPr lang="en-US" sz="2000" b="1" dirty="0" err="1" smtClean="0"/>
              <a:t>Nima</a:t>
            </a:r>
            <a:r>
              <a:rPr lang="en-US" sz="2000" b="1" dirty="0"/>
              <a:t> </a:t>
            </a:r>
            <a:r>
              <a:rPr lang="en-US" sz="2000" b="1" dirty="0" err="1" smtClean="0"/>
              <a:t>Nikzad</a:t>
            </a:r>
            <a:endParaRPr lang="en-US" sz="2000" b="1" dirty="0" smtClean="0"/>
          </a:p>
          <a:p>
            <a:pPr algn="ctr"/>
            <a:r>
              <a:rPr lang="en-US" dirty="0"/>
              <a:t>Scripps Translational Science Institute</a:t>
            </a:r>
          </a:p>
        </p:txBody>
      </p:sp>
      <p:sp>
        <p:nvSpPr>
          <p:cNvPr id="19" name="TextBox 18"/>
          <p:cNvSpPr txBox="1"/>
          <p:nvPr/>
        </p:nvSpPr>
        <p:spPr>
          <a:xfrm>
            <a:off x="2574848" y="4378370"/>
            <a:ext cx="1995580" cy="677108"/>
          </a:xfrm>
          <a:prstGeom prst="rect">
            <a:avLst/>
          </a:prstGeom>
          <a:noFill/>
        </p:spPr>
        <p:txBody>
          <a:bodyPr wrap="square" rtlCol="0">
            <a:spAutoFit/>
          </a:bodyPr>
          <a:lstStyle/>
          <a:p>
            <a:pPr algn="ctr"/>
            <a:r>
              <a:rPr lang="en-US" sz="2000" b="1" dirty="0" err="1" smtClean="0"/>
              <a:t>Marjan</a:t>
            </a:r>
            <a:r>
              <a:rPr lang="en-US" sz="2000" b="1" dirty="0"/>
              <a:t> </a:t>
            </a:r>
            <a:r>
              <a:rPr lang="en-US" sz="2000" b="1" dirty="0" err="1" smtClean="0"/>
              <a:t>Radi</a:t>
            </a:r>
            <a:endParaRPr lang="en-US" sz="2000" b="1" dirty="0" smtClean="0"/>
          </a:p>
          <a:p>
            <a:pPr algn="ctr"/>
            <a:r>
              <a:rPr lang="en-US" dirty="0"/>
              <a:t>U of </a:t>
            </a:r>
            <a:r>
              <a:rPr lang="en-US" dirty="0" smtClean="0"/>
              <a:t>Iowa</a:t>
            </a:r>
            <a:endParaRPr lang="en-US" dirty="0"/>
          </a:p>
        </p:txBody>
      </p:sp>
      <p:sp>
        <p:nvSpPr>
          <p:cNvPr id="20" name="TextBox 19"/>
          <p:cNvSpPr txBox="1"/>
          <p:nvPr/>
        </p:nvSpPr>
        <p:spPr>
          <a:xfrm>
            <a:off x="4763018" y="4382557"/>
            <a:ext cx="1998849" cy="677108"/>
          </a:xfrm>
          <a:prstGeom prst="rect">
            <a:avLst/>
          </a:prstGeom>
          <a:noFill/>
        </p:spPr>
        <p:txBody>
          <a:bodyPr wrap="square" rtlCol="0">
            <a:spAutoFit/>
          </a:bodyPr>
          <a:lstStyle/>
          <a:p>
            <a:pPr algn="ctr"/>
            <a:r>
              <a:rPr lang="en-US" sz="2000" b="1" dirty="0" err="1" smtClean="0"/>
              <a:t>Octav</a:t>
            </a:r>
            <a:r>
              <a:rPr lang="en-US" sz="2000" b="1" dirty="0"/>
              <a:t> </a:t>
            </a:r>
            <a:r>
              <a:rPr lang="en-US" sz="2000" b="1" dirty="0" err="1" smtClean="0"/>
              <a:t>Chipara</a:t>
            </a:r>
            <a:endParaRPr lang="en-US" sz="2000" b="1" dirty="0" smtClean="0"/>
          </a:p>
          <a:p>
            <a:pPr algn="ctr"/>
            <a:r>
              <a:rPr lang="en-US" dirty="0"/>
              <a:t>U of </a:t>
            </a:r>
            <a:r>
              <a:rPr lang="en-US" dirty="0" smtClean="0"/>
              <a:t>Iowa</a:t>
            </a:r>
            <a:endParaRPr lang="en-US" dirty="0"/>
          </a:p>
        </p:txBody>
      </p:sp>
      <p:sp>
        <p:nvSpPr>
          <p:cNvPr id="21" name="TextBox 20"/>
          <p:cNvSpPr txBox="1"/>
          <p:nvPr/>
        </p:nvSpPr>
        <p:spPr>
          <a:xfrm>
            <a:off x="6954457" y="4382557"/>
            <a:ext cx="2085813" cy="677108"/>
          </a:xfrm>
          <a:prstGeom prst="rect">
            <a:avLst/>
          </a:prstGeom>
          <a:noFill/>
        </p:spPr>
        <p:txBody>
          <a:bodyPr wrap="square" rtlCol="0">
            <a:spAutoFit/>
          </a:bodyPr>
          <a:lstStyle/>
          <a:p>
            <a:pPr algn="ctr"/>
            <a:r>
              <a:rPr lang="en-US" sz="2000" b="1" dirty="0" smtClean="0"/>
              <a:t>William Griswold</a:t>
            </a:r>
          </a:p>
          <a:p>
            <a:pPr algn="ctr"/>
            <a:r>
              <a:rPr lang="en-US" dirty="0"/>
              <a:t>UCSD</a:t>
            </a:r>
            <a:endParaRPr lang="en-US" b="1" dirty="0"/>
          </a:p>
        </p:txBody>
      </p:sp>
      <p:pic>
        <p:nvPicPr>
          <p:cNvPr id="5" name="Picture 4"/>
          <p:cNvPicPr>
            <a:picLocks noChangeAspect="1"/>
          </p:cNvPicPr>
          <p:nvPr/>
        </p:nvPicPr>
        <p:blipFill>
          <a:blip r:embed="rId5"/>
          <a:stretch>
            <a:fillRect/>
          </a:stretch>
        </p:blipFill>
        <p:spPr>
          <a:xfrm>
            <a:off x="409994" y="2315608"/>
            <a:ext cx="1993900" cy="2120900"/>
          </a:xfrm>
          <a:prstGeom prst="rect">
            <a:avLst/>
          </a:prstGeom>
        </p:spPr>
      </p:pic>
    </p:spTree>
    <p:extLst>
      <p:ext uri="{BB962C8B-B14F-4D97-AF65-F5344CB8AC3E}">
        <p14:creationId xmlns:p14="http://schemas.microsoft.com/office/powerpoint/2010/main" val="155384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Overhead</a:t>
            </a:r>
            <a:endParaRPr lang="en-US" dirty="0"/>
          </a:p>
        </p:txBody>
      </p:sp>
      <p:sp>
        <p:nvSpPr>
          <p:cNvPr id="4" name="Slide Number Placeholder 3"/>
          <p:cNvSpPr>
            <a:spLocks noGrp="1"/>
          </p:cNvSpPr>
          <p:nvPr>
            <p:ph type="sldNum" sz="quarter" idx="12"/>
          </p:nvPr>
        </p:nvSpPr>
        <p:spPr/>
        <p:txBody>
          <a:bodyPr/>
          <a:lstStyle/>
          <a:p>
            <a:fld id="{A57C95C0-9799-AD43-BBF0-2FCEB5F46F89}" type="slidenum">
              <a:rPr lang="en-US" smtClean="0"/>
              <a:pPr/>
              <a:t>16</a:t>
            </a:fld>
            <a:endParaRPr lang="en-US" dirty="0"/>
          </a:p>
        </p:txBody>
      </p:sp>
      <p:sp>
        <p:nvSpPr>
          <p:cNvPr id="7" name="TextBox 6"/>
          <p:cNvSpPr txBox="1"/>
          <p:nvPr/>
        </p:nvSpPr>
        <p:spPr>
          <a:xfrm>
            <a:off x="676405" y="1240077"/>
            <a:ext cx="184731"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01" y="1240077"/>
            <a:ext cx="8542750" cy="4271375"/>
          </a:xfrm>
          <a:prstGeom prst="rect">
            <a:avLst/>
          </a:prstGeom>
        </p:spPr>
      </p:pic>
      <p:sp>
        <p:nvSpPr>
          <p:cNvPr id="11" name="TextBox 10"/>
          <p:cNvSpPr txBox="1"/>
          <p:nvPr/>
        </p:nvSpPr>
        <p:spPr>
          <a:xfrm>
            <a:off x="2025790" y="5242053"/>
            <a:ext cx="5092420" cy="1077218"/>
          </a:xfrm>
          <a:prstGeom prst="rect">
            <a:avLst/>
          </a:prstGeom>
          <a:noFill/>
        </p:spPr>
        <p:txBody>
          <a:bodyPr wrap="none" rtlCol="0">
            <a:spAutoFit/>
          </a:bodyPr>
          <a:lstStyle/>
          <a:p>
            <a:pPr algn="ctr"/>
            <a:r>
              <a:rPr lang="en-US" sz="3200" dirty="0" err="1" smtClean="0"/>
              <a:t>CitiSense</a:t>
            </a:r>
            <a:r>
              <a:rPr lang="en-US" sz="3200" dirty="0" smtClean="0"/>
              <a:t>: 1 object tracked</a:t>
            </a:r>
          </a:p>
          <a:p>
            <a:pPr algn="ctr"/>
            <a:r>
              <a:rPr lang="en-US" sz="3200" dirty="0" smtClean="0"/>
              <a:t>NPR news: 20 objects tracked</a:t>
            </a:r>
            <a:endParaRPr lang="en-US" sz="3200" dirty="0"/>
          </a:p>
        </p:txBody>
      </p:sp>
    </p:spTree>
    <p:extLst>
      <p:ext uri="{BB962C8B-B14F-4D97-AF65-F5344CB8AC3E}">
        <p14:creationId xmlns:p14="http://schemas.microsoft.com/office/powerpoint/2010/main" val="577439016"/>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Budget management</a:t>
            </a:r>
          </a:p>
          <a:p>
            <a:pPr lvl="1"/>
            <a:r>
              <a:rPr lang="en-US" b="1" dirty="0" smtClean="0"/>
              <a:t>@</a:t>
            </a:r>
            <a:r>
              <a:rPr lang="en-US" b="1" dirty="0" err="1" smtClean="0"/>
              <a:t>DelayBudget</a:t>
            </a:r>
            <a:r>
              <a:rPr lang="en-US" b="1" dirty="0" smtClean="0"/>
              <a:t>(o, b)</a:t>
            </a:r>
            <a:r>
              <a:rPr lang="en-US" dirty="0" smtClean="0"/>
              <a:t>: object o is time sensitive with budget b</a:t>
            </a:r>
          </a:p>
          <a:p>
            <a:pPr lvl="1"/>
            <a:r>
              <a:rPr lang="en-US" b="1" dirty="0" smtClean="0"/>
              <a:t>@</a:t>
            </a:r>
            <a:r>
              <a:rPr lang="en-US" b="1" dirty="0" err="1" smtClean="0"/>
              <a:t>ClearBudget</a:t>
            </a:r>
            <a:r>
              <a:rPr lang="en-US" b="1" dirty="0" smtClean="0"/>
              <a:t>(o)</a:t>
            </a:r>
            <a:r>
              <a:rPr lang="en-US" dirty="0" smtClean="0"/>
              <a:t>: object o is no longer time sensitive</a:t>
            </a:r>
          </a:p>
          <a:p>
            <a:pPr lvl="1"/>
            <a:r>
              <a:rPr lang="en-US" dirty="0" smtClean="0"/>
              <a:t>provides explicit control over the life-cycle of the object</a:t>
            </a:r>
          </a:p>
          <a:p>
            <a:r>
              <a:rPr lang="en-US" dirty="0" smtClean="0"/>
              <a:t>Power annotations</a:t>
            </a:r>
          </a:p>
          <a:p>
            <a:pPr lvl="1"/>
            <a:r>
              <a:rPr lang="en-US" b="1" dirty="0" smtClean="0"/>
              <a:t>@Wait(</a:t>
            </a:r>
            <a:r>
              <a:rPr lang="en-US" b="1" dirty="0" err="1" smtClean="0"/>
              <a:t>UpTo</a:t>
            </a:r>
            <a:r>
              <a:rPr lang="en-US" b="1" dirty="0" smtClean="0"/>
              <a:t>=</a:t>
            </a:r>
            <a:r>
              <a:rPr lang="en-US" b="1" i="1" dirty="0" smtClean="0"/>
              <a:t>T</a:t>
            </a:r>
            <a:r>
              <a:rPr lang="en-US" b="1" dirty="0" smtClean="0"/>
              <a:t>, For=</a:t>
            </a:r>
            <a:r>
              <a:rPr lang="en-US" b="1" i="1" dirty="0" smtClean="0"/>
              <a:t>E</a:t>
            </a:r>
            <a:r>
              <a:rPr lang="en-US" b="1" dirty="0" smtClean="0"/>
              <a:t>)</a:t>
            </a:r>
            <a:r>
              <a:rPr lang="en-US" dirty="0" smtClean="0"/>
              <a:t>: delays exec. up to </a:t>
            </a:r>
            <a:r>
              <a:rPr lang="en-US" i="1" dirty="0" smtClean="0"/>
              <a:t>T</a:t>
            </a:r>
            <a:r>
              <a:rPr lang="en-US" dirty="0" smtClean="0"/>
              <a:t> or power state </a:t>
            </a:r>
            <a:r>
              <a:rPr lang="en-US" i="1" dirty="0" smtClean="0"/>
              <a:t>E</a:t>
            </a:r>
          </a:p>
          <a:p>
            <a:pPr lvl="1"/>
            <a:r>
              <a:rPr lang="en-US" dirty="0" smtClean="0"/>
              <a:t>a </a:t>
            </a:r>
            <a:r>
              <a:rPr lang="en-US" b="1" dirty="0" smtClean="0"/>
              <a:t>@Wait </a:t>
            </a:r>
            <a:r>
              <a:rPr lang="en-US" dirty="0" smtClean="0"/>
              <a:t>has a </a:t>
            </a:r>
            <a:r>
              <a:rPr lang="en-US" b="1" i="1" u="sng" dirty="0" smtClean="0"/>
              <a:t>default scope </a:t>
            </a:r>
            <a:r>
              <a:rPr lang="en-US" dirty="0" smtClean="0"/>
              <a:t>that the includes objects it impacts</a:t>
            </a:r>
          </a:p>
          <a:p>
            <a:pPr lvl="1"/>
            <a:r>
              <a:rPr lang="en-US" dirty="0" smtClean="0"/>
              <a:t>the default scope is determined by static analysis</a:t>
            </a:r>
          </a:p>
          <a:p>
            <a:r>
              <a:rPr lang="en-US" dirty="0" smtClean="0"/>
              <a:t>Controlling the scope</a:t>
            </a:r>
          </a:p>
          <a:p>
            <a:pPr lvl="1"/>
            <a:r>
              <a:rPr lang="en-US" b="1" dirty="0"/>
              <a:t>@</a:t>
            </a:r>
            <a:r>
              <a:rPr lang="en-US" b="1" dirty="0" smtClean="0"/>
              <a:t>Namespace(o, ns): </a:t>
            </a:r>
            <a:r>
              <a:rPr lang="en-US" dirty="0" smtClean="0"/>
              <a:t>add object o to namespace ns</a:t>
            </a:r>
            <a:endParaRPr lang="en-US" b="1" dirty="0" smtClean="0"/>
          </a:p>
          <a:p>
            <a:pPr lvl="1"/>
            <a:r>
              <a:rPr lang="en-US" b="1" dirty="0" smtClean="0"/>
              <a:t>@</a:t>
            </a:r>
            <a:r>
              <a:rPr lang="en-US" b="1" dirty="0" err="1" smtClean="0"/>
              <a:t>ClearNamespace</a:t>
            </a:r>
            <a:r>
              <a:rPr lang="en-US" b="1" dirty="0" smtClean="0"/>
              <a:t>(o, ns): </a:t>
            </a:r>
            <a:r>
              <a:rPr lang="en-US" dirty="0" smtClean="0"/>
              <a:t>remove object o from namespace ns</a:t>
            </a:r>
            <a:endParaRPr lang="en-US" dirty="0"/>
          </a:p>
          <a:p>
            <a:pPr marL="457200" lvl="1" indent="0">
              <a:buNone/>
            </a:pPr>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smtClean="0"/>
              <a:t>Tempus Annotations</a:t>
            </a:r>
            <a:endParaRPr lang="en-US" dirty="0"/>
          </a:p>
        </p:txBody>
      </p:sp>
      <p:sp>
        <p:nvSpPr>
          <p:cNvPr id="4" name="Slide Number Placeholder 3"/>
          <p:cNvSpPr>
            <a:spLocks noGrp="1"/>
          </p:cNvSpPr>
          <p:nvPr>
            <p:ph type="sldNum" sz="quarter" idx="12"/>
          </p:nvPr>
        </p:nvSpPr>
        <p:spPr/>
        <p:txBody>
          <a:bodyPr/>
          <a:lstStyle/>
          <a:p>
            <a:fld id="{A57C95C0-9799-AD43-BBF0-2FCEB5F46F89}" type="slidenum">
              <a:rPr lang="en-US" smtClean="0"/>
              <a:pPr/>
              <a:t>17</a:t>
            </a:fld>
            <a:endParaRPr lang="en-US" dirty="0"/>
          </a:p>
        </p:txBody>
      </p:sp>
    </p:spTree>
    <p:extLst>
      <p:ext uri="{BB962C8B-B14F-4D97-AF65-F5344CB8AC3E}">
        <p14:creationId xmlns:p14="http://schemas.microsoft.com/office/powerpoint/2010/main" val="250890042"/>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436031523"/>
              </p:ext>
            </p:extLst>
          </p:nvPr>
        </p:nvGraphicFramePr>
        <p:xfrm>
          <a:off x="3239545" y="991361"/>
          <a:ext cx="2299470" cy="396240"/>
        </p:xfrm>
        <a:graphic>
          <a:graphicData uri="http://schemas.openxmlformats.org/drawingml/2006/table">
            <a:tbl>
              <a:tblPr firstRow="1" bandRow="1">
                <a:tableStyleId>{2D5ABB26-0587-4C30-8999-92F81FD0307C}</a:tableStyleId>
              </a:tblPr>
              <a:tblGrid>
                <a:gridCol w="459894"/>
                <a:gridCol w="459894"/>
                <a:gridCol w="459894"/>
                <a:gridCol w="459894"/>
                <a:gridCol w="459894"/>
              </a:tblGrid>
              <a:tr h="383354">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2" name="Rectangle 81"/>
          <p:cNvSpPr/>
          <p:nvPr/>
        </p:nvSpPr>
        <p:spPr>
          <a:xfrm>
            <a:off x="3248011" y="993874"/>
            <a:ext cx="448056" cy="384048"/>
          </a:xfrm>
          <a:prstGeom prst="rect">
            <a:avLst/>
          </a:prstGeom>
          <a:solidFill>
            <a:srgbClr val="00DA02"/>
          </a:solidFill>
        </p:spPr>
        <p:txBody>
          <a:bodyPr wrap="none">
            <a:spAutoFit/>
          </a:bodyPr>
          <a:lstStyle/>
          <a:p>
            <a:pPr algn="ctr"/>
            <a:r>
              <a:rPr lang="en-US" dirty="0" smtClean="0"/>
              <a:t>r</a:t>
            </a:r>
            <a:r>
              <a:rPr lang="en-US" baseline="-25000" dirty="0" smtClean="0"/>
              <a:t>2</a:t>
            </a:r>
            <a:endParaRPr lang="en-US" baseline="-25000" dirty="0"/>
          </a:p>
        </p:txBody>
      </p:sp>
      <p:sp>
        <p:nvSpPr>
          <p:cNvPr id="85" name="Rounded Rectangle 84"/>
          <p:cNvSpPr/>
          <p:nvPr/>
        </p:nvSpPr>
        <p:spPr>
          <a:xfrm>
            <a:off x="4933708" y="3512638"/>
            <a:ext cx="3493616" cy="3233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800" dirty="0"/>
          </a:p>
        </p:txBody>
      </p:sp>
      <p:sp>
        <p:nvSpPr>
          <p:cNvPr id="81" name="Rounded Rectangle 80"/>
          <p:cNvSpPr/>
          <p:nvPr/>
        </p:nvSpPr>
        <p:spPr>
          <a:xfrm>
            <a:off x="4933708" y="2925096"/>
            <a:ext cx="3493616" cy="5493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800" dirty="0"/>
          </a:p>
        </p:txBody>
      </p:sp>
      <p:sp>
        <p:nvSpPr>
          <p:cNvPr id="80" name="Rounded Rectangle 79"/>
          <p:cNvSpPr/>
          <p:nvPr/>
        </p:nvSpPr>
        <p:spPr>
          <a:xfrm>
            <a:off x="390666" y="4728084"/>
            <a:ext cx="3922521" cy="3890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800" dirty="0"/>
          </a:p>
        </p:txBody>
      </p:sp>
      <p:sp>
        <p:nvSpPr>
          <p:cNvPr id="79" name="Rounded Rectangle 78"/>
          <p:cNvSpPr/>
          <p:nvPr/>
        </p:nvSpPr>
        <p:spPr>
          <a:xfrm>
            <a:off x="363997" y="3501215"/>
            <a:ext cx="3922521" cy="3890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800" dirty="0"/>
          </a:p>
        </p:txBody>
      </p:sp>
      <p:sp>
        <p:nvSpPr>
          <p:cNvPr id="78" name="Rounded Rectangle 77"/>
          <p:cNvSpPr/>
          <p:nvPr/>
        </p:nvSpPr>
        <p:spPr>
          <a:xfrm>
            <a:off x="4933418" y="2542937"/>
            <a:ext cx="3493906" cy="3542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800" dirty="0"/>
          </a:p>
        </p:txBody>
      </p:sp>
      <p:sp>
        <p:nvSpPr>
          <p:cNvPr id="77" name="Rounded Rectangle 76"/>
          <p:cNvSpPr/>
          <p:nvPr/>
        </p:nvSpPr>
        <p:spPr>
          <a:xfrm>
            <a:off x="363997" y="2525402"/>
            <a:ext cx="3922521" cy="3890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800" dirty="0"/>
          </a:p>
        </p:txBody>
      </p:sp>
      <p:sp>
        <p:nvSpPr>
          <p:cNvPr id="3" name="Title 2"/>
          <p:cNvSpPr>
            <a:spLocks noGrp="1"/>
          </p:cNvSpPr>
          <p:nvPr>
            <p:ph type="title"/>
          </p:nvPr>
        </p:nvSpPr>
        <p:spPr/>
        <p:txBody>
          <a:bodyPr/>
          <a:lstStyle/>
          <a:p>
            <a:r>
              <a:rPr lang="en-US" dirty="0" smtClean="0"/>
              <a:t>Situational </a:t>
            </a:r>
            <a:r>
              <a:rPr lang="en-US" dirty="0"/>
              <a:t>P</a:t>
            </a:r>
            <a:r>
              <a:rPr lang="en-US" dirty="0" smtClean="0"/>
              <a:t>ower Management Decisions</a:t>
            </a:r>
            <a:endParaRPr lang="en-US" dirty="0"/>
          </a:p>
        </p:txBody>
      </p:sp>
      <p:sp>
        <p:nvSpPr>
          <p:cNvPr id="4" name="Slide Number Placeholder 3"/>
          <p:cNvSpPr>
            <a:spLocks noGrp="1"/>
          </p:cNvSpPr>
          <p:nvPr>
            <p:ph type="sldNum" sz="quarter" idx="12"/>
          </p:nvPr>
        </p:nvSpPr>
        <p:spPr/>
        <p:txBody>
          <a:bodyPr/>
          <a:lstStyle/>
          <a:p>
            <a:fld id="{A57C95C0-9799-AD43-BBF0-2FCEB5F46F89}" type="slidenum">
              <a:rPr lang="en-US" smtClean="0"/>
              <a:pPr/>
              <a:t>18</a:t>
            </a:fld>
            <a:endParaRPr lang="en-US" dirty="0"/>
          </a:p>
        </p:txBody>
      </p:sp>
      <p:sp>
        <p:nvSpPr>
          <p:cNvPr id="25" name="Rectangle 24"/>
          <p:cNvSpPr/>
          <p:nvPr/>
        </p:nvSpPr>
        <p:spPr>
          <a:xfrm>
            <a:off x="349504" y="2230848"/>
            <a:ext cx="4572000" cy="2893100"/>
          </a:xfrm>
          <a:prstGeom prst="rect">
            <a:avLst/>
          </a:prstGeom>
        </p:spPr>
        <p:txBody>
          <a:bodyPr>
            <a:spAutoFit/>
          </a:bodyPr>
          <a:lstStyle/>
          <a:p>
            <a:pPr>
              <a:spcAft>
                <a:spcPts val="300"/>
              </a:spcAft>
            </a:pPr>
            <a:r>
              <a:rPr lang="en-US" dirty="0" smtClean="0"/>
              <a:t>while (</a:t>
            </a:r>
            <a:r>
              <a:rPr lang="en-US" dirty="0"/>
              <a:t>true</a:t>
            </a:r>
            <a:r>
              <a:rPr lang="en-US" dirty="0" smtClean="0"/>
              <a:t>):</a:t>
            </a:r>
          </a:p>
          <a:p>
            <a:pPr>
              <a:spcAft>
                <a:spcPts val="300"/>
              </a:spcAft>
            </a:pPr>
            <a:r>
              <a:rPr lang="en-US" dirty="0" smtClean="0"/>
              <a:t>  </a:t>
            </a:r>
            <a:r>
              <a:rPr lang="en-US" dirty="0" err="1" smtClean="0"/>
              <a:t>SensorReading</a:t>
            </a:r>
            <a:r>
              <a:rPr lang="en-US" dirty="0" smtClean="0"/>
              <a:t> r = </a:t>
            </a:r>
            <a:r>
              <a:rPr lang="en-US" dirty="0" err="1"/>
              <a:t>Sensor.read</a:t>
            </a:r>
            <a:r>
              <a:rPr lang="en-US" dirty="0"/>
              <a:t>();</a:t>
            </a:r>
          </a:p>
          <a:p>
            <a:pPr>
              <a:spcAft>
                <a:spcPts val="300"/>
              </a:spcAft>
            </a:pPr>
            <a:r>
              <a:rPr lang="en-US" dirty="0" smtClean="0"/>
              <a:t>  if </a:t>
            </a:r>
            <a:r>
              <a:rPr lang="en-US" dirty="0"/>
              <a:t>(</a:t>
            </a:r>
            <a:r>
              <a:rPr lang="en-US" dirty="0" err="1" smtClean="0"/>
              <a:t>r.getValue</a:t>
            </a:r>
            <a:r>
              <a:rPr lang="en-US" dirty="0"/>
              <a:t>() </a:t>
            </a:r>
            <a:r>
              <a:rPr lang="en-US" dirty="0" smtClean="0"/>
              <a:t>&lt; </a:t>
            </a:r>
            <a:r>
              <a:rPr lang="en-US" dirty="0"/>
              <a:t>EXPOSURE</a:t>
            </a:r>
            <a:r>
              <a:rPr lang="en-US" dirty="0" smtClean="0"/>
              <a:t>):</a:t>
            </a:r>
          </a:p>
          <a:p>
            <a:pPr>
              <a:spcAft>
                <a:spcPts val="300"/>
              </a:spcAft>
            </a:pPr>
            <a:endParaRPr lang="en-US" dirty="0" smtClean="0"/>
          </a:p>
          <a:p>
            <a:pPr>
              <a:spcAft>
                <a:spcPts val="300"/>
              </a:spcAft>
            </a:pPr>
            <a:r>
              <a:rPr lang="en-US" dirty="0" smtClean="0"/>
              <a:t>      </a:t>
            </a:r>
            <a:r>
              <a:rPr lang="en-US" dirty="0" err="1" smtClean="0"/>
              <a:t>r.setUrgent</a:t>
            </a:r>
            <a:r>
              <a:rPr lang="en-US" dirty="0" smtClean="0"/>
              <a:t>(false);</a:t>
            </a:r>
            <a:endParaRPr lang="en-US" dirty="0"/>
          </a:p>
          <a:p>
            <a:pPr>
              <a:spcAft>
                <a:spcPts val="300"/>
              </a:spcAft>
            </a:pPr>
            <a:r>
              <a:rPr lang="en-US" dirty="0" smtClean="0"/>
              <a:t>  else:</a:t>
            </a:r>
          </a:p>
          <a:p>
            <a:pPr>
              <a:spcAft>
                <a:spcPts val="300"/>
              </a:spcAft>
            </a:pPr>
            <a:endParaRPr lang="en-US" dirty="0" smtClean="0"/>
          </a:p>
          <a:p>
            <a:pPr>
              <a:spcAft>
                <a:spcPts val="300"/>
              </a:spcAft>
            </a:pPr>
            <a:r>
              <a:rPr lang="en-US" dirty="0" smtClean="0"/>
              <a:t>      </a:t>
            </a:r>
            <a:r>
              <a:rPr lang="en-US" dirty="0" err="1" smtClean="0"/>
              <a:t>r.setUrgent</a:t>
            </a:r>
            <a:r>
              <a:rPr lang="en-US" dirty="0" smtClean="0"/>
              <a:t>(true);       </a:t>
            </a:r>
          </a:p>
          <a:p>
            <a:pPr>
              <a:spcAft>
                <a:spcPts val="300"/>
              </a:spcAft>
            </a:pPr>
            <a:r>
              <a:rPr lang="en-US" dirty="0" err="1" smtClean="0"/>
              <a:t>queue.put</a:t>
            </a:r>
            <a:r>
              <a:rPr lang="en-US" dirty="0" smtClean="0"/>
              <a:t>(r)</a:t>
            </a:r>
            <a:endParaRPr lang="en-US" dirty="0"/>
          </a:p>
        </p:txBody>
      </p:sp>
      <p:sp>
        <p:nvSpPr>
          <p:cNvPr id="26" name="Rectangle 25"/>
          <p:cNvSpPr/>
          <p:nvPr/>
        </p:nvSpPr>
        <p:spPr>
          <a:xfrm>
            <a:off x="4804484" y="2227771"/>
            <a:ext cx="4114804" cy="1631216"/>
          </a:xfrm>
          <a:prstGeom prst="rect">
            <a:avLst/>
          </a:prstGeom>
        </p:spPr>
        <p:txBody>
          <a:bodyPr wrap="square">
            <a:spAutoFit/>
          </a:bodyPr>
          <a:lstStyle/>
          <a:p>
            <a:pPr>
              <a:spcAft>
                <a:spcPts val="300"/>
              </a:spcAft>
            </a:pPr>
            <a:r>
              <a:rPr lang="en-US" dirty="0"/>
              <a:t>while(true</a:t>
            </a:r>
            <a:r>
              <a:rPr lang="en-US" dirty="0" smtClean="0"/>
              <a:t>):</a:t>
            </a:r>
          </a:p>
          <a:p>
            <a:pPr>
              <a:spcAft>
                <a:spcPts val="300"/>
              </a:spcAft>
            </a:pPr>
            <a:r>
              <a:rPr lang="en-US" dirty="0"/>
              <a:t> </a:t>
            </a:r>
            <a:r>
              <a:rPr lang="en-US" dirty="0" err="1"/>
              <a:t>SensorReading</a:t>
            </a:r>
            <a:r>
              <a:rPr lang="en-US" dirty="0"/>
              <a:t> m = </a:t>
            </a:r>
            <a:r>
              <a:rPr lang="en-US" dirty="0" err="1" smtClean="0"/>
              <a:t>queue.take</a:t>
            </a:r>
            <a:r>
              <a:rPr lang="en-US" dirty="0"/>
              <a:t>();       </a:t>
            </a:r>
          </a:p>
          <a:p>
            <a:pPr>
              <a:spcAft>
                <a:spcPts val="300"/>
              </a:spcAft>
            </a:pPr>
            <a:endParaRPr lang="en-US" dirty="0"/>
          </a:p>
          <a:p>
            <a:pPr>
              <a:spcAft>
                <a:spcPts val="300"/>
              </a:spcAft>
            </a:pPr>
            <a:endParaRPr lang="en-US" dirty="0"/>
          </a:p>
          <a:p>
            <a:pPr>
              <a:spcAft>
                <a:spcPts val="300"/>
              </a:spcAft>
            </a:pPr>
            <a:r>
              <a:rPr lang="en-US" dirty="0" smtClean="0"/>
              <a:t>    upload(m);</a:t>
            </a:r>
            <a:endParaRPr lang="en-US" dirty="0"/>
          </a:p>
        </p:txBody>
      </p:sp>
      <p:sp>
        <p:nvSpPr>
          <p:cNvPr id="29" name="Rectangle 28"/>
          <p:cNvSpPr/>
          <p:nvPr/>
        </p:nvSpPr>
        <p:spPr>
          <a:xfrm>
            <a:off x="4467226" y="2866307"/>
            <a:ext cx="4572000" cy="646331"/>
          </a:xfrm>
          <a:prstGeom prst="rect">
            <a:avLst/>
          </a:prstGeom>
        </p:spPr>
        <p:txBody>
          <a:bodyPr>
            <a:spAutoFit/>
          </a:bodyPr>
          <a:lstStyle/>
          <a:p>
            <a:pPr lvl="1"/>
            <a:r>
              <a:rPr lang="en-US" b="1" dirty="0" smtClean="0">
                <a:solidFill>
                  <a:srgbClr val="C00000"/>
                </a:solidFill>
              </a:rPr>
              <a:t>@Wait(</a:t>
            </a:r>
            <a:r>
              <a:rPr lang="en-US" b="1" dirty="0" err="1" smtClean="0">
                <a:solidFill>
                  <a:srgbClr val="C00000"/>
                </a:solidFill>
              </a:rPr>
              <a:t>UpTo</a:t>
            </a:r>
            <a:r>
              <a:rPr lang="en-US" b="1" dirty="0" smtClean="0">
                <a:solidFill>
                  <a:srgbClr val="C00000"/>
                </a:solidFill>
              </a:rPr>
              <a:t>=”20min”,   </a:t>
            </a:r>
          </a:p>
          <a:p>
            <a:pPr lvl="1"/>
            <a:r>
              <a:rPr lang="en-US" b="1" dirty="0">
                <a:solidFill>
                  <a:srgbClr val="C00000"/>
                </a:solidFill>
              </a:rPr>
              <a:t> </a:t>
            </a:r>
            <a:r>
              <a:rPr lang="en-US" b="1" dirty="0" smtClean="0">
                <a:solidFill>
                  <a:srgbClr val="C00000"/>
                </a:solidFill>
              </a:rPr>
              <a:t>             For</a:t>
            </a:r>
            <a:r>
              <a:rPr lang="en-US" b="1" dirty="0">
                <a:solidFill>
                  <a:srgbClr val="C00000"/>
                </a:solidFill>
              </a:rPr>
              <a:t>="</a:t>
            </a:r>
            <a:r>
              <a:rPr lang="en-US" b="1" dirty="0" err="1">
                <a:solidFill>
                  <a:srgbClr val="C00000"/>
                </a:solidFill>
              </a:rPr>
              <a:t>Network.Active</a:t>
            </a:r>
            <a:r>
              <a:rPr lang="en-US" b="1" dirty="0">
                <a:solidFill>
                  <a:srgbClr val="C00000"/>
                </a:solidFill>
              </a:rPr>
              <a:t>”)  </a:t>
            </a:r>
          </a:p>
        </p:txBody>
      </p:sp>
      <p:sp>
        <p:nvSpPr>
          <p:cNvPr id="31" name="Rounded Rectangle 30"/>
          <p:cNvSpPr/>
          <p:nvPr/>
        </p:nvSpPr>
        <p:spPr>
          <a:xfrm>
            <a:off x="420739" y="917136"/>
            <a:ext cx="2023032" cy="5875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smtClean="0"/>
              <a:t>Sensing</a:t>
            </a:r>
            <a:endParaRPr lang="en-US" sz="2800" dirty="0"/>
          </a:p>
        </p:txBody>
      </p:sp>
      <p:sp>
        <p:nvSpPr>
          <p:cNvPr id="32" name="Rounded Rectangle 31"/>
          <p:cNvSpPr/>
          <p:nvPr/>
        </p:nvSpPr>
        <p:spPr>
          <a:xfrm>
            <a:off x="6404292" y="914059"/>
            <a:ext cx="2023032" cy="587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Uploading</a:t>
            </a:r>
            <a:endParaRPr lang="en-US" sz="2800" dirty="0"/>
          </a:p>
        </p:txBody>
      </p:sp>
      <p:cxnSp>
        <p:nvCxnSpPr>
          <p:cNvPr id="33" name="Straight Arrow Connector 32"/>
          <p:cNvCxnSpPr/>
          <p:nvPr/>
        </p:nvCxnSpPr>
        <p:spPr>
          <a:xfrm>
            <a:off x="2507079" y="1207846"/>
            <a:ext cx="629687" cy="0"/>
          </a:xfrm>
          <a:prstGeom prst="straightConnector1">
            <a:avLst/>
          </a:prstGeom>
          <a:ln w="82550">
            <a:tailEnd type="triangle"/>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3338400" y="1395717"/>
            <a:ext cx="1925664" cy="254820"/>
          </a:xfrm>
          <a:prstGeom prst="rect">
            <a:avLst/>
          </a:prstGeom>
          <a:solidFill>
            <a:schemeClr val="bg1"/>
          </a:solidFill>
        </p:spPr>
        <p:txBody>
          <a:bodyPr wrap="none">
            <a:spAutoFit/>
          </a:bodyPr>
          <a:lstStyle/>
          <a:p>
            <a:r>
              <a:rPr lang="en-US" sz="2400" dirty="0" smtClean="0"/>
              <a:t>Shared Queue</a:t>
            </a:r>
            <a:endParaRPr lang="en-US" sz="2400" dirty="0"/>
          </a:p>
        </p:txBody>
      </p:sp>
      <p:cxnSp>
        <p:nvCxnSpPr>
          <p:cNvPr id="36" name="Straight Arrow Connector 35"/>
          <p:cNvCxnSpPr/>
          <p:nvPr/>
        </p:nvCxnSpPr>
        <p:spPr>
          <a:xfrm>
            <a:off x="5617545" y="1207846"/>
            <a:ext cx="629687" cy="0"/>
          </a:xfrm>
          <a:prstGeom prst="straightConnector1">
            <a:avLst/>
          </a:prstGeom>
          <a:ln w="82550">
            <a:tailEnd type="triangle"/>
          </a:ln>
        </p:spPr>
        <p:style>
          <a:lnRef idx="2">
            <a:schemeClr val="accent1"/>
          </a:lnRef>
          <a:fillRef idx="0">
            <a:schemeClr val="accent1"/>
          </a:fillRef>
          <a:effectRef idx="1">
            <a:schemeClr val="accent1"/>
          </a:effectRef>
          <a:fontRef idx="minor">
            <a:schemeClr val="tx1"/>
          </a:fontRef>
        </p:style>
      </p:cxnSp>
      <p:sp>
        <p:nvSpPr>
          <p:cNvPr id="37" name="Freeform 36"/>
          <p:cNvSpPr/>
          <p:nvPr/>
        </p:nvSpPr>
        <p:spPr>
          <a:xfrm>
            <a:off x="94861" y="954388"/>
            <a:ext cx="254643" cy="474580"/>
          </a:xfrm>
          <a:custGeom>
            <a:avLst/>
            <a:gdLst>
              <a:gd name="connsiteX0" fmla="*/ 27313 w 259399"/>
              <a:gd name="connsiteY0" fmla="*/ 0 h 859809"/>
              <a:gd name="connsiteX1" fmla="*/ 259325 w 259399"/>
              <a:gd name="connsiteY1" fmla="*/ 163773 h 859809"/>
              <a:gd name="connsiteX2" fmla="*/ 54608 w 259399"/>
              <a:gd name="connsiteY2" fmla="*/ 272955 h 859809"/>
              <a:gd name="connsiteX3" fmla="*/ 232029 w 259399"/>
              <a:gd name="connsiteY3" fmla="*/ 423080 h 859809"/>
              <a:gd name="connsiteX4" fmla="*/ 17 w 259399"/>
              <a:gd name="connsiteY4" fmla="*/ 545910 h 859809"/>
              <a:gd name="connsiteX5" fmla="*/ 218382 w 259399"/>
              <a:gd name="connsiteY5" fmla="*/ 859809 h 8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399" h="859809">
                <a:moveTo>
                  <a:pt x="27313" y="0"/>
                </a:moveTo>
                <a:cubicBezTo>
                  <a:pt x="141044" y="59140"/>
                  <a:pt x="254776" y="118281"/>
                  <a:pt x="259325" y="163773"/>
                </a:cubicBezTo>
                <a:cubicBezTo>
                  <a:pt x="263874" y="209266"/>
                  <a:pt x="59157" y="229737"/>
                  <a:pt x="54608" y="272955"/>
                </a:cubicBezTo>
                <a:cubicBezTo>
                  <a:pt x="50059" y="316173"/>
                  <a:pt x="241127" y="377588"/>
                  <a:pt x="232029" y="423080"/>
                </a:cubicBezTo>
                <a:cubicBezTo>
                  <a:pt x="222931" y="468572"/>
                  <a:pt x="2291" y="473122"/>
                  <a:pt x="17" y="545910"/>
                </a:cubicBezTo>
                <a:cubicBezTo>
                  <a:pt x="-2257" y="618698"/>
                  <a:pt x="218382" y="859809"/>
                  <a:pt x="218382" y="859809"/>
                </a:cubicBezTo>
              </a:path>
            </a:pathLst>
          </a:custGeom>
          <a:noFill/>
          <a:ln w="47625">
            <a:tailEnd type="stealth"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37"/>
          <p:cNvSpPr/>
          <p:nvPr/>
        </p:nvSpPr>
        <p:spPr>
          <a:xfrm>
            <a:off x="8520868" y="946249"/>
            <a:ext cx="254643" cy="474580"/>
          </a:xfrm>
          <a:custGeom>
            <a:avLst/>
            <a:gdLst>
              <a:gd name="connsiteX0" fmla="*/ 27313 w 259399"/>
              <a:gd name="connsiteY0" fmla="*/ 0 h 859809"/>
              <a:gd name="connsiteX1" fmla="*/ 259325 w 259399"/>
              <a:gd name="connsiteY1" fmla="*/ 163773 h 859809"/>
              <a:gd name="connsiteX2" fmla="*/ 54608 w 259399"/>
              <a:gd name="connsiteY2" fmla="*/ 272955 h 859809"/>
              <a:gd name="connsiteX3" fmla="*/ 232029 w 259399"/>
              <a:gd name="connsiteY3" fmla="*/ 423080 h 859809"/>
              <a:gd name="connsiteX4" fmla="*/ 17 w 259399"/>
              <a:gd name="connsiteY4" fmla="*/ 545910 h 859809"/>
              <a:gd name="connsiteX5" fmla="*/ 218382 w 259399"/>
              <a:gd name="connsiteY5" fmla="*/ 859809 h 8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399" h="859809">
                <a:moveTo>
                  <a:pt x="27313" y="0"/>
                </a:moveTo>
                <a:cubicBezTo>
                  <a:pt x="141044" y="59140"/>
                  <a:pt x="254776" y="118281"/>
                  <a:pt x="259325" y="163773"/>
                </a:cubicBezTo>
                <a:cubicBezTo>
                  <a:pt x="263874" y="209266"/>
                  <a:pt x="59157" y="229737"/>
                  <a:pt x="54608" y="272955"/>
                </a:cubicBezTo>
                <a:cubicBezTo>
                  <a:pt x="50059" y="316173"/>
                  <a:pt x="241127" y="377588"/>
                  <a:pt x="232029" y="423080"/>
                </a:cubicBezTo>
                <a:cubicBezTo>
                  <a:pt x="222931" y="468572"/>
                  <a:pt x="2291" y="473122"/>
                  <a:pt x="17" y="545910"/>
                </a:cubicBezTo>
                <a:cubicBezTo>
                  <a:pt x="-2257" y="618698"/>
                  <a:pt x="218382" y="859809"/>
                  <a:pt x="218382" y="859809"/>
                </a:cubicBezTo>
              </a:path>
            </a:pathLst>
          </a:custGeom>
          <a:noFill/>
          <a:ln w="47625">
            <a:tailEnd type="stealth"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H="1">
            <a:off x="4455312" y="2258562"/>
            <a:ext cx="11914" cy="2727453"/>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134591" y="3170586"/>
            <a:ext cx="3983463" cy="369332"/>
          </a:xfrm>
          <a:prstGeom prst="rect">
            <a:avLst/>
          </a:prstGeom>
        </p:spPr>
        <p:txBody>
          <a:bodyPr wrap="none">
            <a:spAutoFit/>
          </a:bodyPr>
          <a:lstStyle/>
          <a:p>
            <a:pPr lvl="1"/>
            <a:r>
              <a:rPr lang="en-US" b="1" dirty="0" smtClean="0">
                <a:solidFill>
                  <a:srgbClr val="000090"/>
                </a:solidFill>
              </a:rPr>
              <a:t>@</a:t>
            </a:r>
            <a:r>
              <a:rPr lang="en-US" b="1" dirty="0" err="1" smtClean="0">
                <a:solidFill>
                  <a:srgbClr val="000090"/>
                </a:solidFill>
              </a:rPr>
              <a:t>DelayBudget</a:t>
            </a:r>
            <a:r>
              <a:rPr lang="en-US" b="1" dirty="0" smtClean="0">
                <a:solidFill>
                  <a:srgbClr val="000090"/>
                </a:solidFill>
              </a:rPr>
              <a:t>(”</a:t>
            </a:r>
            <a:r>
              <a:rPr lang="en-US" b="1" dirty="0" smtClean="0">
                <a:solidFill>
                  <a:srgbClr val="00DA02"/>
                </a:solidFill>
              </a:rPr>
              <a:t>10min</a:t>
            </a:r>
            <a:r>
              <a:rPr lang="en-US" b="1" dirty="0" smtClean="0">
                <a:solidFill>
                  <a:srgbClr val="000090"/>
                </a:solidFill>
              </a:rPr>
              <a:t>”, reading)   </a:t>
            </a:r>
            <a:endParaRPr lang="en-US" b="1" dirty="0">
              <a:solidFill>
                <a:srgbClr val="000090"/>
              </a:solidFill>
            </a:endParaRPr>
          </a:p>
        </p:txBody>
      </p:sp>
      <p:sp>
        <p:nvSpPr>
          <p:cNvPr id="49" name="Rectangle 48"/>
          <p:cNvSpPr/>
          <p:nvPr/>
        </p:nvSpPr>
        <p:spPr>
          <a:xfrm>
            <a:off x="134591" y="4110324"/>
            <a:ext cx="3983463" cy="369332"/>
          </a:xfrm>
          <a:prstGeom prst="rect">
            <a:avLst/>
          </a:prstGeom>
        </p:spPr>
        <p:txBody>
          <a:bodyPr wrap="none">
            <a:spAutoFit/>
          </a:bodyPr>
          <a:lstStyle/>
          <a:p>
            <a:pPr lvl="1"/>
            <a:r>
              <a:rPr lang="en-US" b="1" dirty="0" smtClean="0">
                <a:solidFill>
                  <a:srgbClr val="000090"/>
                </a:solidFill>
              </a:rPr>
              <a:t>@</a:t>
            </a:r>
            <a:r>
              <a:rPr lang="en-US" b="1" dirty="0" err="1" smtClean="0">
                <a:solidFill>
                  <a:srgbClr val="000090"/>
                </a:solidFill>
              </a:rPr>
              <a:t>DelayBudget</a:t>
            </a:r>
            <a:r>
              <a:rPr lang="en-US" b="1" dirty="0" smtClean="0">
                <a:solidFill>
                  <a:srgbClr val="000090"/>
                </a:solidFill>
              </a:rPr>
              <a:t>(”</a:t>
            </a:r>
            <a:r>
              <a:rPr lang="en-US" b="1" dirty="0" smtClean="0">
                <a:solidFill>
                  <a:srgbClr val="FF0000"/>
                </a:solidFill>
              </a:rPr>
              <a:t>0min</a:t>
            </a:r>
            <a:r>
              <a:rPr lang="en-US" b="1" dirty="0" smtClean="0">
                <a:solidFill>
                  <a:srgbClr val="000090"/>
                </a:solidFill>
              </a:rPr>
              <a:t>”, reading)   </a:t>
            </a:r>
            <a:endParaRPr lang="en-US" b="1" dirty="0">
              <a:solidFill>
                <a:srgbClr val="000090"/>
              </a:solidFill>
            </a:endParaRPr>
          </a:p>
        </p:txBody>
      </p:sp>
      <p:sp>
        <p:nvSpPr>
          <p:cNvPr id="17" name="Rectangle 16"/>
          <p:cNvSpPr/>
          <p:nvPr/>
        </p:nvSpPr>
        <p:spPr>
          <a:xfrm>
            <a:off x="3248011" y="998114"/>
            <a:ext cx="448056" cy="384048"/>
          </a:xfrm>
          <a:prstGeom prst="rect">
            <a:avLst/>
          </a:prstGeom>
          <a:solidFill>
            <a:srgbClr val="00DA02"/>
          </a:solidFill>
        </p:spPr>
        <p:txBody>
          <a:bodyPr wrap="none">
            <a:spAutoFit/>
          </a:bodyPr>
          <a:lstStyle/>
          <a:p>
            <a:pPr algn="ctr"/>
            <a:r>
              <a:rPr lang="en-US" dirty="0" smtClean="0"/>
              <a:t>r</a:t>
            </a:r>
            <a:r>
              <a:rPr lang="en-US" baseline="-25000" dirty="0" smtClean="0"/>
              <a:t>1</a:t>
            </a:r>
            <a:endParaRPr lang="en-US" baseline="-25000" dirty="0"/>
          </a:p>
        </p:txBody>
      </p:sp>
      <p:sp>
        <p:nvSpPr>
          <p:cNvPr id="83" name="Rectangle 82"/>
          <p:cNvSpPr/>
          <p:nvPr/>
        </p:nvSpPr>
        <p:spPr>
          <a:xfrm>
            <a:off x="3704533" y="998107"/>
            <a:ext cx="448056" cy="384048"/>
          </a:xfrm>
          <a:prstGeom prst="rect">
            <a:avLst/>
          </a:prstGeom>
          <a:solidFill>
            <a:srgbClr val="00DA02"/>
          </a:solidFill>
        </p:spPr>
        <p:txBody>
          <a:bodyPr wrap="none">
            <a:spAutoFit/>
          </a:bodyPr>
          <a:lstStyle/>
          <a:p>
            <a:pPr algn="ctr"/>
            <a:r>
              <a:rPr lang="en-US" dirty="0" smtClean="0"/>
              <a:t>r</a:t>
            </a:r>
            <a:r>
              <a:rPr lang="en-US" baseline="-25000" dirty="0" smtClean="0"/>
              <a:t>3</a:t>
            </a:r>
            <a:endParaRPr lang="en-US" baseline="-25000" dirty="0"/>
          </a:p>
        </p:txBody>
      </p:sp>
      <p:sp>
        <p:nvSpPr>
          <p:cNvPr id="84" name="Rectangle 83"/>
          <p:cNvSpPr/>
          <p:nvPr/>
        </p:nvSpPr>
        <p:spPr>
          <a:xfrm>
            <a:off x="4165288" y="999654"/>
            <a:ext cx="448056" cy="384048"/>
          </a:xfrm>
          <a:prstGeom prst="rect">
            <a:avLst/>
          </a:prstGeom>
          <a:solidFill>
            <a:srgbClr val="FF0000"/>
          </a:solidFill>
        </p:spPr>
        <p:txBody>
          <a:bodyPr wrap="none">
            <a:spAutoFit/>
          </a:bodyPr>
          <a:lstStyle/>
          <a:p>
            <a:pPr algn="ctr"/>
            <a:r>
              <a:rPr lang="en-US" dirty="0" smtClean="0"/>
              <a:t>r</a:t>
            </a:r>
            <a:r>
              <a:rPr lang="en-US" baseline="-25000" dirty="0" smtClean="0"/>
              <a:t>4</a:t>
            </a:r>
            <a:endParaRPr lang="en-US" baseline="-25000" dirty="0"/>
          </a:p>
        </p:txBody>
      </p:sp>
      <p:sp>
        <p:nvSpPr>
          <p:cNvPr id="2" name="TextBox 1"/>
          <p:cNvSpPr txBox="1"/>
          <p:nvPr/>
        </p:nvSpPr>
        <p:spPr>
          <a:xfrm>
            <a:off x="134591" y="5281266"/>
            <a:ext cx="2913170" cy="523220"/>
          </a:xfrm>
          <a:prstGeom prst="rect">
            <a:avLst/>
          </a:prstGeom>
          <a:noFill/>
        </p:spPr>
        <p:txBody>
          <a:bodyPr wrap="none" rtlCol="0">
            <a:spAutoFit/>
          </a:bodyPr>
          <a:lstStyle/>
          <a:p>
            <a:r>
              <a:rPr lang="en-US" sz="2800" b="1" u="sng" dirty="0" smtClean="0"/>
              <a:t>Annotation scope:</a:t>
            </a:r>
            <a:endParaRPr lang="en-US" sz="2800" b="1" u="sng" dirty="0"/>
          </a:p>
        </p:txBody>
      </p:sp>
      <p:sp>
        <p:nvSpPr>
          <p:cNvPr id="30" name="TextBox 29"/>
          <p:cNvSpPr txBox="1"/>
          <p:nvPr/>
        </p:nvSpPr>
        <p:spPr>
          <a:xfrm>
            <a:off x="1041390" y="5762147"/>
            <a:ext cx="2362955" cy="523220"/>
          </a:xfrm>
          <a:prstGeom prst="rect">
            <a:avLst/>
          </a:prstGeom>
          <a:noFill/>
        </p:spPr>
        <p:txBody>
          <a:bodyPr wrap="none" rtlCol="0">
            <a:spAutoFit/>
          </a:bodyPr>
          <a:lstStyle/>
          <a:p>
            <a:r>
              <a:rPr lang="en-US" sz="2800" b="1" dirty="0" smtClean="0"/>
              <a:t>variables:  m/r</a:t>
            </a:r>
            <a:endParaRPr lang="en-US" sz="2800" b="1" dirty="0"/>
          </a:p>
        </p:txBody>
      </p:sp>
      <p:sp>
        <p:nvSpPr>
          <p:cNvPr id="35" name="TextBox 34"/>
          <p:cNvSpPr txBox="1"/>
          <p:nvPr/>
        </p:nvSpPr>
        <p:spPr>
          <a:xfrm>
            <a:off x="4286518" y="5762147"/>
            <a:ext cx="1359668" cy="523220"/>
          </a:xfrm>
          <a:prstGeom prst="rect">
            <a:avLst/>
          </a:prstGeom>
          <a:noFill/>
        </p:spPr>
        <p:txBody>
          <a:bodyPr wrap="none" rtlCol="0">
            <a:spAutoFit/>
          </a:bodyPr>
          <a:lstStyle/>
          <a:p>
            <a:r>
              <a:rPr lang="en-US" sz="2800" b="1" dirty="0" smtClean="0"/>
              <a:t>objects:</a:t>
            </a:r>
            <a:endParaRPr lang="en-US" sz="2800" b="1" dirty="0"/>
          </a:p>
        </p:txBody>
      </p:sp>
      <p:sp>
        <p:nvSpPr>
          <p:cNvPr id="5" name="TextBox 4"/>
          <p:cNvSpPr txBox="1"/>
          <p:nvPr/>
        </p:nvSpPr>
        <p:spPr>
          <a:xfrm>
            <a:off x="5646186" y="5739168"/>
            <a:ext cx="1943161" cy="523220"/>
          </a:xfrm>
          <a:prstGeom prst="rect">
            <a:avLst/>
          </a:prstGeom>
          <a:noFill/>
        </p:spPr>
        <p:txBody>
          <a:bodyPr wrap="none" rtlCol="0">
            <a:spAutoFit/>
          </a:bodyPr>
          <a:lstStyle/>
          <a:p>
            <a:r>
              <a:rPr lang="en-US" sz="2800" dirty="0" smtClean="0"/>
              <a:t>r</a:t>
            </a:r>
            <a:r>
              <a:rPr lang="en-US" sz="2800" baseline="-25000" dirty="0" smtClean="0"/>
              <a:t>1</a:t>
            </a:r>
            <a:r>
              <a:rPr lang="en-US" sz="2800" dirty="0" smtClean="0"/>
              <a:t>, r</a:t>
            </a:r>
            <a:r>
              <a:rPr lang="en-US" sz="2800" baseline="-25000" dirty="0" smtClean="0"/>
              <a:t>2</a:t>
            </a:r>
            <a:r>
              <a:rPr lang="en-US" sz="2800" dirty="0" smtClean="0"/>
              <a:t>,r</a:t>
            </a:r>
            <a:r>
              <a:rPr lang="en-US" sz="2800" baseline="-25000" dirty="0" smtClean="0"/>
              <a:t>3</a:t>
            </a:r>
            <a:r>
              <a:rPr lang="en-US" sz="2800" dirty="0" smtClean="0"/>
              <a:t>,r</a:t>
            </a:r>
            <a:r>
              <a:rPr lang="en-US" sz="2800" baseline="-25000" dirty="0" smtClean="0"/>
              <a:t>4</a:t>
            </a:r>
            <a:r>
              <a:rPr lang="en-US" sz="2800" dirty="0" smtClean="0"/>
              <a:t>, </a:t>
            </a:r>
            <a:r>
              <a:rPr lang="is-IS" sz="2800" dirty="0" smtClean="0"/>
              <a:t>…</a:t>
            </a:r>
            <a:endParaRPr lang="en-US" sz="2800" dirty="0"/>
          </a:p>
        </p:txBody>
      </p:sp>
    </p:spTree>
    <p:extLst>
      <p:ext uri="{BB962C8B-B14F-4D97-AF65-F5344CB8AC3E}">
        <p14:creationId xmlns:p14="http://schemas.microsoft.com/office/powerpoint/2010/main" val="950636068"/>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dissolve">
                                      <p:cBhvr>
                                        <p:cTn id="7" dur="500"/>
                                        <p:tgtEl>
                                          <p:spTgt spid="7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dissolve">
                                      <p:cBhvr>
                                        <p:cTn id="10" dur="500"/>
                                        <p:tgtEl>
                                          <p:spTgt spid="7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77"/>
                                        </p:tgtEl>
                                      </p:cBhvr>
                                    </p:animEffect>
                                    <p:set>
                                      <p:cBhvr>
                                        <p:cTn id="15" dur="1" fill="hold">
                                          <p:stCondLst>
                                            <p:cond delay="499"/>
                                          </p:stCondLst>
                                        </p:cTn>
                                        <p:tgtEl>
                                          <p:spTgt spid="77"/>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dissolve">
                                      <p:cBhvr>
                                        <p:cTn id="18" dur="500"/>
                                        <p:tgtEl>
                                          <p:spTgt spid="7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79"/>
                                        </p:tgtEl>
                                      </p:cBhvr>
                                    </p:animEffect>
                                    <p:set>
                                      <p:cBhvr>
                                        <p:cTn id="23" dur="1" fill="hold">
                                          <p:stCondLst>
                                            <p:cond delay="499"/>
                                          </p:stCondLst>
                                        </p:cTn>
                                        <p:tgtEl>
                                          <p:spTgt spid="79"/>
                                        </p:tgtEl>
                                        <p:attrNameLst>
                                          <p:attrName>style.visibility</p:attrName>
                                        </p:attrNameLst>
                                      </p:cBhvr>
                                      <p:to>
                                        <p:strVal val="hidden"/>
                                      </p:to>
                                    </p:set>
                                  </p:childTnLst>
                                </p:cTn>
                              </p:par>
                              <p:par>
                                <p:cTn id="24" presetID="9" presetClass="entr" presetSubtype="0" fill="hold" grpId="0" nodeType="with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dissolve">
                                      <p:cBhvr>
                                        <p:cTn id="26" dur="500"/>
                                        <p:tgtEl>
                                          <p:spTgt spid="8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9" presetClass="exit" presetSubtype="0" fill="hold" grpId="1" nodeType="withEffect">
                                  <p:stCondLst>
                                    <p:cond delay="0"/>
                                  </p:stCondLst>
                                  <p:childTnLst>
                                    <p:animEffect transition="out" filter="dissolve">
                                      <p:cBhvr>
                                        <p:cTn id="36" dur="500"/>
                                        <p:tgtEl>
                                          <p:spTgt spid="78"/>
                                        </p:tgtEl>
                                      </p:cBhvr>
                                    </p:animEffect>
                                    <p:set>
                                      <p:cBhvr>
                                        <p:cTn id="37" dur="1" fill="hold">
                                          <p:stCondLst>
                                            <p:cond delay="499"/>
                                          </p:stCondLst>
                                        </p:cTn>
                                        <p:tgtEl>
                                          <p:spTgt spid="7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dissolve">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dissolve">
                                      <p:cBhvr>
                                        <p:cTn id="47" dur="500"/>
                                        <p:tgtEl>
                                          <p:spTgt spid="82"/>
                                        </p:tgtEl>
                                      </p:cBhvr>
                                    </p:animEffect>
                                  </p:childTnLst>
                                </p:cTn>
                              </p:par>
                            </p:childTnLst>
                          </p:cTn>
                        </p:par>
                        <p:par>
                          <p:cTn id="48" fill="hold">
                            <p:stCondLst>
                              <p:cond delay="500"/>
                            </p:stCondLst>
                            <p:childTnLst>
                              <p:par>
                                <p:cTn id="49" presetID="9" presetClass="entr" presetSubtype="0" fill="hold" grpId="0"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dissolve">
                                      <p:cBhvr>
                                        <p:cTn id="51" dur="500"/>
                                        <p:tgtEl>
                                          <p:spTgt spid="83"/>
                                        </p:tgtEl>
                                      </p:cBhvr>
                                    </p:animEffect>
                                  </p:childTnLst>
                                </p:cTn>
                              </p:par>
                            </p:childTnLst>
                          </p:cTn>
                        </p:par>
                        <p:par>
                          <p:cTn id="52" fill="hold">
                            <p:stCondLst>
                              <p:cond delay="1000"/>
                            </p:stCondLst>
                            <p:childTnLst>
                              <p:par>
                                <p:cTn id="53" presetID="9" presetClass="entr" presetSubtype="0" fill="hold" grpId="0" nodeType="after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dissolve">
                                      <p:cBhvr>
                                        <p:cTn id="55" dur="500"/>
                                        <p:tgtEl>
                                          <p:spTgt spid="84"/>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grpId="1" nodeType="clickEffect">
                                  <p:stCondLst>
                                    <p:cond delay="0"/>
                                  </p:stCondLst>
                                  <p:childTnLst>
                                    <p:animEffect transition="out" filter="dissolve">
                                      <p:cBhvr>
                                        <p:cTn id="59" dur="500"/>
                                        <p:tgtEl>
                                          <p:spTgt spid="81"/>
                                        </p:tgtEl>
                                      </p:cBhvr>
                                    </p:animEffect>
                                    <p:set>
                                      <p:cBhvr>
                                        <p:cTn id="60" dur="1" fill="hold">
                                          <p:stCondLst>
                                            <p:cond delay="499"/>
                                          </p:stCondLst>
                                        </p:cTn>
                                        <p:tgtEl>
                                          <p:spTgt spid="81"/>
                                        </p:tgtEl>
                                        <p:attrNameLst>
                                          <p:attrName>style.visibility</p:attrName>
                                        </p:attrNameLst>
                                      </p:cBhvr>
                                      <p:to>
                                        <p:strVal val="hidden"/>
                                      </p:to>
                                    </p:set>
                                  </p:childTnLst>
                                </p:cTn>
                              </p:par>
                              <p:par>
                                <p:cTn id="61" presetID="9" presetClass="entr" presetSubtype="0" fill="hold" grpId="0" nodeType="with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dissolve">
                                      <p:cBhvr>
                                        <p:cTn id="6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5" grpId="0" animBg="1"/>
      <p:bldP spid="81" grpId="0" animBg="1"/>
      <p:bldP spid="81" grpId="1" animBg="1"/>
      <p:bldP spid="80" grpId="0" animBg="1"/>
      <p:bldP spid="79" grpId="0" animBg="1"/>
      <p:bldP spid="79" grpId="1" animBg="1"/>
      <p:bldP spid="78" grpId="0" animBg="1"/>
      <p:bldP spid="78" grpId="1" animBg="1"/>
      <p:bldP spid="77" grpId="0" animBg="1"/>
      <p:bldP spid="77" grpId="1" animBg="1"/>
      <p:bldP spid="17" grpId="0" animBg="1"/>
      <p:bldP spid="17" grpId="1" animBg="1"/>
      <p:bldP spid="83"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Goal: Reduce the energy consumption of CRM</a:t>
            </a:r>
          </a:p>
          <a:p>
            <a:endParaRPr lang="en-US" dirty="0"/>
          </a:p>
          <a:p>
            <a:r>
              <a:rPr lang="en-US" dirty="0" smtClean="0"/>
              <a:t>Workload insights:</a:t>
            </a:r>
          </a:p>
          <a:p>
            <a:pPr lvl="1"/>
            <a:r>
              <a:rPr lang="en-US" dirty="0">
                <a:sym typeface="Wingdings"/>
              </a:rPr>
              <a:t>most operations are delay-tolerant </a:t>
            </a:r>
          </a:p>
          <a:p>
            <a:pPr lvl="1"/>
            <a:r>
              <a:rPr lang="en-US" dirty="0">
                <a:sym typeface="Wingdings"/>
              </a:rPr>
              <a:t>controlling the timing of operations can save significant </a:t>
            </a:r>
            <a:r>
              <a:rPr lang="en-US" dirty="0" smtClean="0">
                <a:sym typeface="Wingdings"/>
              </a:rPr>
              <a:t>energy</a:t>
            </a:r>
            <a:endParaRPr lang="is-IS" dirty="0" smtClean="0">
              <a:sym typeface="Wingdings"/>
            </a:endParaRPr>
          </a:p>
          <a:p>
            <a:pPr lvl="1"/>
            <a:r>
              <a:rPr lang="is-IS" dirty="0" smtClean="0">
                <a:sym typeface="Wingdings"/>
              </a:rPr>
              <a:t>… </a:t>
            </a:r>
            <a:r>
              <a:rPr lang="is-IS" dirty="0">
                <a:sym typeface="Wingdings"/>
              </a:rPr>
              <a:t>but introducing too much delay hurts user </a:t>
            </a:r>
            <a:r>
              <a:rPr lang="is-IS" dirty="0" smtClean="0">
                <a:sym typeface="Wingdings"/>
              </a:rPr>
              <a:t>experience</a:t>
            </a:r>
          </a:p>
          <a:p>
            <a:pPr lvl="1"/>
            <a:r>
              <a:rPr lang="is-IS" dirty="0" smtClean="0">
                <a:sym typeface="Wingdings"/>
              </a:rPr>
              <a:t>... </a:t>
            </a:r>
            <a:r>
              <a:rPr lang="en-US" dirty="0" smtClean="0">
                <a:sym typeface="Wingdings"/>
              </a:rPr>
              <a:t>a</a:t>
            </a:r>
            <a:r>
              <a:rPr lang="is-IS" dirty="0" smtClean="0">
                <a:sym typeface="Wingdings"/>
              </a:rPr>
              <a:t>nd delays must be introduced in a contextual manner</a:t>
            </a:r>
          </a:p>
          <a:p>
            <a:pPr lvl="1"/>
            <a:endParaRPr lang="is-IS" dirty="0">
              <a:sym typeface="Wingdings"/>
            </a:endParaRPr>
          </a:p>
          <a:p>
            <a:r>
              <a:rPr lang="is-IS" dirty="0" smtClean="0">
                <a:sym typeface="Wingdings"/>
              </a:rPr>
              <a:t>Challenges:</a:t>
            </a:r>
          </a:p>
          <a:p>
            <a:pPr lvl="1"/>
            <a:r>
              <a:rPr lang="en-US" dirty="0"/>
              <a:t>How is power management code best introduced in apps</a:t>
            </a:r>
            <a:r>
              <a:rPr lang="en-US" dirty="0" smtClean="0"/>
              <a:t>?</a:t>
            </a:r>
          </a:p>
          <a:p>
            <a:pPr lvl="1"/>
            <a:r>
              <a:rPr lang="en-US" dirty="0"/>
              <a:t>How do </a:t>
            </a:r>
            <a:r>
              <a:rPr lang="en-US" dirty="0" smtClean="0"/>
              <a:t>we make </a:t>
            </a:r>
            <a:r>
              <a:rPr lang="en-US" dirty="0"/>
              <a:t>situational </a:t>
            </a:r>
            <a:r>
              <a:rPr lang="en-US" dirty="0" smtClean="0"/>
              <a:t>power management decisions</a:t>
            </a:r>
            <a:r>
              <a:rPr lang="en-US" dirty="0"/>
              <a:t>?</a:t>
            </a:r>
          </a:p>
          <a:p>
            <a:pPr lvl="1"/>
            <a:r>
              <a:rPr lang="en-US" dirty="0"/>
              <a:t>How do we manage the passage of time?</a:t>
            </a:r>
          </a:p>
          <a:p>
            <a:pPr lvl="1"/>
            <a:endParaRPr lang="en-US" dirty="0"/>
          </a:p>
          <a:p>
            <a:pPr lvl="1"/>
            <a:endParaRPr lang="en-US" dirty="0">
              <a:sym typeface="Wingdings"/>
            </a:endParaRPr>
          </a:p>
          <a:p>
            <a:pPr marL="457200" lvl="1"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Problem Formulation</a:t>
            </a:r>
            <a:endParaRPr lang="en-US" dirty="0"/>
          </a:p>
        </p:txBody>
      </p:sp>
      <p:sp>
        <p:nvSpPr>
          <p:cNvPr id="4" name="Slide Number Placeholder 3"/>
          <p:cNvSpPr>
            <a:spLocks noGrp="1"/>
          </p:cNvSpPr>
          <p:nvPr>
            <p:ph type="sldNum" sz="quarter" idx="12"/>
          </p:nvPr>
        </p:nvSpPr>
        <p:spPr/>
        <p:txBody>
          <a:bodyPr/>
          <a:lstStyle/>
          <a:p>
            <a:fld id="{A57C95C0-9799-AD43-BBF0-2FCEB5F46F89}" type="slidenum">
              <a:rPr lang="en-US" smtClean="0"/>
              <a:pPr/>
              <a:t>19</a:t>
            </a:fld>
            <a:endParaRPr lang="en-US" dirty="0"/>
          </a:p>
        </p:txBody>
      </p:sp>
    </p:spTree>
    <p:extLst>
      <p:ext uri="{BB962C8B-B14F-4D97-AF65-F5344CB8AC3E}">
        <p14:creationId xmlns:p14="http://schemas.microsoft.com/office/powerpoint/2010/main" val="683259079"/>
      </p:ext>
    </p:extLst>
  </p:cSld>
  <p:clrMapOvr>
    <a:masterClrMapping/>
  </p:clrMapOvr>
  <mc:AlternateContent xmlns:mc="http://schemas.openxmlformats.org/markup-compatibility/2006">
    <mc:Choice xmlns:p14="http://schemas.microsoft.com/office/powerpoint/2010/main" Requires="p14">
      <p:transition spd="slow" p14:dur="2000" advTm="62458"/>
    </mc:Choice>
    <mc:Fallback>
      <p:transition spd="slow" advTm="6245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Mobile phones run many CRM apps in the background</a:t>
            </a:r>
          </a:p>
          <a:p>
            <a:pPr lvl="1"/>
            <a:r>
              <a:rPr lang="en-US" dirty="0" smtClean="0"/>
              <a:t>account for 30% of energy consumption on mobile platforms</a:t>
            </a:r>
          </a:p>
          <a:p>
            <a:pPr lvl="1"/>
            <a:r>
              <a:rPr lang="en-US" dirty="0" smtClean="0"/>
              <a:t>impact will increase as context-aware apps become prevalent</a:t>
            </a:r>
          </a:p>
          <a:p>
            <a:pPr marL="457200" lvl="1" indent="0">
              <a:buNone/>
            </a:pPr>
            <a:endParaRPr lang="en-US" dirty="0" smtClean="0">
              <a:sym typeface="Wingdings"/>
            </a:endParaRPr>
          </a:p>
          <a:p>
            <a:r>
              <a:rPr lang="en-US" dirty="0" smtClean="0">
                <a:sym typeface="Wingdings"/>
              </a:rPr>
              <a:t>Characteristics of CRM workloads</a:t>
            </a:r>
          </a:p>
          <a:p>
            <a:pPr lvl="1"/>
            <a:r>
              <a:rPr lang="en-US" dirty="0" smtClean="0">
                <a:sym typeface="Wingdings"/>
              </a:rPr>
              <a:t>most operations are delay-tolerant </a:t>
            </a:r>
          </a:p>
          <a:p>
            <a:pPr lvl="1"/>
            <a:r>
              <a:rPr lang="en-US" dirty="0" smtClean="0">
                <a:sym typeface="Wingdings"/>
              </a:rPr>
              <a:t>controlling the timing of operations can save significant energy</a:t>
            </a:r>
          </a:p>
          <a:p>
            <a:pPr lvl="1"/>
            <a:r>
              <a:rPr lang="is-IS" dirty="0" smtClean="0">
                <a:sym typeface="Wingdings"/>
              </a:rPr>
              <a:t>… but introducing too much delay hurts user experience</a:t>
            </a:r>
            <a:endParaRPr lang="en-US" dirty="0" smtClean="0">
              <a:sym typeface="Wingdings"/>
            </a:endParaRPr>
          </a:p>
          <a:p>
            <a:pPr marL="457200" lvl="1" indent="0">
              <a:buNone/>
            </a:pPr>
            <a:endParaRPr lang="en-US" dirty="0" smtClean="0"/>
          </a:p>
        </p:txBody>
      </p:sp>
      <p:sp>
        <p:nvSpPr>
          <p:cNvPr id="3" name="Title 2"/>
          <p:cNvSpPr>
            <a:spLocks noGrp="1"/>
          </p:cNvSpPr>
          <p:nvPr>
            <p:ph type="title"/>
          </p:nvPr>
        </p:nvSpPr>
        <p:spPr/>
        <p:txBody>
          <a:bodyPr/>
          <a:lstStyle/>
          <a:p>
            <a:r>
              <a:rPr lang="en-US" dirty="0" smtClean="0"/>
              <a:t>Continuously Running Mobile Applications</a:t>
            </a:r>
            <a:endParaRPr lang="en-US" dirty="0"/>
          </a:p>
        </p:txBody>
      </p:sp>
      <p:sp>
        <p:nvSpPr>
          <p:cNvPr id="4" name="Slide Number Placeholder 3"/>
          <p:cNvSpPr>
            <a:spLocks noGrp="1"/>
          </p:cNvSpPr>
          <p:nvPr>
            <p:ph type="sldNum" sz="quarter" idx="12"/>
          </p:nvPr>
        </p:nvSpPr>
        <p:spPr/>
        <p:txBody>
          <a:bodyPr/>
          <a:lstStyle/>
          <a:p>
            <a:fld id="{A57C95C0-9799-AD43-BBF0-2FCEB5F46F89}" type="slidenum">
              <a:rPr lang="en-US" smtClean="0"/>
              <a:pPr/>
              <a:t>2</a:t>
            </a:fld>
            <a:endParaRPr lang="en-US" dirty="0"/>
          </a:p>
        </p:txBody>
      </p:sp>
      <p:sp>
        <p:nvSpPr>
          <p:cNvPr id="5" name="TextBox 4"/>
          <p:cNvSpPr txBox="1"/>
          <p:nvPr/>
        </p:nvSpPr>
        <p:spPr>
          <a:xfrm>
            <a:off x="932513" y="4916852"/>
            <a:ext cx="727583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i="1" dirty="0" smtClean="0"/>
              <a:t>How can we manage the </a:t>
            </a:r>
          </a:p>
          <a:p>
            <a:pPr algn="ctr"/>
            <a:r>
              <a:rPr lang="en-US" sz="3200" b="1" i="1" dirty="0" smtClean="0">
                <a:solidFill>
                  <a:srgbClr val="C00000"/>
                </a:solidFill>
              </a:rPr>
              <a:t>energy-delay tradeoff</a:t>
            </a:r>
            <a:r>
              <a:rPr lang="en-US" sz="3200" b="1" i="1" dirty="0" smtClean="0"/>
              <a:t>?</a:t>
            </a:r>
            <a:endParaRPr lang="en-US" sz="3200" b="1" i="1" dirty="0"/>
          </a:p>
        </p:txBody>
      </p:sp>
    </p:spTree>
    <p:extLst>
      <p:ext uri="{BB962C8B-B14F-4D97-AF65-F5344CB8AC3E}">
        <p14:creationId xmlns:p14="http://schemas.microsoft.com/office/powerpoint/2010/main" val="1201426514"/>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Low-level optimizations</a:t>
            </a:r>
          </a:p>
          <a:p>
            <a:pPr lvl="1"/>
            <a:r>
              <a:rPr lang="en-US" dirty="0" smtClean="0"/>
              <a:t>DVFS, </a:t>
            </a:r>
            <a:r>
              <a:rPr lang="en-US" dirty="0" err="1" smtClean="0"/>
              <a:t>tickless</a:t>
            </a:r>
            <a:r>
              <a:rPr lang="en-US" dirty="0" smtClean="0"/>
              <a:t> kernels, or intelligent flash storage</a:t>
            </a:r>
          </a:p>
          <a:p>
            <a:pPr lvl="1"/>
            <a:r>
              <a:rPr lang="en-US" dirty="0" smtClean="0"/>
              <a:t>limited knowledge of the application limits their applicability</a:t>
            </a:r>
          </a:p>
          <a:p>
            <a:pPr lvl="1"/>
            <a:endParaRPr lang="en-US" dirty="0"/>
          </a:p>
          <a:p>
            <a:r>
              <a:rPr lang="en-US" dirty="0"/>
              <a:t>Application-level </a:t>
            </a:r>
            <a:r>
              <a:rPr lang="en-US" dirty="0" smtClean="0"/>
              <a:t>optimizations</a:t>
            </a:r>
          </a:p>
          <a:p>
            <a:pPr lvl="1"/>
            <a:r>
              <a:rPr lang="en-US" dirty="0" smtClean="0"/>
              <a:t>workload shaping: delaying, batching, or merging</a:t>
            </a:r>
          </a:p>
          <a:p>
            <a:pPr lvl="1"/>
            <a:r>
              <a:rPr lang="en-US" b="1" i="1" u="sng" dirty="0" smtClean="0"/>
              <a:t>take advantage of application-specific workloads</a:t>
            </a:r>
          </a:p>
          <a:p>
            <a:pPr marL="457200" lvl="1" indent="0">
              <a:buNone/>
            </a:pPr>
            <a:endParaRPr lang="en-US" dirty="0">
              <a:sym typeface="Wingdings"/>
            </a:endParaRPr>
          </a:p>
          <a:p>
            <a:pPr lvl="1"/>
            <a:endParaRPr lang="en-US" b="1" i="1" u="sng" dirty="0" smtClean="0"/>
          </a:p>
          <a:p>
            <a:pPr lvl="1"/>
            <a:endParaRPr lang="en-US" b="1" i="1" u="sng" dirty="0" smtClean="0"/>
          </a:p>
          <a:p>
            <a:pPr marL="0" indent="0">
              <a:buNone/>
            </a:pPr>
            <a:endParaRPr lang="en-US" dirty="0"/>
          </a:p>
        </p:txBody>
      </p:sp>
      <p:sp>
        <p:nvSpPr>
          <p:cNvPr id="3" name="Title 2"/>
          <p:cNvSpPr>
            <a:spLocks noGrp="1"/>
          </p:cNvSpPr>
          <p:nvPr>
            <p:ph type="title"/>
          </p:nvPr>
        </p:nvSpPr>
        <p:spPr/>
        <p:txBody>
          <a:bodyPr/>
          <a:lstStyle/>
          <a:p>
            <a:r>
              <a:rPr lang="en-US" dirty="0" smtClean="0"/>
              <a:t>Approaches to Power Management</a:t>
            </a:r>
            <a:endParaRPr lang="en-US" dirty="0"/>
          </a:p>
        </p:txBody>
      </p:sp>
      <p:sp>
        <p:nvSpPr>
          <p:cNvPr id="4" name="Slide Number Placeholder 3"/>
          <p:cNvSpPr>
            <a:spLocks noGrp="1"/>
          </p:cNvSpPr>
          <p:nvPr>
            <p:ph type="sldNum" sz="quarter" idx="12"/>
          </p:nvPr>
        </p:nvSpPr>
        <p:spPr/>
        <p:txBody>
          <a:bodyPr/>
          <a:lstStyle/>
          <a:p>
            <a:fld id="{A57C95C0-9799-AD43-BBF0-2FCEB5F46F89}" type="slidenum">
              <a:rPr lang="en-US" smtClean="0"/>
              <a:pPr/>
              <a:t>3</a:t>
            </a:fld>
            <a:endParaRPr lang="en-US" dirty="0"/>
          </a:p>
        </p:txBody>
      </p:sp>
    </p:spTree>
    <p:extLst>
      <p:ext uri="{BB962C8B-B14F-4D97-AF65-F5344CB8AC3E}">
        <p14:creationId xmlns:p14="http://schemas.microsoft.com/office/powerpoint/2010/main" val="1707290473"/>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xEl>
                                              <p:pRg st="1" end="1"/>
                                            </p:txEl>
                                          </p:spTgt>
                                        </p:tgtEl>
                                        <p:attrNameLst>
                                          <p:attrName>style.opacity</p:attrName>
                                        </p:attrNameLst>
                                      </p:cBhvr>
                                      <p:to>
                                        <p:strVal val="0.5"/>
                                      </p:to>
                                    </p:set>
                                    <p:animEffect filter="image" prLst="opacity: 0.5">
                                      <p:cBhvr rctx="IE">
                                        <p:cTn id="7" dur="indefinite"/>
                                        <p:tgtEl>
                                          <p:spTgt spid="2">
                                            <p:txEl>
                                              <p:pRg st="1" end="1"/>
                                            </p:txEl>
                                          </p:spTgt>
                                        </p:tgtEl>
                                      </p:cBhvr>
                                    </p:animEffect>
                                  </p:childTnLst>
                                </p:cTn>
                              </p:par>
                              <p:par>
                                <p:cTn id="8" presetID="9" presetClass="emph" presetSubtype="0" nodeType="withEffect">
                                  <p:stCondLst>
                                    <p:cond delay="0"/>
                                  </p:stCondLst>
                                  <p:childTnLst>
                                    <p:set>
                                      <p:cBhvr rctx="PPT">
                                        <p:cTn id="9" dur="indefinite"/>
                                        <p:tgtEl>
                                          <p:spTgt spid="2">
                                            <p:txEl>
                                              <p:pRg st="2" end="2"/>
                                            </p:txEl>
                                          </p:spTgt>
                                        </p:tgtEl>
                                        <p:attrNameLst>
                                          <p:attrName>style.opacity</p:attrName>
                                        </p:attrNameLst>
                                      </p:cBhvr>
                                      <p:to>
                                        <p:strVal val="0.5"/>
                                      </p:to>
                                    </p:set>
                                    <p:animEffect filter="image" prLst="opacity: 0.5">
                                      <p:cBhvr rctx="IE">
                                        <p:cTn id="10" dur="indefinite"/>
                                        <p:tgtEl>
                                          <p:spTgt spid="2">
                                            <p:txEl>
                                              <p:pRg st="2" end="2"/>
                                            </p:txEl>
                                          </p:spTgt>
                                        </p:tgtEl>
                                      </p:cBhvr>
                                    </p:animEffect>
                                  </p:childTnLst>
                                </p:cTn>
                              </p:par>
                              <p:par>
                                <p:cTn id="11" presetID="9" presetClass="emph" presetSubtype="0" nodeType="withEffect">
                                  <p:stCondLst>
                                    <p:cond delay="0"/>
                                  </p:stCondLst>
                                  <p:childTnLst>
                                    <p:set>
                                      <p:cBhvr rctx="PPT">
                                        <p:cTn id="12" dur="indefinite"/>
                                        <p:tgtEl>
                                          <p:spTgt spid="2">
                                            <p:txEl>
                                              <p:pRg st="3" end="3"/>
                                            </p:txEl>
                                          </p:spTgt>
                                        </p:tgtEl>
                                        <p:attrNameLst>
                                          <p:attrName>style.opacity</p:attrName>
                                        </p:attrNameLst>
                                      </p:cBhvr>
                                      <p:to>
                                        <p:strVal val="0.5"/>
                                      </p:to>
                                    </p:set>
                                    <p:animEffect filter="image" prLst="opacity: 0.5">
                                      <p:cBhvr rctx="IE">
                                        <p:cTn id="13" dur="indefinite"/>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CitiSense</a:t>
            </a:r>
            <a:r>
              <a:rPr lang="en-US" dirty="0" smtClean="0"/>
              <a:t> Application</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4</a:t>
            </a:fld>
            <a:endParaRPr lang="en-US" dirty="0"/>
          </a:p>
        </p:txBody>
      </p:sp>
      <p:grpSp>
        <p:nvGrpSpPr>
          <p:cNvPr id="6" name="Group 5"/>
          <p:cNvGrpSpPr/>
          <p:nvPr/>
        </p:nvGrpSpPr>
        <p:grpSpPr>
          <a:xfrm>
            <a:off x="1933304" y="1524038"/>
            <a:ext cx="5277392" cy="4327197"/>
            <a:chOff x="2706830" y="2420858"/>
            <a:chExt cx="3878775" cy="3180399"/>
          </a:xfrm>
        </p:grpSpPr>
        <p:grpSp>
          <p:nvGrpSpPr>
            <p:cNvPr id="17" name="Group 16"/>
            <p:cNvGrpSpPr/>
            <p:nvPr/>
          </p:nvGrpSpPr>
          <p:grpSpPr>
            <a:xfrm>
              <a:off x="4528204" y="2420858"/>
              <a:ext cx="2057401" cy="1828800"/>
              <a:chOff x="748715" y="2285748"/>
              <a:chExt cx="2057400" cy="1828800"/>
            </a:xfrm>
          </p:grpSpPr>
          <p:sp>
            <p:nvSpPr>
              <p:cNvPr id="25" name="Cloud 24"/>
              <p:cNvSpPr/>
              <p:nvPr/>
            </p:nvSpPr>
            <p:spPr>
              <a:xfrm>
                <a:off x="748715" y="2285748"/>
                <a:ext cx="2057400" cy="1828800"/>
              </a:xfrm>
              <a:prstGeom prst="cloud">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6" name="Picture 12" descr="http://blogs.guardian.co.uk/technology/archives/images/hp_mediasmart_wh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065" t="6013" r="18065" b="20042"/>
              <a:stretch/>
            </p:blipFill>
            <p:spPr bwMode="auto">
              <a:xfrm>
                <a:off x="1295400" y="2514600"/>
                <a:ext cx="944915" cy="1408627"/>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8" name="Picture 17" descr="   male user icon"/>
            <p:cNvPicPr>
              <a:picLocks noChangeAspect="1" noChangeArrowheads="1"/>
            </p:cNvPicPr>
            <p:nvPr>
              <p:custDataLst>
                <p:tags r:id="rId1"/>
              </p:custDataLst>
            </p:nvPr>
          </p:nvPicPr>
          <p:blipFill>
            <a:blip r:embed="rId5" cstate="print"/>
            <a:srcRect/>
            <a:stretch>
              <a:fillRect/>
            </a:stretch>
          </p:blipFill>
          <p:spPr bwMode="auto">
            <a:xfrm>
              <a:off x="2706830" y="4382058"/>
              <a:ext cx="1219200" cy="1219199"/>
            </a:xfrm>
            <a:prstGeom prst="rect">
              <a:avLst/>
            </a:prstGeom>
            <a:noFill/>
          </p:spPr>
        </p:pic>
        <p:sp>
          <p:nvSpPr>
            <p:cNvPr id="20" name="Bent-Up Arrow 19"/>
            <p:cNvSpPr/>
            <p:nvPr/>
          </p:nvSpPr>
          <p:spPr>
            <a:xfrm>
              <a:off x="4658333" y="3894257"/>
              <a:ext cx="1676401" cy="1142999"/>
            </a:xfrm>
            <a:prstGeom prst="ben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 NO</a:t>
              </a:r>
              <a:r>
                <a:rPr lang="en-US" sz="1600" baseline="-25000" dirty="0" smtClean="0">
                  <a:solidFill>
                    <a:schemeClr val="tx1"/>
                  </a:solidFill>
                </a:rPr>
                <a:t>2</a:t>
              </a:r>
              <a:r>
                <a:rPr lang="en-US" sz="1600" dirty="0" smtClean="0">
                  <a:solidFill>
                    <a:schemeClr val="tx1"/>
                  </a:solidFill>
                </a:rPr>
                <a:t>, O</a:t>
              </a:r>
              <a:r>
                <a:rPr lang="en-US" sz="1600" baseline="-25000" dirty="0" smtClean="0">
                  <a:solidFill>
                    <a:schemeClr val="tx1"/>
                  </a:solidFill>
                </a:rPr>
                <a:t>3</a:t>
              </a:r>
              <a:endParaRPr lang="en-US" sz="1600" baseline="-25000" dirty="0">
                <a:solidFill>
                  <a:schemeClr val="tx1"/>
                </a:solidFill>
              </a:endParaRPr>
            </a:p>
          </p:txBody>
        </p:sp>
        <p:sp>
          <p:nvSpPr>
            <p:cNvPr id="21" name="Bent-Up Arrow 20"/>
            <p:cNvSpPr/>
            <p:nvPr/>
          </p:nvSpPr>
          <p:spPr>
            <a:xfrm rot="10800000">
              <a:off x="3043639" y="3216857"/>
              <a:ext cx="1676400" cy="1142999"/>
            </a:xfrm>
            <a:prstGeom prst="ben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600" baseline="-25000" dirty="0">
                <a:solidFill>
                  <a:schemeClr val="tx1"/>
                </a:solidFill>
              </a:endParaRPr>
            </a:p>
          </p:txBody>
        </p:sp>
        <p:grpSp>
          <p:nvGrpSpPr>
            <p:cNvPr id="19" name="Group 18"/>
            <p:cNvGrpSpPr/>
            <p:nvPr/>
          </p:nvGrpSpPr>
          <p:grpSpPr>
            <a:xfrm>
              <a:off x="3654000" y="4394069"/>
              <a:ext cx="990600" cy="814132"/>
              <a:chOff x="1981200" y="4495800"/>
              <a:chExt cx="2286000" cy="1878767"/>
            </a:xfrm>
          </p:grpSpPr>
          <p:pic>
            <p:nvPicPr>
              <p:cNvPr id="22" name="Picture 2" descr="http://www.phonebeez.com/wp-content/uploads/2010/05/Nexus_One.jpg"/>
              <p:cNvPicPr>
                <a:picLocks noChangeAspect="1" noChangeArrowheads="1"/>
              </p:cNvPicPr>
              <p:nvPr/>
            </p:nvPicPr>
            <p:blipFill>
              <a:blip r:embed="rId6" cstate="print"/>
              <a:srcRect/>
              <a:stretch>
                <a:fillRect/>
              </a:stretch>
            </p:blipFill>
            <p:spPr bwMode="auto">
              <a:xfrm>
                <a:off x="3048000" y="4495800"/>
                <a:ext cx="1219200" cy="1878767"/>
              </a:xfrm>
              <a:prstGeom prst="rect">
                <a:avLst/>
              </a:prstGeom>
              <a:noFill/>
            </p:spPr>
          </p:pic>
          <p:pic>
            <p:nvPicPr>
              <p:cNvPr id="23" name="Picture 22" descr="board_no_background.jpg"/>
              <p:cNvPicPr>
                <a:picLocks noChangeAspect="1"/>
              </p:cNvPicPr>
              <p:nvPr/>
            </p:nvPicPr>
            <p:blipFill>
              <a:blip r:embed="rId7" cstate="print">
                <a:clrChange>
                  <a:clrFrom>
                    <a:srgbClr val="FFFFFF"/>
                  </a:clrFrom>
                  <a:clrTo>
                    <a:srgbClr val="FFFFFF">
                      <a:alpha val="0"/>
                    </a:srgbClr>
                  </a:clrTo>
                </a:clrChange>
              </a:blip>
              <a:stretch>
                <a:fillRect/>
              </a:stretch>
            </p:blipFill>
            <p:spPr>
              <a:xfrm>
                <a:off x="1981200" y="5568846"/>
                <a:ext cx="914400" cy="607939"/>
              </a:xfrm>
              <a:prstGeom prst="rect">
                <a:avLst/>
              </a:prstGeom>
              <a:ln>
                <a:noFill/>
              </a:ln>
              <a:effectLst>
                <a:outerShdw blurRad="292100" dist="139700" dir="2700000" algn="tl" rotWithShape="0">
                  <a:srgbClr val="333333">
                    <a:alpha val="65000"/>
                  </a:srgbClr>
                </a:outerShdw>
              </a:effectLst>
            </p:spPr>
          </p:pic>
          <p:sp>
            <p:nvSpPr>
              <p:cNvPr id="24" name="Lightning Bolt 23"/>
              <p:cNvSpPr/>
              <p:nvPr/>
            </p:nvSpPr>
            <p:spPr>
              <a:xfrm rot="16018038">
                <a:off x="2644652" y="5087228"/>
                <a:ext cx="609600" cy="533400"/>
              </a:xfrm>
              <a:prstGeom prst="lightningBol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5" name="TextBox 4"/>
            <p:cNvSpPr txBox="1"/>
            <p:nvPr/>
          </p:nvSpPr>
          <p:spPr>
            <a:xfrm>
              <a:off x="3501687" y="3218298"/>
              <a:ext cx="1000835" cy="271451"/>
            </a:xfrm>
            <a:prstGeom prst="rect">
              <a:avLst/>
            </a:prstGeom>
            <a:noFill/>
          </p:spPr>
          <p:txBody>
            <a:bodyPr wrap="none" rtlCol="0">
              <a:spAutoFit/>
            </a:bodyPr>
            <a:lstStyle/>
            <a:p>
              <a:pPr algn="ctr"/>
              <a:r>
                <a:rPr lang="en-US" dirty="0" smtClean="0"/>
                <a:t>Alerts, Maps</a:t>
              </a:r>
              <a:endParaRPr lang="en-US" dirty="0"/>
            </a:p>
          </p:txBody>
        </p:sp>
      </p:grpSp>
      <p:pic>
        <p:nvPicPr>
          <p:cNvPr id="1026" name="Picture 2" descr="Screen shot 2012-04-25 a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440" y="1077374"/>
            <a:ext cx="8198719" cy="51460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95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1902471" y="5522506"/>
            <a:ext cx="498154" cy="269218"/>
          </a:xfrm>
          <a:prstGeom prst="rect">
            <a:avLst/>
          </a:prstGeom>
          <a:solidFill>
            <a:schemeClr val="accent6">
              <a:lumMod val="60000"/>
              <a:lumOff val="4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Annotations for Power Management</a:t>
            </a:r>
            <a:endParaRPr lang="en-US" dirty="0"/>
          </a:p>
        </p:txBody>
      </p:sp>
      <p:sp>
        <p:nvSpPr>
          <p:cNvPr id="4" name="Slide Number Placeholder 3"/>
          <p:cNvSpPr>
            <a:spLocks noGrp="1"/>
          </p:cNvSpPr>
          <p:nvPr>
            <p:ph type="sldNum" sz="quarter" idx="12"/>
          </p:nvPr>
        </p:nvSpPr>
        <p:spPr/>
        <p:txBody>
          <a:bodyPr/>
          <a:lstStyle/>
          <a:p>
            <a:fld id="{A57C95C0-9799-AD43-BBF0-2FCEB5F46F89}" type="slidenum">
              <a:rPr lang="en-US" smtClean="0"/>
              <a:pPr/>
              <a:t>5</a:t>
            </a:fld>
            <a:endParaRPr lang="en-US" dirty="0"/>
          </a:p>
        </p:txBody>
      </p:sp>
      <p:sp>
        <p:nvSpPr>
          <p:cNvPr id="25" name="Rectangle 24"/>
          <p:cNvSpPr/>
          <p:nvPr/>
        </p:nvSpPr>
        <p:spPr>
          <a:xfrm>
            <a:off x="28347" y="1803729"/>
            <a:ext cx="4572000" cy="2262158"/>
          </a:xfrm>
          <a:prstGeom prst="rect">
            <a:avLst/>
          </a:prstGeom>
        </p:spPr>
        <p:txBody>
          <a:bodyPr>
            <a:spAutoFit/>
          </a:bodyPr>
          <a:lstStyle/>
          <a:p>
            <a:pPr>
              <a:spcAft>
                <a:spcPts val="300"/>
              </a:spcAft>
            </a:pPr>
            <a:r>
              <a:rPr lang="en-US" dirty="0" smtClean="0"/>
              <a:t>while (</a:t>
            </a:r>
            <a:r>
              <a:rPr lang="en-US" dirty="0"/>
              <a:t>true</a:t>
            </a:r>
            <a:r>
              <a:rPr lang="en-US" dirty="0" smtClean="0"/>
              <a:t>):</a:t>
            </a:r>
          </a:p>
          <a:p>
            <a:pPr>
              <a:spcAft>
                <a:spcPts val="300"/>
              </a:spcAft>
            </a:pPr>
            <a:r>
              <a:rPr lang="en-US" dirty="0" smtClean="0"/>
              <a:t>  </a:t>
            </a:r>
            <a:r>
              <a:rPr lang="en-US" dirty="0" err="1" smtClean="0"/>
              <a:t>SensorReading</a:t>
            </a:r>
            <a:r>
              <a:rPr lang="en-US" dirty="0" smtClean="0"/>
              <a:t> r = </a:t>
            </a:r>
            <a:r>
              <a:rPr lang="en-US" dirty="0" err="1"/>
              <a:t>Sensor.read</a:t>
            </a:r>
            <a:r>
              <a:rPr lang="en-US" dirty="0"/>
              <a:t>();</a:t>
            </a:r>
          </a:p>
          <a:p>
            <a:pPr>
              <a:spcAft>
                <a:spcPts val="300"/>
              </a:spcAft>
            </a:pPr>
            <a:r>
              <a:rPr lang="en-US" dirty="0" smtClean="0"/>
              <a:t>  if </a:t>
            </a:r>
            <a:r>
              <a:rPr lang="en-US" dirty="0"/>
              <a:t>(</a:t>
            </a:r>
            <a:r>
              <a:rPr lang="en-US" dirty="0" err="1" smtClean="0"/>
              <a:t>r.getValue</a:t>
            </a:r>
            <a:r>
              <a:rPr lang="en-US" dirty="0"/>
              <a:t>() &gt; EXPOSURE</a:t>
            </a:r>
            <a:r>
              <a:rPr lang="en-US" dirty="0" smtClean="0"/>
              <a:t>):</a:t>
            </a:r>
            <a:endParaRPr lang="en-US" dirty="0"/>
          </a:p>
          <a:p>
            <a:pPr>
              <a:spcAft>
                <a:spcPts val="300"/>
              </a:spcAft>
            </a:pPr>
            <a:r>
              <a:rPr lang="en-US" dirty="0" smtClean="0"/>
              <a:t>      </a:t>
            </a:r>
            <a:r>
              <a:rPr lang="en-US" dirty="0" err="1" smtClean="0"/>
              <a:t>reading.setUrgent</a:t>
            </a:r>
            <a:r>
              <a:rPr lang="en-US" dirty="0" smtClean="0"/>
              <a:t>(true</a:t>
            </a:r>
            <a:r>
              <a:rPr lang="en-US" dirty="0"/>
              <a:t>);</a:t>
            </a:r>
          </a:p>
          <a:p>
            <a:pPr>
              <a:spcAft>
                <a:spcPts val="300"/>
              </a:spcAft>
            </a:pPr>
            <a:r>
              <a:rPr lang="en-US" dirty="0" smtClean="0"/>
              <a:t>  else:</a:t>
            </a:r>
          </a:p>
          <a:p>
            <a:pPr>
              <a:spcAft>
                <a:spcPts val="300"/>
              </a:spcAft>
            </a:pPr>
            <a:r>
              <a:rPr lang="en-US" dirty="0" smtClean="0"/>
              <a:t>      </a:t>
            </a:r>
            <a:r>
              <a:rPr lang="en-US" dirty="0" err="1" smtClean="0"/>
              <a:t>reading.setUrgent</a:t>
            </a:r>
            <a:r>
              <a:rPr lang="en-US" dirty="0" smtClean="0"/>
              <a:t>(false</a:t>
            </a:r>
            <a:r>
              <a:rPr lang="en-US" dirty="0"/>
              <a:t>);       </a:t>
            </a:r>
            <a:endParaRPr lang="en-US" dirty="0" smtClean="0"/>
          </a:p>
          <a:p>
            <a:pPr>
              <a:spcAft>
                <a:spcPts val="300"/>
              </a:spcAft>
            </a:pPr>
            <a:r>
              <a:rPr lang="en-US" smtClean="0"/>
              <a:t>queue.put(reading)</a:t>
            </a:r>
            <a:endParaRPr lang="en-US" dirty="0"/>
          </a:p>
        </p:txBody>
      </p:sp>
      <p:sp>
        <p:nvSpPr>
          <p:cNvPr id="26" name="Rectangle 25"/>
          <p:cNvSpPr/>
          <p:nvPr/>
        </p:nvSpPr>
        <p:spPr>
          <a:xfrm>
            <a:off x="4812370" y="1868787"/>
            <a:ext cx="4114804" cy="1631216"/>
          </a:xfrm>
          <a:prstGeom prst="rect">
            <a:avLst/>
          </a:prstGeom>
        </p:spPr>
        <p:txBody>
          <a:bodyPr wrap="square">
            <a:spAutoFit/>
          </a:bodyPr>
          <a:lstStyle/>
          <a:p>
            <a:pPr>
              <a:spcAft>
                <a:spcPts val="300"/>
              </a:spcAft>
            </a:pPr>
            <a:r>
              <a:rPr lang="en-US" dirty="0"/>
              <a:t>while(true</a:t>
            </a:r>
            <a:r>
              <a:rPr lang="en-US" dirty="0" smtClean="0"/>
              <a:t>):</a:t>
            </a:r>
          </a:p>
          <a:p>
            <a:pPr>
              <a:spcAft>
                <a:spcPts val="300"/>
              </a:spcAft>
            </a:pPr>
            <a:r>
              <a:rPr lang="en-US" dirty="0"/>
              <a:t> </a:t>
            </a:r>
            <a:r>
              <a:rPr lang="en-US" dirty="0" smtClean="0"/>
              <a:t>  </a:t>
            </a:r>
            <a:r>
              <a:rPr lang="en-US" dirty="0" err="1" smtClean="0"/>
              <a:t>SensorReading</a:t>
            </a:r>
            <a:r>
              <a:rPr lang="en-US" dirty="0" smtClean="0"/>
              <a:t> </a:t>
            </a:r>
            <a:r>
              <a:rPr lang="en-US" dirty="0"/>
              <a:t>m = </a:t>
            </a:r>
            <a:r>
              <a:rPr lang="en-US" dirty="0" err="1" smtClean="0"/>
              <a:t>queue.take</a:t>
            </a:r>
            <a:r>
              <a:rPr lang="en-US" dirty="0"/>
              <a:t>();       </a:t>
            </a:r>
          </a:p>
          <a:p>
            <a:pPr>
              <a:spcAft>
                <a:spcPts val="300"/>
              </a:spcAft>
            </a:pPr>
            <a:endParaRPr lang="en-US" dirty="0"/>
          </a:p>
          <a:p>
            <a:pPr>
              <a:spcAft>
                <a:spcPts val="300"/>
              </a:spcAft>
            </a:pPr>
            <a:endParaRPr lang="en-US" dirty="0"/>
          </a:p>
          <a:p>
            <a:pPr>
              <a:spcAft>
                <a:spcPts val="300"/>
              </a:spcAft>
            </a:pPr>
            <a:r>
              <a:rPr lang="en-US" dirty="0" smtClean="0"/>
              <a:t>    upload(m);</a:t>
            </a:r>
            <a:endParaRPr lang="en-US" dirty="0"/>
          </a:p>
        </p:txBody>
      </p:sp>
      <p:sp>
        <p:nvSpPr>
          <p:cNvPr id="29" name="Rectangle 28"/>
          <p:cNvSpPr/>
          <p:nvPr/>
        </p:nvSpPr>
        <p:spPr>
          <a:xfrm>
            <a:off x="4467226" y="2485307"/>
            <a:ext cx="4572000" cy="646331"/>
          </a:xfrm>
          <a:prstGeom prst="rect">
            <a:avLst/>
          </a:prstGeom>
        </p:spPr>
        <p:txBody>
          <a:bodyPr>
            <a:spAutoFit/>
          </a:bodyPr>
          <a:lstStyle/>
          <a:p>
            <a:pPr lvl="1"/>
            <a:r>
              <a:rPr lang="en-US" b="1" dirty="0" smtClean="0">
                <a:solidFill>
                  <a:srgbClr val="C00000"/>
                </a:solidFill>
              </a:rPr>
              <a:t>@Wait(</a:t>
            </a:r>
            <a:r>
              <a:rPr lang="en-US" b="1" dirty="0" err="1" smtClean="0">
                <a:solidFill>
                  <a:srgbClr val="C00000"/>
                </a:solidFill>
              </a:rPr>
              <a:t>UpTo</a:t>
            </a:r>
            <a:r>
              <a:rPr lang="en-US" b="1" dirty="0" smtClean="0">
                <a:solidFill>
                  <a:srgbClr val="C00000"/>
                </a:solidFill>
              </a:rPr>
              <a:t>=”20min”,   </a:t>
            </a:r>
          </a:p>
          <a:p>
            <a:pPr lvl="1"/>
            <a:r>
              <a:rPr lang="en-US" b="1" dirty="0">
                <a:solidFill>
                  <a:srgbClr val="C00000"/>
                </a:solidFill>
              </a:rPr>
              <a:t> </a:t>
            </a:r>
            <a:r>
              <a:rPr lang="en-US" b="1" dirty="0" smtClean="0">
                <a:solidFill>
                  <a:srgbClr val="C00000"/>
                </a:solidFill>
              </a:rPr>
              <a:t>             For</a:t>
            </a:r>
            <a:r>
              <a:rPr lang="en-US" b="1" dirty="0">
                <a:solidFill>
                  <a:srgbClr val="C00000"/>
                </a:solidFill>
              </a:rPr>
              <a:t>="</a:t>
            </a:r>
            <a:r>
              <a:rPr lang="en-US" b="1" dirty="0" err="1">
                <a:solidFill>
                  <a:srgbClr val="C00000"/>
                </a:solidFill>
              </a:rPr>
              <a:t>Network.Active</a:t>
            </a:r>
            <a:r>
              <a:rPr lang="en-US" b="1" dirty="0">
                <a:solidFill>
                  <a:srgbClr val="C00000"/>
                </a:solidFill>
              </a:rPr>
              <a:t>”)  </a:t>
            </a:r>
          </a:p>
        </p:txBody>
      </p:sp>
      <p:cxnSp>
        <p:nvCxnSpPr>
          <p:cNvPr id="46" name="Straight Connector 45"/>
          <p:cNvCxnSpPr/>
          <p:nvPr/>
        </p:nvCxnSpPr>
        <p:spPr>
          <a:xfrm>
            <a:off x="4467226" y="1839462"/>
            <a:ext cx="0" cy="2226425"/>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420739" y="4312759"/>
            <a:ext cx="3495954" cy="1514512"/>
            <a:chOff x="420739" y="4769959"/>
            <a:chExt cx="3495954" cy="1514512"/>
          </a:xfrm>
        </p:grpSpPr>
        <p:cxnSp>
          <p:nvCxnSpPr>
            <p:cNvPr id="27" name="Straight Arrow Connector 26"/>
            <p:cNvCxnSpPr/>
            <p:nvPr/>
          </p:nvCxnSpPr>
          <p:spPr>
            <a:xfrm flipH="1" flipV="1">
              <a:off x="420739" y="4769959"/>
              <a:ext cx="18114" cy="151451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V="1">
              <a:off x="420739" y="6280091"/>
              <a:ext cx="3495954" cy="438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cxnSp>
        <p:nvCxnSpPr>
          <p:cNvPr id="47" name="Straight Arrow Connector 46"/>
          <p:cNvCxnSpPr/>
          <p:nvPr/>
        </p:nvCxnSpPr>
        <p:spPr>
          <a:xfrm flipH="1" flipV="1">
            <a:off x="5024914" y="4308379"/>
            <a:ext cx="18114" cy="151451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flipV="1">
            <a:off x="5024914" y="5818511"/>
            <a:ext cx="3495954" cy="438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1" name="Rectangle 50"/>
          <p:cNvSpPr/>
          <p:nvPr/>
        </p:nvSpPr>
        <p:spPr>
          <a:xfrm>
            <a:off x="467588" y="5494147"/>
            <a:ext cx="363816" cy="297068"/>
          </a:xfrm>
          <a:prstGeom prst="rect">
            <a:avLst/>
          </a:prstGeom>
          <a:solidFill>
            <a:schemeClr val="accent6">
              <a:lumMod val="60000"/>
              <a:lumOff val="4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Rectangle 51"/>
          <p:cNvSpPr/>
          <p:nvPr/>
        </p:nvSpPr>
        <p:spPr>
          <a:xfrm>
            <a:off x="855672" y="4600742"/>
            <a:ext cx="113319" cy="1190472"/>
          </a:xfrm>
          <a:prstGeom prst="rect">
            <a:avLst/>
          </a:prstGeom>
          <a:solidFill>
            <a:srgbClr val="00DA02"/>
          </a:solidFill>
          <a:ln>
            <a:solidFill>
              <a:srgbClr val="00DA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84078" y="4600742"/>
            <a:ext cx="246030" cy="1190472"/>
          </a:xfrm>
          <a:prstGeom prst="rect">
            <a:avLst/>
          </a:prstGeom>
          <a:solidFill>
            <a:srgbClr val="FF8B8B"/>
          </a:solidFill>
          <a:ln>
            <a:solidFill>
              <a:srgbClr val="FF8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248444" y="4933664"/>
            <a:ext cx="673066" cy="857549"/>
          </a:xfrm>
          <a:prstGeom prst="rect">
            <a:avLst/>
          </a:prstGeom>
          <a:solidFill>
            <a:srgbClr val="CCC1DA"/>
          </a:solidFill>
          <a:ln>
            <a:solidFill>
              <a:srgbClr val="CCC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46400" y="4600742"/>
            <a:ext cx="113319" cy="1190472"/>
          </a:xfrm>
          <a:prstGeom prst="rect">
            <a:avLst/>
          </a:prstGeom>
          <a:solidFill>
            <a:srgbClr val="00DA02"/>
          </a:solidFill>
          <a:ln>
            <a:solidFill>
              <a:srgbClr val="00DA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480433" y="4600742"/>
            <a:ext cx="246030" cy="1190472"/>
          </a:xfrm>
          <a:prstGeom prst="rect">
            <a:avLst/>
          </a:prstGeom>
          <a:solidFill>
            <a:srgbClr val="FF8B8B"/>
          </a:solidFill>
          <a:ln>
            <a:solidFill>
              <a:srgbClr val="FF8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752820" y="4933664"/>
            <a:ext cx="673066" cy="857549"/>
          </a:xfrm>
          <a:prstGeom prst="rect">
            <a:avLst/>
          </a:prstGeom>
          <a:solidFill>
            <a:srgbClr val="CCC1DA"/>
          </a:solidFill>
          <a:ln>
            <a:solidFill>
              <a:srgbClr val="CCC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358773" y="5460723"/>
            <a:ext cx="1544953" cy="329937"/>
          </a:xfrm>
          <a:prstGeom prst="rect">
            <a:avLst/>
          </a:prstGeom>
          <a:solidFill>
            <a:schemeClr val="accent6">
              <a:lumMod val="60000"/>
              <a:lumOff val="4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0" name="Rectangle 59"/>
          <p:cNvSpPr/>
          <p:nvPr/>
        </p:nvSpPr>
        <p:spPr>
          <a:xfrm>
            <a:off x="6932461" y="4600190"/>
            <a:ext cx="113319" cy="1190472"/>
          </a:xfrm>
          <a:prstGeom prst="rect">
            <a:avLst/>
          </a:prstGeom>
          <a:solidFill>
            <a:srgbClr val="00DA02"/>
          </a:solidFill>
          <a:ln>
            <a:solidFill>
              <a:srgbClr val="00DA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066494" y="4600190"/>
            <a:ext cx="246030" cy="1190472"/>
          </a:xfrm>
          <a:prstGeom prst="rect">
            <a:avLst/>
          </a:prstGeom>
          <a:solidFill>
            <a:srgbClr val="FF8B8B"/>
          </a:solidFill>
          <a:ln>
            <a:solidFill>
              <a:srgbClr val="FF8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338881" y="4933112"/>
            <a:ext cx="673066" cy="857549"/>
          </a:xfrm>
          <a:prstGeom prst="rect">
            <a:avLst/>
          </a:prstGeom>
          <a:solidFill>
            <a:srgbClr val="CCC1DA"/>
          </a:solidFill>
          <a:ln>
            <a:solidFill>
              <a:srgbClr val="CCC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2" descr="http://upload.wikimedia.org/wikipedia/en/thumb/9/9f/Twitter_bird_logo_2012.svg/200px-Twitter_bird_logo_201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402" y="5064592"/>
            <a:ext cx="489050" cy="3961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4" name="Picture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84" y="5019070"/>
            <a:ext cx="514578" cy="514578"/>
          </a:xfrm>
          <a:prstGeom prst="rect">
            <a:avLst/>
          </a:prstGeom>
        </p:spPr>
      </p:pic>
      <p:pic>
        <p:nvPicPr>
          <p:cNvPr id="65" name="Picture 2" descr="http://upload.wikimedia.org/wikipedia/en/thumb/9/9f/Twitter_bird_logo_2012.svg/200px-Twitter_bird_logo_201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240" y="4880228"/>
            <a:ext cx="489050" cy="3961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9" name="Rectangle 68"/>
          <p:cNvSpPr/>
          <p:nvPr/>
        </p:nvSpPr>
        <p:spPr>
          <a:xfrm>
            <a:off x="3444222" y="5533647"/>
            <a:ext cx="335792" cy="257013"/>
          </a:xfrm>
          <a:prstGeom prst="rect">
            <a:avLst/>
          </a:prstGeom>
          <a:solidFill>
            <a:schemeClr val="accent6">
              <a:lumMod val="60000"/>
              <a:lumOff val="4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Rectangle 69"/>
          <p:cNvSpPr/>
          <p:nvPr/>
        </p:nvSpPr>
        <p:spPr>
          <a:xfrm>
            <a:off x="5058189" y="5460723"/>
            <a:ext cx="363816" cy="330492"/>
          </a:xfrm>
          <a:prstGeom prst="rect">
            <a:avLst/>
          </a:prstGeom>
          <a:solidFill>
            <a:schemeClr val="accent6">
              <a:lumMod val="60000"/>
              <a:lumOff val="4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66" name="Picture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933" y="4992648"/>
            <a:ext cx="514578" cy="514578"/>
          </a:xfrm>
          <a:prstGeom prst="rect">
            <a:avLst/>
          </a:prstGeom>
        </p:spPr>
      </p:pic>
      <p:sp>
        <p:nvSpPr>
          <p:cNvPr id="72" name="TextBox 71"/>
          <p:cNvSpPr txBox="1"/>
          <p:nvPr/>
        </p:nvSpPr>
        <p:spPr>
          <a:xfrm>
            <a:off x="945029" y="4323191"/>
            <a:ext cx="324128" cy="276999"/>
          </a:xfrm>
          <a:prstGeom prst="rect">
            <a:avLst/>
          </a:prstGeom>
          <a:noFill/>
        </p:spPr>
        <p:txBody>
          <a:bodyPr wrap="none" rtlCol="0">
            <a:spAutoFit/>
          </a:bodyPr>
          <a:lstStyle/>
          <a:p>
            <a:r>
              <a:rPr lang="en-US" sz="1200" smtClean="0"/>
              <a:t>6s</a:t>
            </a:r>
            <a:endParaRPr lang="en-US" sz="1200" dirty="0"/>
          </a:p>
        </p:txBody>
      </p:sp>
      <p:sp>
        <p:nvSpPr>
          <p:cNvPr id="73" name="TextBox 72"/>
          <p:cNvSpPr txBox="1"/>
          <p:nvPr/>
        </p:nvSpPr>
        <p:spPr>
          <a:xfrm>
            <a:off x="2428692" y="4308543"/>
            <a:ext cx="324128" cy="276999"/>
          </a:xfrm>
          <a:prstGeom prst="rect">
            <a:avLst/>
          </a:prstGeom>
          <a:noFill/>
        </p:spPr>
        <p:txBody>
          <a:bodyPr wrap="none" rtlCol="0">
            <a:spAutoFit/>
          </a:bodyPr>
          <a:lstStyle/>
          <a:p>
            <a:r>
              <a:rPr lang="en-US" sz="1200" smtClean="0"/>
              <a:t>6s</a:t>
            </a:r>
            <a:endParaRPr lang="en-US" sz="1200" dirty="0"/>
          </a:p>
        </p:txBody>
      </p:sp>
      <p:sp>
        <p:nvSpPr>
          <p:cNvPr id="74" name="TextBox 73"/>
          <p:cNvSpPr txBox="1"/>
          <p:nvPr/>
        </p:nvSpPr>
        <p:spPr>
          <a:xfrm>
            <a:off x="1347319" y="4676385"/>
            <a:ext cx="437940" cy="276999"/>
          </a:xfrm>
          <a:prstGeom prst="rect">
            <a:avLst/>
          </a:prstGeom>
          <a:noFill/>
        </p:spPr>
        <p:txBody>
          <a:bodyPr wrap="none" rtlCol="0">
            <a:spAutoFit/>
          </a:bodyPr>
          <a:lstStyle/>
          <a:p>
            <a:r>
              <a:rPr lang="en-US" sz="1200" smtClean="0"/>
              <a:t>12 s</a:t>
            </a:r>
            <a:endParaRPr lang="en-US" sz="1200" dirty="0"/>
          </a:p>
        </p:txBody>
      </p:sp>
      <p:sp>
        <p:nvSpPr>
          <p:cNvPr id="75" name="TextBox 74"/>
          <p:cNvSpPr txBox="1"/>
          <p:nvPr/>
        </p:nvSpPr>
        <p:spPr>
          <a:xfrm>
            <a:off x="2876538" y="4676384"/>
            <a:ext cx="437940" cy="276999"/>
          </a:xfrm>
          <a:prstGeom prst="rect">
            <a:avLst/>
          </a:prstGeom>
          <a:noFill/>
        </p:spPr>
        <p:txBody>
          <a:bodyPr wrap="none" rtlCol="0">
            <a:spAutoFit/>
          </a:bodyPr>
          <a:lstStyle/>
          <a:p>
            <a:r>
              <a:rPr lang="en-US" sz="1200" smtClean="0"/>
              <a:t>12 s</a:t>
            </a:r>
            <a:endParaRPr lang="en-US" sz="1200" dirty="0"/>
          </a:p>
        </p:txBody>
      </p:sp>
      <p:sp>
        <p:nvSpPr>
          <p:cNvPr id="76" name="Rectangle 75"/>
          <p:cNvSpPr/>
          <p:nvPr/>
        </p:nvSpPr>
        <p:spPr>
          <a:xfrm>
            <a:off x="8038304" y="5533647"/>
            <a:ext cx="335792" cy="257013"/>
          </a:xfrm>
          <a:prstGeom prst="rect">
            <a:avLst/>
          </a:prstGeom>
          <a:solidFill>
            <a:schemeClr val="accent6">
              <a:lumMod val="60000"/>
              <a:lumOff val="4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TextBox 54"/>
          <p:cNvSpPr txBox="1"/>
          <p:nvPr/>
        </p:nvSpPr>
        <p:spPr>
          <a:xfrm rot="16200000">
            <a:off x="-252917" y="4897532"/>
            <a:ext cx="778226" cy="395928"/>
          </a:xfrm>
          <a:prstGeom prst="rect">
            <a:avLst/>
          </a:prstGeom>
          <a:noFill/>
        </p:spPr>
        <p:txBody>
          <a:bodyPr wrap="none" rtlCol="0">
            <a:spAutoFit/>
          </a:bodyPr>
          <a:lstStyle/>
          <a:p>
            <a:r>
              <a:rPr lang="en-US" dirty="0" smtClean="0"/>
              <a:t>Power</a:t>
            </a:r>
            <a:endParaRPr lang="en-US" dirty="0"/>
          </a:p>
        </p:txBody>
      </p:sp>
      <p:sp>
        <p:nvSpPr>
          <p:cNvPr id="67" name="TextBox 66"/>
          <p:cNvSpPr txBox="1"/>
          <p:nvPr/>
        </p:nvSpPr>
        <p:spPr>
          <a:xfrm rot="16200000">
            <a:off x="4292469" y="4867533"/>
            <a:ext cx="778226" cy="395928"/>
          </a:xfrm>
          <a:prstGeom prst="rect">
            <a:avLst/>
          </a:prstGeom>
          <a:noFill/>
        </p:spPr>
        <p:txBody>
          <a:bodyPr wrap="none" rtlCol="0">
            <a:spAutoFit/>
          </a:bodyPr>
          <a:lstStyle/>
          <a:p>
            <a:r>
              <a:rPr lang="en-US" dirty="0" smtClean="0"/>
              <a:t>Power</a:t>
            </a:r>
            <a:endParaRPr lang="en-US" dirty="0"/>
          </a:p>
        </p:txBody>
      </p:sp>
      <p:sp>
        <p:nvSpPr>
          <p:cNvPr id="71" name="TextBox 70"/>
          <p:cNvSpPr txBox="1"/>
          <p:nvPr/>
        </p:nvSpPr>
        <p:spPr>
          <a:xfrm>
            <a:off x="3824642" y="5421328"/>
            <a:ext cx="280448" cy="369332"/>
          </a:xfrm>
          <a:prstGeom prst="rect">
            <a:avLst/>
          </a:prstGeom>
          <a:noFill/>
        </p:spPr>
        <p:txBody>
          <a:bodyPr wrap="none" rtlCol="0">
            <a:spAutoFit/>
          </a:bodyPr>
          <a:lstStyle/>
          <a:p>
            <a:r>
              <a:rPr lang="en-US" i="1" dirty="0" smtClean="0"/>
              <a:t>t</a:t>
            </a:r>
            <a:endParaRPr lang="en-US" i="1" dirty="0"/>
          </a:p>
        </p:txBody>
      </p:sp>
      <p:sp>
        <p:nvSpPr>
          <p:cNvPr id="77" name="TextBox 76"/>
          <p:cNvSpPr txBox="1"/>
          <p:nvPr/>
        </p:nvSpPr>
        <p:spPr>
          <a:xfrm>
            <a:off x="8416284" y="5435254"/>
            <a:ext cx="280448" cy="369332"/>
          </a:xfrm>
          <a:prstGeom prst="rect">
            <a:avLst/>
          </a:prstGeom>
          <a:noFill/>
        </p:spPr>
        <p:txBody>
          <a:bodyPr wrap="none" rtlCol="0">
            <a:spAutoFit/>
          </a:bodyPr>
          <a:lstStyle/>
          <a:p>
            <a:r>
              <a:rPr lang="en-US" i="1" dirty="0" smtClean="0"/>
              <a:t>t</a:t>
            </a:r>
            <a:endParaRPr lang="en-US" i="1" dirty="0"/>
          </a:p>
        </p:txBody>
      </p:sp>
      <p:sp>
        <p:nvSpPr>
          <p:cNvPr id="92" name="Rounded Rectangle 91"/>
          <p:cNvSpPr/>
          <p:nvPr/>
        </p:nvSpPr>
        <p:spPr>
          <a:xfrm>
            <a:off x="420739" y="917136"/>
            <a:ext cx="2023032" cy="5875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smtClean="0"/>
              <a:t>Sensing</a:t>
            </a:r>
            <a:endParaRPr lang="en-US" sz="2800" dirty="0"/>
          </a:p>
        </p:txBody>
      </p:sp>
      <p:sp>
        <p:nvSpPr>
          <p:cNvPr id="93" name="Rounded Rectangle 92"/>
          <p:cNvSpPr/>
          <p:nvPr/>
        </p:nvSpPr>
        <p:spPr>
          <a:xfrm>
            <a:off x="6404292" y="914059"/>
            <a:ext cx="2023032" cy="587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Uploading</a:t>
            </a:r>
            <a:endParaRPr lang="en-US" sz="2800" dirty="0"/>
          </a:p>
        </p:txBody>
      </p:sp>
      <p:grpSp>
        <p:nvGrpSpPr>
          <p:cNvPr id="94" name="Group 93"/>
          <p:cNvGrpSpPr/>
          <p:nvPr/>
        </p:nvGrpSpPr>
        <p:grpSpPr>
          <a:xfrm>
            <a:off x="2507079" y="1207846"/>
            <a:ext cx="3740153" cy="442691"/>
            <a:chOff x="2507079" y="1207846"/>
            <a:chExt cx="3740153" cy="442691"/>
          </a:xfrm>
        </p:grpSpPr>
        <p:cxnSp>
          <p:nvCxnSpPr>
            <p:cNvPr id="95" name="Straight Arrow Connector 94"/>
            <p:cNvCxnSpPr/>
            <p:nvPr/>
          </p:nvCxnSpPr>
          <p:spPr>
            <a:xfrm>
              <a:off x="2507079" y="1207846"/>
              <a:ext cx="629687" cy="0"/>
            </a:xfrm>
            <a:prstGeom prst="straightConnector1">
              <a:avLst/>
            </a:prstGeom>
            <a:ln w="82550">
              <a:tailEnd type="triangle"/>
            </a:ln>
          </p:spPr>
          <p:style>
            <a:lnRef idx="2">
              <a:schemeClr val="accent1"/>
            </a:lnRef>
            <a:fillRef idx="0">
              <a:schemeClr val="accent1"/>
            </a:fillRef>
            <a:effectRef idx="1">
              <a:schemeClr val="accent1"/>
            </a:effectRef>
            <a:fontRef idx="minor">
              <a:schemeClr val="tx1"/>
            </a:fontRef>
          </p:style>
        </p:cxnSp>
        <p:sp>
          <p:nvSpPr>
            <p:cNvPr id="96" name="Rectangle 95"/>
            <p:cNvSpPr/>
            <p:nvPr/>
          </p:nvSpPr>
          <p:spPr>
            <a:xfrm>
              <a:off x="3338400" y="1395717"/>
              <a:ext cx="1925664" cy="254820"/>
            </a:xfrm>
            <a:prstGeom prst="rect">
              <a:avLst/>
            </a:prstGeom>
            <a:solidFill>
              <a:schemeClr val="bg1"/>
            </a:solidFill>
          </p:spPr>
          <p:txBody>
            <a:bodyPr wrap="none">
              <a:spAutoFit/>
            </a:bodyPr>
            <a:lstStyle/>
            <a:p>
              <a:r>
                <a:rPr lang="en-US" sz="2400" dirty="0" smtClean="0"/>
                <a:t>Shared Queue</a:t>
              </a:r>
              <a:endParaRPr lang="en-US" sz="2400" dirty="0"/>
            </a:p>
          </p:txBody>
        </p:sp>
        <p:cxnSp>
          <p:nvCxnSpPr>
            <p:cNvPr id="97" name="Straight Arrow Connector 96"/>
            <p:cNvCxnSpPr/>
            <p:nvPr/>
          </p:nvCxnSpPr>
          <p:spPr>
            <a:xfrm>
              <a:off x="5617545" y="1207846"/>
              <a:ext cx="629687" cy="0"/>
            </a:xfrm>
            <a:prstGeom prst="straightConnector1">
              <a:avLst/>
            </a:prstGeom>
            <a:ln w="82550">
              <a:tailEnd type="triangle"/>
            </a:ln>
          </p:spPr>
          <p:style>
            <a:lnRef idx="2">
              <a:schemeClr val="accent1"/>
            </a:lnRef>
            <a:fillRef idx="0">
              <a:schemeClr val="accent1"/>
            </a:fillRef>
            <a:effectRef idx="1">
              <a:schemeClr val="accent1"/>
            </a:effectRef>
            <a:fontRef idx="minor">
              <a:schemeClr val="tx1"/>
            </a:fontRef>
          </p:style>
        </p:cxnSp>
      </p:grpSp>
      <p:sp>
        <p:nvSpPr>
          <p:cNvPr id="98" name="Freeform 97"/>
          <p:cNvSpPr/>
          <p:nvPr/>
        </p:nvSpPr>
        <p:spPr>
          <a:xfrm>
            <a:off x="94861" y="954388"/>
            <a:ext cx="254643" cy="474580"/>
          </a:xfrm>
          <a:custGeom>
            <a:avLst/>
            <a:gdLst>
              <a:gd name="connsiteX0" fmla="*/ 27313 w 259399"/>
              <a:gd name="connsiteY0" fmla="*/ 0 h 859809"/>
              <a:gd name="connsiteX1" fmla="*/ 259325 w 259399"/>
              <a:gd name="connsiteY1" fmla="*/ 163773 h 859809"/>
              <a:gd name="connsiteX2" fmla="*/ 54608 w 259399"/>
              <a:gd name="connsiteY2" fmla="*/ 272955 h 859809"/>
              <a:gd name="connsiteX3" fmla="*/ 232029 w 259399"/>
              <a:gd name="connsiteY3" fmla="*/ 423080 h 859809"/>
              <a:gd name="connsiteX4" fmla="*/ 17 w 259399"/>
              <a:gd name="connsiteY4" fmla="*/ 545910 h 859809"/>
              <a:gd name="connsiteX5" fmla="*/ 218382 w 259399"/>
              <a:gd name="connsiteY5" fmla="*/ 859809 h 8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399" h="859809">
                <a:moveTo>
                  <a:pt x="27313" y="0"/>
                </a:moveTo>
                <a:cubicBezTo>
                  <a:pt x="141044" y="59140"/>
                  <a:pt x="254776" y="118281"/>
                  <a:pt x="259325" y="163773"/>
                </a:cubicBezTo>
                <a:cubicBezTo>
                  <a:pt x="263874" y="209266"/>
                  <a:pt x="59157" y="229737"/>
                  <a:pt x="54608" y="272955"/>
                </a:cubicBezTo>
                <a:cubicBezTo>
                  <a:pt x="50059" y="316173"/>
                  <a:pt x="241127" y="377588"/>
                  <a:pt x="232029" y="423080"/>
                </a:cubicBezTo>
                <a:cubicBezTo>
                  <a:pt x="222931" y="468572"/>
                  <a:pt x="2291" y="473122"/>
                  <a:pt x="17" y="545910"/>
                </a:cubicBezTo>
                <a:cubicBezTo>
                  <a:pt x="-2257" y="618698"/>
                  <a:pt x="218382" y="859809"/>
                  <a:pt x="218382" y="859809"/>
                </a:cubicBezTo>
              </a:path>
            </a:pathLst>
          </a:custGeom>
          <a:noFill/>
          <a:ln w="47625">
            <a:tailEnd type="stealth"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Freeform 98"/>
          <p:cNvSpPr/>
          <p:nvPr/>
        </p:nvSpPr>
        <p:spPr>
          <a:xfrm>
            <a:off x="8520868" y="946249"/>
            <a:ext cx="254643" cy="474580"/>
          </a:xfrm>
          <a:custGeom>
            <a:avLst/>
            <a:gdLst>
              <a:gd name="connsiteX0" fmla="*/ 27313 w 259399"/>
              <a:gd name="connsiteY0" fmla="*/ 0 h 859809"/>
              <a:gd name="connsiteX1" fmla="*/ 259325 w 259399"/>
              <a:gd name="connsiteY1" fmla="*/ 163773 h 859809"/>
              <a:gd name="connsiteX2" fmla="*/ 54608 w 259399"/>
              <a:gd name="connsiteY2" fmla="*/ 272955 h 859809"/>
              <a:gd name="connsiteX3" fmla="*/ 232029 w 259399"/>
              <a:gd name="connsiteY3" fmla="*/ 423080 h 859809"/>
              <a:gd name="connsiteX4" fmla="*/ 17 w 259399"/>
              <a:gd name="connsiteY4" fmla="*/ 545910 h 859809"/>
              <a:gd name="connsiteX5" fmla="*/ 218382 w 259399"/>
              <a:gd name="connsiteY5" fmla="*/ 859809 h 8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399" h="859809">
                <a:moveTo>
                  <a:pt x="27313" y="0"/>
                </a:moveTo>
                <a:cubicBezTo>
                  <a:pt x="141044" y="59140"/>
                  <a:pt x="254776" y="118281"/>
                  <a:pt x="259325" y="163773"/>
                </a:cubicBezTo>
                <a:cubicBezTo>
                  <a:pt x="263874" y="209266"/>
                  <a:pt x="59157" y="229737"/>
                  <a:pt x="54608" y="272955"/>
                </a:cubicBezTo>
                <a:cubicBezTo>
                  <a:pt x="50059" y="316173"/>
                  <a:pt x="241127" y="377588"/>
                  <a:pt x="232029" y="423080"/>
                </a:cubicBezTo>
                <a:cubicBezTo>
                  <a:pt x="222931" y="468572"/>
                  <a:pt x="2291" y="473122"/>
                  <a:pt x="17" y="545910"/>
                </a:cubicBezTo>
                <a:cubicBezTo>
                  <a:pt x="-2257" y="618698"/>
                  <a:pt x="218382" y="859809"/>
                  <a:pt x="218382" y="859809"/>
                </a:cubicBezTo>
              </a:path>
            </a:pathLst>
          </a:custGeom>
          <a:noFill/>
          <a:ln w="47625">
            <a:tailEnd type="stealth"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0" name="Table 99"/>
          <p:cNvGraphicFramePr>
            <a:graphicFrameLocks noGrp="1"/>
          </p:cNvGraphicFramePr>
          <p:nvPr>
            <p:extLst>
              <p:ext uri="{D42A27DB-BD31-4B8C-83A1-F6EECF244321}">
                <p14:modId xmlns:p14="http://schemas.microsoft.com/office/powerpoint/2010/main" val="1221338059"/>
              </p:ext>
            </p:extLst>
          </p:nvPr>
        </p:nvGraphicFramePr>
        <p:xfrm>
          <a:off x="3239545" y="991361"/>
          <a:ext cx="2299470" cy="396240"/>
        </p:xfrm>
        <a:graphic>
          <a:graphicData uri="http://schemas.openxmlformats.org/drawingml/2006/table">
            <a:tbl>
              <a:tblPr firstRow="1" bandRow="1">
                <a:tableStyleId>{2D5ABB26-0587-4C30-8999-92F81FD0307C}</a:tableStyleId>
              </a:tblPr>
              <a:tblGrid>
                <a:gridCol w="459894"/>
                <a:gridCol w="459894"/>
                <a:gridCol w="459894"/>
                <a:gridCol w="459894"/>
                <a:gridCol w="459894"/>
              </a:tblGrid>
              <a:tr h="383354">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6688899" y="610017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01820618"/>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p:tgtEl>
                                          <p:spTgt spid="51"/>
                                        </p:tgtEl>
                                        <p:attrNameLst>
                                          <p:attrName>ppt_x</p:attrName>
                                        </p:attrNameLst>
                                      </p:cBhvr>
                                      <p:tavLst>
                                        <p:tav tm="0">
                                          <p:val>
                                            <p:strVal val="#ppt_x-#ppt_w*1.125000"/>
                                          </p:val>
                                        </p:tav>
                                        <p:tav tm="100000">
                                          <p:val>
                                            <p:strVal val="#ppt_x"/>
                                          </p:val>
                                        </p:tav>
                                      </p:tavLst>
                                    </p:anim>
                                    <p:animEffect transition="in" filter="wipe(right)">
                                      <p:cBhvr>
                                        <p:cTn id="8" dur="500"/>
                                        <p:tgtEl>
                                          <p:spTgt spid="51"/>
                                        </p:tgtEl>
                                      </p:cBhvr>
                                    </p:animEffect>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dissolv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500"/>
                                        <p:tgtEl>
                                          <p:spTgt spid="52"/>
                                        </p:tgtEl>
                                        <p:attrNameLst>
                                          <p:attrName>ppt_x</p:attrName>
                                        </p:attrNameLst>
                                      </p:cBhvr>
                                      <p:tavLst>
                                        <p:tav tm="0">
                                          <p:val>
                                            <p:strVal val="#ppt_x-#ppt_w*1.125000"/>
                                          </p:val>
                                        </p:tav>
                                        <p:tav tm="100000">
                                          <p:val>
                                            <p:strVal val="#ppt_x"/>
                                          </p:val>
                                        </p:tav>
                                      </p:tavLst>
                                    </p:anim>
                                    <p:animEffect transition="in" filter="wipe(right)">
                                      <p:cBhvr>
                                        <p:cTn id="18" dur="500"/>
                                        <p:tgtEl>
                                          <p:spTgt spid="52"/>
                                        </p:tgtEl>
                                      </p:cBhvr>
                                    </p:animEffect>
                                  </p:childTnLst>
                                </p:cTn>
                              </p:par>
                            </p:childTnLst>
                          </p:cTn>
                        </p:par>
                        <p:par>
                          <p:cTn id="19" fill="hold">
                            <p:stCondLst>
                              <p:cond delay="500"/>
                            </p:stCondLst>
                            <p:childTnLst>
                              <p:par>
                                <p:cTn id="20" presetID="12" presetClass="entr" presetSubtype="8"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p:tgtEl>
                                          <p:spTgt spid="53"/>
                                        </p:tgtEl>
                                        <p:attrNameLst>
                                          <p:attrName>ppt_x</p:attrName>
                                        </p:attrNameLst>
                                      </p:cBhvr>
                                      <p:tavLst>
                                        <p:tav tm="0">
                                          <p:val>
                                            <p:strVal val="#ppt_x-#ppt_w*1.125000"/>
                                          </p:val>
                                        </p:tav>
                                        <p:tav tm="100000">
                                          <p:val>
                                            <p:strVal val="#ppt_x"/>
                                          </p:val>
                                        </p:tav>
                                      </p:tavLst>
                                    </p:anim>
                                    <p:animEffect transition="in" filter="wipe(right)">
                                      <p:cBhvr>
                                        <p:cTn id="23" dur="500"/>
                                        <p:tgtEl>
                                          <p:spTgt spid="53"/>
                                        </p:tgtEl>
                                      </p:cBhvr>
                                    </p:animEffect>
                                  </p:childTnLst>
                                </p:cTn>
                              </p:par>
                            </p:childTnLst>
                          </p:cTn>
                        </p:par>
                        <p:par>
                          <p:cTn id="24" fill="hold">
                            <p:stCondLst>
                              <p:cond delay="1000"/>
                            </p:stCondLst>
                            <p:childTnLst>
                              <p:par>
                                <p:cTn id="25" presetID="12" presetClass="entr" presetSubtype="8"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p:tgtEl>
                                          <p:spTgt spid="54"/>
                                        </p:tgtEl>
                                        <p:attrNameLst>
                                          <p:attrName>ppt_x</p:attrName>
                                        </p:attrNameLst>
                                      </p:cBhvr>
                                      <p:tavLst>
                                        <p:tav tm="0">
                                          <p:val>
                                            <p:strVal val="#ppt_x-#ppt_w*1.125000"/>
                                          </p:val>
                                        </p:tav>
                                        <p:tav tm="100000">
                                          <p:val>
                                            <p:strVal val="#ppt_x"/>
                                          </p:val>
                                        </p:tav>
                                      </p:tavLst>
                                    </p:anim>
                                    <p:animEffect transition="in" filter="wipe(right)">
                                      <p:cBhvr>
                                        <p:cTn id="28" dur="500"/>
                                        <p:tgtEl>
                                          <p:spTgt spid="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grpId="0" nodeType="click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p:tgtEl>
                                          <p:spTgt spid="68"/>
                                        </p:tgtEl>
                                        <p:attrNameLst>
                                          <p:attrName>ppt_x</p:attrName>
                                        </p:attrNameLst>
                                      </p:cBhvr>
                                      <p:tavLst>
                                        <p:tav tm="0">
                                          <p:val>
                                            <p:strVal val="#ppt_x-#ppt_w*1.125000"/>
                                          </p:val>
                                        </p:tav>
                                        <p:tav tm="100000">
                                          <p:val>
                                            <p:strVal val="#ppt_x"/>
                                          </p:val>
                                        </p:tav>
                                      </p:tavLst>
                                    </p:anim>
                                    <p:animEffect transition="in" filter="wipe(right)">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dissolve">
                                      <p:cBhvr>
                                        <p:cTn id="45" dur="500"/>
                                        <p:tgtEl>
                                          <p:spTgt spid="63"/>
                                        </p:tgtEl>
                                      </p:cBhvr>
                                    </p:animEffect>
                                  </p:childTnLst>
                                </p:cTn>
                              </p:par>
                            </p:childTnLst>
                          </p:cTn>
                        </p:par>
                        <p:par>
                          <p:cTn id="46" fill="hold">
                            <p:stCondLst>
                              <p:cond delay="500"/>
                            </p:stCondLst>
                            <p:childTnLst>
                              <p:par>
                                <p:cTn id="47" presetID="1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p:tgtEl>
                                          <p:spTgt spid="56"/>
                                        </p:tgtEl>
                                        <p:attrNameLst>
                                          <p:attrName>ppt_x</p:attrName>
                                        </p:attrNameLst>
                                      </p:cBhvr>
                                      <p:tavLst>
                                        <p:tav tm="0">
                                          <p:val>
                                            <p:strVal val="#ppt_x-#ppt_w*1.125000"/>
                                          </p:val>
                                        </p:tav>
                                        <p:tav tm="100000">
                                          <p:val>
                                            <p:strVal val="#ppt_x"/>
                                          </p:val>
                                        </p:tav>
                                      </p:tavLst>
                                    </p:anim>
                                    <p:animEffect transition="in" filter="wipe(right)">
                                      <p:cBhvr>
                                        <p:cTn id="50" dur="500"/>
                                        <p:tgtEl>
                                          <p:spTgt spid="56"/>
                                        </p:tgtEl>
                                      </p:cBhvr>
                                    </p:animEffect>
                                  </p:childTnLst>
                                </p:cTn>
                              </p:par>
                            </p:childTnLst>
                          </p:cTn>
                        </p:par>
                        <p:par>
                          <p:cTn id="51" fill="hold">
                            <p:stCondLst>
                              <p:cond delay="1000"/>
                            </p:stCondLst>
                            <p:childTnLst>
                              <p:par>
                                <p:cTn id="52" presetID="12" presetClass="entr" presetSubtype="8"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additive="base">
                                        <p:cTn id="54" dur="500"/>
                                        <p:tgtEl>
                                          <p:spTgt spid="57"/>
                                        </p:tgtEl>
                                        <p:attrNameLst>
                                          <p:attrName>ppt_x</p:attrName>
                                        </p:attrNameLst>
                                      </p:cBhvr>
                                      <p:tavLst>
                                        <p:tav tm="0">
                                          <p:val>
                                            <p:strVal val="#ppt_x-#ppt_w*1.125000"/>
                                          </p:val>
                                        </p:tav>
                                        <p:tav tm="100000">
                                          <p:val>
                                            <p:strVal val="#ppt_x"/>
                                          </p:val>
                                        </p:tav>
                                      </p:tavLst>
                                    </p:anim>
                                    <p:animEffect transition="in" filter="wipe(right)">
                                      <p:cBhvr>
                                        <p:cTn id="55" dur="500"/>
                                        <p:tgtEl>
                                          <p:spTgt spid="57"/>
                                        </p:tgtEl>
                                      </p:cBhvr>
                                    </p:animEffect>
                                  </p:childTnLst>
                                </p:cTn>
                              </p:par>
                            </p:childTnLst>
                          </p:cTn>
                        </p:par>
                        <p:par>
                          <p:cTn id="56" fill="hold">
                            <p:stCondLst>
                              <p:cond delay="1500"/>
                            </p:stCondLst>
                            <p:childTnLst>
                              <p:par>
                                <p:cTn id="57" presetID="12" presetClass="entr" presetSubtype="8"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p:tgtEl>
                                          <p:spTgt spid="58"/>
                                        </p:tgtEl>
                                        <p:attrNameLst>
                                          <p:attrName>ppt_x</p:attrName>
                                        </p:attrNameLst>
                                      </p:cBhvr>
                                      <p:tavLst>
                                        <p:tav tm="0">
                                          <p:val>
                                            <p:strVal val="#ppt_x-#ppt_w*1.125000"/>
                                          </p:val>
                                        </p:tav>
                                        <p:tav tm="100000">
                                          <p:val>
                                            <p:strVal val="#ppt_x"/>
                                          </p:val>
                                        </p:tav>
                                      </p:tavLst>
                                    </p:anim>
                                    <p:animEffect transition="in" filter="wipe(right)">
                                      <p:cBhvr>
                                        <p:cTn id="60" dur="500"/>
                                        <p:tgtEl>
                                          <p:spTgt spid="58"/>
                                        </p:tgtEl>
                                      </p:cBhvr>
                                    </p:animEffect>
                                  </p:childTnLst>
                                </p:cTn>
                              </p:par>
                            </p:childTnLst>
                          </p:cTn>
                        </p:par>
                        <p:par>
                          <p:cTn id="61" fill="hold">
                            <p:stCondLst>
                              <p:cond delay="2000"/>
                            </p:stCondLst>
                            <p:childTnLst>
                              <p:par>
                                <p:cTn id="62" presetID="12" presetClass="entr" presetSubtype="8"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 calcmode="lin" valueType="num">
                                      <p:cBhvr additive="base">
                                        <p:cTn id="64" dur="500"/>
                                        <p:tgtEl>
                                          <p:spTgt spid="69"/>
                                        </p:tgtEl>
                                        <p:attrNameLst>
                                          <p:attrName>ppt_x</p:attrName>
                                        </p:attrNameLst>
                                      </p:cBhvr>
                                      <p:tavLst>
                                        <p:tav tm="0">
                                          <p:val>
                                            <p:strVal val="#ppt_x-#ppt_w*1.125000"/>
                                          </p:val>
                                        </p:tav>
                                        <p:tav tm="100000">
                                          <p:val>
                                            <p:strVal val="#ppt_x"/>
                                          </p:val>
                                        </p:tav>
                                      </p:tavLst>
                                    </p:anim>
                                    <p:animEffect transition="in" filter="wipe(right)">
                                      <p:cBhvr>
                                        <p:cTn id="65" dur="500"/>
                                        <p:tgtEl>
                                          <p:spTgt spid="6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500"/>
                                        <p:tgtEl>
                                          <p:spTgt spid="7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500"/>
                                        <p:tgtEl>
                                          <p:spTgt spid="75"/>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checkerboard(across)">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8"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additive="base">
                                        <p:cTn id="81" dur="500"/>
                                        <p:tgtEl>
                                          <p:spTgt spid="70"/>
                                        </p:tgtEl>
                                        <p:attrNameLst>
                                          <p:attrName>ppt_x</p:attrName>
                                        </p:attrNameLst>
                                      </p:cBhvr>
                                      <p:tavLst>
                                        <p:tav tm="0">
                                          <p:val>
                                            <p:strVal val="#ppt_x-#ppt_w*1.125000"/>
                                          </p:val>
                                        </p:tav>
                                        <p:tav tm="100000">
                                          <p:val>
                                            <p:strVal val="#ppt_x"/>
                                          </p:val>
                                        </p:tav>
                                      </p:tavLst>
                                    </p:anim>
                                    <p:animEffect transition="in" filter="wipe(right)">
                                      <p:cBhvr>
                                        <p:cTn id="82" dur="500"/>
                                        <p:tgtEl>
                                          <p:spTgt spid="70"/>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dissolve">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nodeType="clickEffect">
                                  <p:stCondLst>
                                    <p:cond delay="0"/>
                                  </p:stCondLst>
                                  <p:childTnLst>
                                    <p:animMotion origin="layout" path="M -4.44444E-6 7.40741E-7 L 0.13525 -0.0007 " pathEditMode="relative" rAng="0" ptsTypes="AA">
                                      <p:cBhvr>
                                        <p:cTn id="91" dur="2000" fill="hold"/>
                                        <p:tgtEl>
                                          <p:spTgt spid="66"/>
                                        </p:tgtEl>
                                        <p:attrNameLst>
                                          <p:attrName>ppt_x</p:attrName>
                                          <p:attrName>ppt_y</p:attrName>
                                        </p:attrNameLst>
                                      </p:cBhvr>
                                      <p:rCtr x="6753" y="-46"/>
                                    </p:animMotion>
                                  </p:childTnLst>
                                </p:cTn>
                              </p:par>
                              <p:par>
                                <p:cTn id="92" presetID="12" presetClass="entr" presetSubtype="8"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additive="base">
                                        <p:cTn id="94" dur="500"/>
                                        <p:tgtEl>
                                          <p:spTgt spid="59"/>
                                        </p:tgtEl>
                                        <p:attrNameLst>
                                          <p:attrName>ppt_x</p:attrName>
                                        </p:attrNameLst>
                                      </p:cBhvr>
                                      <p:tavLst>
                                        <p:tav tm="0">
                                          <p:val>
                                            <p:strVal val="#ppt_x-#ppt_w*1.125000"/>
                                          </p:val>
                                        </p:tav>
                                        <p:tav tm="100000">
                                          <p:val>
                                            <p:strVal val="#ppt_x"/>
                                          </p:val>
                                        </p:tav>
                                      </p:tavLst>
                                    </p:anim>
                                    <p:animEffect transition="in" filter="wipe(right)">
                                      <p:cBhvr>
                                        <p:cTn id="95" dur="500"/>
                                        <p:tgtEl>
                                          <p:spTgt spid="59"/>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nodeType="click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dissolve">
                                      <p:cBhvr>
                                        <p:cTn id="100" dur="500"/>
                                        <p:tgtEl>
                                          <p:spTgt spid="65"/>
                                        </p:tgtEl>
                                      </p:cBhvr>
                                    </p:animEffect>
                                  </p:childTnLst>
                                </p:cTn>
                              </p:par>
                              <p:par>
                                <p:cTn id="101" presetID="12" presetClass="entr" presetSubtype="8"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anim calcmode="lin" valueType="num">
                                      <p:cBhvr additive="base">
                                        <p:cTn id="103" dur="500"/>
                                        <p:tgtEl>
                                          <p:spTgt spid="60"/>
                                        </p:tgtEl>
                                        <p:attrNameLst>
                                          <p:attrName>ppt_x</p:attrName>
                                        </p:attrNameLst>
                                      </p:cBhvr>
                                      <p:tavLst>
                                        <p:tav tm="0">
                                          <p:val>
                                            <p:strVal val="#ppt_x-#ppt_w*1.125000"/>
                                          </p:val>
                                        </p:tav>
                                        <p:tav tm="100000">
                                          <p:val>
                                            <p:strVal val="#ppt_x"/>
                                          </p:val>
                                        </p:tav>
                                      </p:tavLst>
                                    </p:anim>
                                    <p:animEffect transition="in" filter="wipe(right)">
                                      <p:cBhvr>
                                        <p:cTn id="104" dur="500"/>
                                        <p:tgtEl>
                                          <p:spTgt spid="60"/>
                                        </p:tgtEl>
                                      </p:cBhvr>
                                    </p:animEffect>
                                  </p:childTnLst>
                                </p:cTn>
                              </p:par>
                            </p:childTnLst>
                          </p:cTn>
                        </p:par>
                        <p:par>
                          <p:cTn id="105" fill="hold">
                            <p:stCondLst>
                              <p:cond delay="500"/>
                            </p:stCondLst>
                            <p:childTnLst>
                              <p:par>
                                <p:cTn id="106" presetID="12" presetClass="entr" presetSubtype="8"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additive="base">
                                        <p:cTn id="108" dur="500"/>
                                        <p:tgtEl>
                                          <p:spTgt spid="61"/>
                                        </p:tgtEl>
                                        <p:attrNameLst>
                                          <p:attrName>ppt_x</p:attrName>
                                        </p:attrNameLst>
                                      </p:cBhvr>
                                      <p:tavLst>
                                        <p:tav tm="0">
                                          <p:val>
                                            <p:strVal val="#ppt_x-#ppt_w*1.125000"/>
                                          </p:val>
                                        </p:tav>
                                        <p:tav tm="100000">
                                          <p:val>
                                            <p:strVal val="#ppt_x"/>
                                          </p:val>
                                        </p:tav>
                                      </p:tavLst>
                                    </p:anim>
                                    <p:animEffect transition="in" filter="wipe(right)">
                                      <p:cBhvr>
                                        <p:cTn id="109" dur="500"/>
                                        <p:tgtEl>
                                          <p:spTgt spid="61"/>
                                        </p:tgtEl>
                                      </p:cBhvr>
                                    </p:animEffect>
                                  </p:childTnLst>
                                </p:cTn>
                              </p:par>
                            </p:childTnLst>
                          </p:cTn>
                        </p:par>
                        <p:par>
                          <p:cTn id="110" fill="hold">
                            <p:stCondLst>
                              <p:cond delay="1000"/>
                            </p:stCondLst>
                            <p:childTnLst>
                              <p:par>
                                <p:cTn id="111" presetID="12" presetClass="entr" presetSubtype="8" fill="hold" grpId="0" nodeType="afterEffect">
                                  <p:stCondLst>
                                    <p:cond delay="0"/>
                                  </p:stCondLst>
                                  <p:childTnLst>
                                    <p:set>
                                      <p:cBhvr>
                                        <p:cTn id="112" dur="1" fill="hold">
                                          <p:stCondLst>
                                            <p:cond delay="0"/>
                                          </p:stCondLst>
                                        </p:cTn>
                                        <p:tgtEl>
                                          <p:spTgt spid="62"/>
                                        </p:tgtEl>
                                        <p:attrNameLst>
                                          <p:attrName>style.visibility</p:attrName>
                                        </p:attrNameLst>
                                      </p:cBhvr>
                                      <p:to>
                                        <p:strVal val="visible"/>
                                      </p:to>
                                    </p:set>
                                    <p:anim calcmode="lin" valueType="num">
                                      <p:cBhvr additive="base">
                                        <p:cTn id="113" dur="500"/>
                                        <p:tgtEl>
                                          <p:spTgt spid="62"/>
                                        </p:tgtEl>
                                        <p:attrNameLst>
                                          <p:attrName>ppt_x</p:attrName>
                                        </p:attrNameLst>
                                      </p:cBhvr>
                                      <p:tavLst>
                                        <p:tav tm="0">
                                          <p:val>
                                            <p:strVal val="#ppt_x-#ppt_w*1.125000"/>
                                          </p:val>
                                        </p:tav>
                                        <p:tav tm="100000">
                                          <p:val>
                                            <p:strVal val="#ppt_x"/>
                                          </p:val>
                                        </p:tav>
                                      </p:tavLst>
                                    </p:anim>
                                    <p:animEffect transition="in" filter="wipe(right)">
                                      <p:cBhvr>
                                        <p:cTn id="114" dur="500"/>
                                        <p:tgtEl>
                                          <p:spTgt spid="62"/>
                                        </p:tgtEl>
                                      </p:cBhvr>
                                    </p:animEffect>
                                  </p:childTnLst>
                                </p:cTn>
                              </p:par>
                            </p:childTnLst>
                          </p:cTn>
                        </p:par>
                        <p:par>
                          <p:cTn id="115" fill="hold">
                            <p:stCondLst>
                              <p:cond delay="1500"/>
                            </p:stCondLst>
                            <p:childTnLst>
                              <p:par>
                                <p:cTn id="116" presetID="12" presetClass="entr" presetSubtype="8" fill="hold" grpId="0" nodeType="afterEffect">
                                  <p:stCondLst>
                                    <p:cond delay="0"/>
                                  </p:stCondLst>
                                  <p:childTnLst>
                                    <p:set>
                                      <p:cBhvr>
                                        <p:cTn id="117" dur="1" fill="hold">
                                          <p:stCondLst>
                                            <p:cond delay="0"/>
                                          </p:stCondLst>
                                        </p:cTn>
                                        <p:tgtEl>
                                          <p:spTgt spid="76"/>
                                        </p:tgtEl>
                                        <p:attrNameLst>
                                          <p:attrName>style.visibility</p:attrName>
                                        </p:attrNameLst>
                                      </p:cBhvr>
                                      <p:to>
                                        <p:strVal val="visible"/>
                                      </p:to>
                                    </p:set>
                                    <p:anim calcmode="lin" valueType="num">
                                      <p:cBhvr additive="base">
                                        <p:cTn id="118" dur="500"/>
                                        <p:tgtEl>
                                          <p:spTgt spid="76"/>
                                        </p:tgtEl>
                                        <p:attrNameLst>
                                          <p:attrName>ppt_x</p:attrName>
                                        </p:attrNameLst>
                                      </p:cBhvr>
                                      <p:tavLst>
                                        <p:tav tm="0">
                                          <p:val>
                                            <p:strVal val="#ppt_x-#ppt_w*1.125000"/>
                                          </p:val>
                                        </p:tav>
                                        <p:tav tm="100000">
                                          <p:val>
                                            <p:strVal val="#ppt_x"/>
                                          </p:val>
                                        </p:tav>
                                      </p:tavLst>
                                    </p:anim>
                                    <p:animEffect transition="in" filter="wipe(right)">
                                      <p:cBhvr>
                                        <p:cTn id="11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29" grpId="0"/>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9" grpId="0" animBg="1"/>
      <p:bldP spid="70" grpId="0" animBg="1"/>
      <p:bldP spid="72" grpId="0"/>
      <p:bldP spid="73" grpId="0"/>
      <p:bldP spid="74" grpId="0"/>
      <p:bldP spid="75" grpId="0"/>
      <p:bldP spid="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nvGraphicFramePr>
        <p:xfrm>
          <a:off x="3239545" y="991361"/>
          <a:ext cx="2299470" cy="396240"/>
        </p:xfrm>
        <a:graphic>
          <a:graphicData uri="http://schemas.openxmlformats.org/drawingml/2006/table">
            <a:tbl>
              <a:tblPr firstRow="1" bandRow="1">
                <a:tableStyleId>{2D5ABB26-0587-4C30-8999-92F81FD0307C}</a:tableStyleId>
              </a:tblPr>
              <a:tblGrid>
                <a:gridCol w="459894"/>
                <a:gridCol w="459894"/>
                <a:gridCol w="459894"/>
                <a:gridCol w="459894"/>
                <a:gridCol w="459894"/>
              </a:tblGrid>
              <a:tr h="383354">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US" dirty="0" smtClean="0"/>
              <a:t>Situational </a:t>
            </a:r>
            <a:r>
              <a:rPr lang="en-US" dirty="0"/>
              <a:t>P</a:t>
            </a:r>
            <a:r>
              <a:rPr lang="en-US" dirty="0" smtClean="0"/>
              <a:t>ower Management Decisions</a:t>
            </a:r>
            <a:endParaRPr lang="en-US" dirty="0"/>
          </a:p>
        </p:txBody>
      </p:sp>
      <p:sp>
        <p:nvSpPr>
          <p:cNvPr id="4" name="Slide Number Placeholder 3"/>
          <p:cNvSpPr>
            <a:spLocks noGrp="1"/>
          </p:cNvSpPr>
          <p:nvPr>
            <p:ph type="sldNum" sz="quarter" idx="12"/>
          </p:nvPr>
        </p:nvSpPr>
        <p:spPr/>
        <p:txBody>
          <a:bodyPr/>
          <a:lstStyle/>
          <a:p>
            <a:fld id="{A57C95C0-9799-AD43-BBF0-2FCEB5F46F89}" type="slidenum">
              <a:rPr lang="en-US" smtClean="0"/>
              <a:pPr/>
              <a:t>6</a:t>
            </a:fld>
            <a:endParaRPr lang="en-US" dirty="0"/>
          </a:p>
        </p:txBody>
      </p:sp>
      <p:sp>
        <p:nvSpPr>
          <p:cNvPr id="25" name="Rectangle 24"/>
          <p:cNvSpPr/>
          <p:nvPr/>
        </p:nvSpPr>
        <p:spPr>
          <a:xfrm>
            <a:off x="349504" y="2230848"/>
            <a:ext cx="4572000" cy="2893100"/>
          </a:xfrm>
          <a:prstGeom prst="rect">
            <a:avLst/>
          </a:prstGeom>
        </p:spPr>
        <p:txBody>
          <a:bodyPr>
            <a:spAutoFit/>
          </a:bodyPr>
          <a:lstStyle/>
          <a:p>
            <a:pPr>
              <a:spcAft>
                <a:spcPts val="300"/>
              </a:spcAft>
            </a:pPr>
            <a:r>
              <a:rPr lang="en-US" dirty="0" smtClean="0"/>
              <a:t>while (</a:t>
            </a:r>
            <a:r>
              <a:rPr lang="en-US" dirty="0"/>
              <a:t>true</a:t>
            </a:r>
            <a:r>
              <a:rPr lang="en-US" dirty="0" smtClean="0"/>
              <a:t>):</a:t>
            </a:r>
          </a:p>
          <a:p>
            <a:pPr>
              <a:spcAft>
                <a:spcPts val="300"/>
              </a:spcAft>
            </a:pPr>
            <a:r>
              <a:rPr lang="en-US" dirty="0" smtClean="0"/>
              <a:t>  </a:t>
            </a:r>
            <a:r>
              <a:rPr lang="en-US" dirty="0" err="1" smtClean="0"/>
              <a:t>SensorReading</a:t>
            </a:r>
            <a:r>
              <a:rPr lang="en-US" dirty="0" smtClean="0"/>
              <a:t> r = </a:t>
            </a:r>
            <a:r>
              <a:rPr lang="en-US" dirty="0" err="1"/>
              <a:t>Sensor.read</a:t>
            </a:r>
            <a:r>
              <a:rPr lang="en-US" dirty="0"/>
              <a:t>();</a:t>
            </a:r>
          </a:p>
          <a:p>
            <a:pPr>
              <a:spcAft>
                <a:spcPts val="300"/>
              </a:spcAft>
            </a:pPr>
            <a:r>
              <a:rPr lang="en-US" dirty="0" smtClean="0"/>
              <a:t>  if </a:t>
            </a:r>
            <a:r>
              <a:rPr lang="en-US" dirty="0"/>
              <a:t>(</a:t>
            </a:r>
            <a:r>
              <a:rPr lang="en-US" dirty="0" err="1" smtClean="0"/>
              <a:t>r.getValue</a:t>
            </a:r>
            <a:r>
              <a:rPr lang="en-US" dirty="0"/>
              <a:t>() </a:t>
            </a:r>
            <a:r>
              <a:rPr lang="en-US" dirty="0" smtClean="0"/>
              <a:t>&lt; </a:t>
            </a:r>
            <a:r>
              <a:rPr lang="en-US" dirty="0"/>
              <a:t>EXPOSURE</a:t>
            </a:r>
            <a:r>
              <a:rPr lang="en-US" dirty="0" smtClean="0"/>
              <a:t>):</a:t>
            </a:r>
          </a:p>
          <a:p>
            <a:pPr>
              <a:spcAft>
                <a:spcPts val="300"/>
              </a:spcAft>
            </a:pPr>
            <a:endParaRPr lang="en-US" dirty="0" smtClean="0"/>
          </a:p>
          <a:p>
            <a:pPr>
              <a:spcAft>
                <a:spcPts val="300"/>
              </a:spcAft>
            </a:pPr>
            <a:r>
              <a:rPr lang="en-US" dirty="0" smtClean="0"/>
              <a:t>      </a:t>
            </a:r>
            <a:r>
              <a:rPr lang="en-US" dirty="0" err="1" smtClean="0"/>
              <a:t>r.setUrgent</a:t>
            </a:r>
            <a:r>
              <a:rPr lang="en-US" dirty="0" smtClean="0"/>
              <a:t>(false);</a:t>
            </a:r>
            <a:endParaRPr lang="en-US" dirty="0"/>
          </a:p>
          <a:p>
            <a:pPr>
              <a:spcAft>
                <a:spcPts val="300"/>
              </a:spcAft>
            </a:pPr>
            <a:r>
              <a:rPr lang="en-US" dirty="0" smtClean="0"/>
              <a:t>  else:</a:t>
            </a:r>
          </a:p>
          <a:p>
            <a:pPr>
              <a:spcAft>
                <a:spcPts val="300"/>
              </a:spcAft>
            </a:pPr>
            <a:endParaRPr lang="en-US" dirty="0" smtClean="0"/>
          </a:p>
          <a:p>
            <a:pPr>
              <a:spcAft>
                <a:spcPts val="300"/>
              </a:spcAft>
            </a:pPr>
            <a:r>
              <a:rPr lang="en-US" dirty="0" smtClean="0"/>
              <a:t>      </a:t>
            </a:r>
            <a:r>
              <a:rPr lang="en-US" dirty="0" err="1" smtClean="0"/>
              <a:t>r.setUrgent</a:t>
            </a:r>
            <a:r>
              <a:rPr lang="en-US" dirty="0" smtClean="0"/>
              <a:t>(true);       </a:t>
            </a:r>
          </a:p>
          <a:p>
            <a:pPr>
              <a:spcAft>
                <a:spcPts val="300"/>
              </a:spcAft>
            </a:pPr>
            <a:r>
              <a:rPr lang="en-US" dirty="0" err="1" smtClean="0"/>
              <a:t>queue.put</a:t>
            </a:r>
            <a:r>
              <a:rPr lang="en-US" dirty="0" smtClean="0"/>
              <a:t>(r)</a:t>
            </a:r>
            <a:endParaRPr lang="en-US" dirty="0"/>
          </a:p>
        </p:txBody>
      </p:sp>
      <p:sp>
        <p:nvSpPr>
          <p:cNvPr id="26" name="Rectangle 25"/>
          <p:cNvSpPr/>
          <p:nvPr/>
        </p:nvSpPr>
        <p:spPr>
          <a:xfrm>
            <a:off x="4804484" y="2227771"/>
            <a:ext cx="4114804" cy="1631216"/>
          </a:xfrm>
          <a:prstGeom prst="rect">
            <a:avLst/>
          </a:prstGeom>
        </p:spPr>
        <p:txBody>
          <a:bodyPr wrap="square">
            <a:spAutoFit/>
          </a:bodyPr>
          <a:lstStyle/>
          <a:p>
            <a:pPr>
              <a:spcAft>
                <a:spcPts val="300"/>
              </a:spcAft>
            </a:pPr>
            <a:r>
              <a:rPr lang="en-US" dirty="0"/>
              <a:t>while(true</a:t>
            </a:r>
            <a:r>
              <a:rPr lang="en-US" dirty="0" smtClean="0"/>
              <a:t>):</a:t>
            </a:r>
          </a:p>
          <a:p>
            <a:pPr>
              <a:spcAft>
                <a:spcPts val="300"/>
              </a:spcAft>
            </a:pPr>
            <a:r>
              <a:rPr lang="en-US" dirty="0"/>
              <a:t> </a:t>
            </a:r>
            <a:r>
              <a:rPr lang="en-US" dirty="0" err="1"/>
              <a:t>SensorReading</a:t>
            </a:r>
            <a:r>
              <a:rPr lang="en-US" dirty="0"/>
              <a:t> m = </a:t>
            </a:r>
            <a:r>
              <a:rPr lang="en-US" dirty="0" err="1" smtClean="0"/>
              <a:t>queue.take</a:t>
            </a:r>
            <a:r>
              <a:rPr lang="en-US" dirty="0"/>
              <a:t>();       </a:t>
            </a:r>
          </a:p>
          <a:p>
            <a:pPr>
              <a:spcAft>
                <a:spcPts val="300"/>
              </a:spcAft>
            </a:pPr>
            <a:endParaRPr lang="en-US" dirty="0"/>
          </a:p>
          <a:p>
            <a:pPr>
              <a:spcAft>
                <a:spcPts val="300"/>
              </a:spcAft>
            </a:pPr>
            <a:endParaRPr lang="en-US" dirty="0"/>
          </a:p>
          <a:p>
            <a:pPr>
              <a:spcAft>
                <a:spcPts val="300"/>
              </a:spcAft>
            </a:pPr>
            <a:r>
              <a:rPr lang="en-US" dirty="0" smtClean="0"/>
              <a:t>    upload(m)</a:t>
            </a:r>
            <a:endParaRPr lang="en-US" dirty="0"/>
          </a:p>
        </p:txBody>
      </p:sp>
      <p:sp>
        <p:nvSpPr>
          <p:cNvPr id="29" name="Rectangle 28"/>
          <p:cNvSpPr/>
          <p:nvPr/>
        </p:nvSpPr>
        <p:spPr>
          <a:xfrm>
            <a:off x="4467226" y="2866307"/>
            <a:ext cx="4572000" cy="646331"/>
          </a:xfrm>
          <a:prstGeom prst="rect">
            <a:avLst/>
          </a:prstGeom>
        </p:spPr>
        <p:txBody>
          <a:bodyPr>
            <a:spAutoFit/>
          </a:bodyPr>
          <a:lstStyle/>
          <a:p>
            <a:pPr lvl="1"/>
            <a:r>
              <a:rPr lang="en-US" b="1" dirty="0" smtClean="0">
                <a:solidFill>
                  <a:srgbClr val="C00000"/>
                </a:solidFill>
              </a:rPr>
              <a:t>@Wait(</a:t>
            </a:r>
            <a:r>
              <a:rPr lang="en-US" b="1" dirty="0" err="1" smtClean="0">
                <a:solidFill>
                  <a:srgbClr val="C00000"/>
                </a:solidFill>
              </a:rPr>
              <a:t>UpTo</a:t>
            </a:r>
            <a:r>
              <a:rPr lang="en-US" b="1" dirty="0" smtClean="0">
                <a:solidFill>
                  <a:srgbClr val="C00000"/>
                </a:solidFill>
              </a:rPr>
              <a:t>=”20min”,   </a:t>
            </a:r>
          </a:p>
          <a:p>
            <a:pPr lvl="1"/>
            <a:r>
              <a:rPr lang="en-US" b="1" dirty="0">
                <a:solidFill>
                  <a:srgbClr val="C00000"/>
                </a:solidFill>
              </a:rPr>
              <a:t> </a:t>
            </a:r>
            <a:r>
              <a:rPr lang="en-US" b="1" dirty="0" smtClean="0">
                <a:solidFill>
                  <a:srgbClr val="C00000"/>
                </a:solidFill>
              </a:rPr>
              <a:t>             For</a:t>
            </a:r>
            <a:r>
              <a:rPr lang="en-US" b="1" dirty="0">
                <a:solidFill>
                  <a:srgbClr val="C00000"/>
                </a:solidFill>
              </a:rPr>
              <a:t>="</a:t>
            </a:r>
            <a:r>
              <a:rPr lang="en-US" b="1" dirty="0" err="1">
                <a:solidFill>
                  <a:srgbClr val="C00000"/>
                </a:solidFill>
              </a:rPr>
              <a:t>Network.Active</a:t>
            </a:r>
            <a:r>
              <a:rPr lang="en-US" b="1" dirty="0">
                <a:solidFill>
                  <a:srgbClr val="C00000"/>
                </a:solidFill>
              </a:rPr>
              <a:t>”)  </a:t>
            </a:r>
          </a:p>
        </p:txBody>
      </p:sp>
      <p:sp>
        <p:nvSpPr>
          <p:cNvPr id="31" name="Rounded Rectangle 30"/>
          <p:cNvSpPr/>
          <p:nvPr/>
        </p:nvSpPr>
        <p:spPr>
          <a:xfrm>
            <a:off x="420739" y="917136"/>
            <a:ext cx="2023032" cy="5875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smtClean="0"/>
              <a:t>Sensing</a:t>
            </a:r>
            <a:endParaRPr lang="en-US" sz="2800" dirty="0"/>
          </a:p>
        </p:txBody>
      </p:sp>
      <p:sp>
        <p:nvSpPr>
          <p:cNvPr id="32" name="Rounded Rectangle 31"/>
          <p:cNvSpPr/>
          <p:nvPr/>
        </p:nvSpPr>
        <p:spPr>
          <a:xfrm>
            <a:off x="6404292" y="914059"/>
            <a:ext cx="2023032" cy="587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Uploading</a:t>
            </a:r>
            <a:endParaRPr lang="en-US" sz="2800" dirty="0"/>
          </a:p>
        </p:txBody>
      </p:sp>
      <p:cxnSp>
        <p:nvCxnSpPr>
          <p:cNvPr id="33" name="Straight Arrow Connector 32"/>
          <p:cNvCxnSpPr/>
          <p:nvPr/>
        </p:nvCxnSpPr>
        <p:spPr>
          <a:xfrm>
            <a:off x="2507079" y="1207846"/>
            <a:ext cx="629687" cy="0"/>
          </a:xfrm>
          <a:prstGeom prst="straightConnector1">
            <a:avLst/>
          </a:prstGeom>
          <a:ln w="82550">
            <a:tailEnd type="triangle"/>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3338400" y="1395717"/>
            <a:ext cx="1925664" cy="254820"/>
          </a:xfrm>
          <a:prstGeom prst="rect">
            <a:avLst/>
          </a:prstGeom>
          <a:solidFill>
            <a:schemeClr val="bg1"/>
          </a:solidFill>
        </p:spPr>
        <p:txBody>
          <a:bodyPr wrap="none">
            <a:spAutoFit/>
          </a:bodyPr>
          <a:lstStyle/>
          <a:p>
            <a:r>
              <a:rPr lang="en-US" sz="2400" dirty="0" smtClean="0"/>
              <a:t>Shared Queue</a:t>
            </a:r>
            <a:endParaRPr lang="en-US" sz="2400" dirty="0"/>
          </a:p>
        </p:txBody>
      </p:sp>
      <p:cxnSp>
        <p:nvCxnSpPr>
          <p:cNvPr id="36" name="Straight Arrow Connector 35"/>
          <p:cNvCxnSpPr/>
          <p:nvPr/>
        </p:nvCxnSpPr>
        <p:spPr>
          <a:xfrm>
            <a:off x="5617545" y="1207846"/>
            <a:ext cx="629687" cy="0"/>
          </a:xfrm>
          <a:prstGeom prst="straightConnector1">
            <a:avLst/>
          </a:prstGeom>
          <a:ln w="82550">
            <a:tailEnd type="triangle"/>
          </a:ln>
        </p:spPr>
        <p:style>
          <a:lnRef idx="2">
            <a:schemeClr val="accent1"/>
          </a:lnRef>
          <a:fillRef idx="0">
            <a:schemeClr val="accent1"/>
          </a:fillRef>
          <a:effectRef idx="1">
            <a:schemeClr val="accent1"/>
          </a:effectRef>
          <a:fontRef idx="minor">
            <a:schemeClr val="tx1"/>
          </a:fontRef>
        </p:style>
      </p:cxnSp>
      <p:sp>
        <p:nvSpPr>
          <p:cNvPr id="37" name="Freeform 36"/>
          <p:cNvSpPr/>
          <p:nvPr/>
        </p:nvSpPr>
        <p:spPr>
          <a:xfrm>
            <a:off x="94861" y="954388"/>
            <a:ext cx="254643" cy="474580"/>
          </a:xfrm>
          <a:custGeom>
            <a:avLst/>
            <a:gdLst>
              <a:gd name="connsiteX0" fmla="*/ 27313 w 259399"/>
              <a:gd name="connsiteY0" fmla="*/ 0 h 859809"/>
              <a:gd name="connsiteX1" fmla="*/ 259325 w 259399"/>
              <a:gd name="connsiteY1" fmla="*/ 163773 h 859809"/>
              <a:gd name="connsiteX2" fmla="*/ 54608 w 259399"/>
              <a:gd name="connsiteY2" fmla="*/ 272955 h 859809"/>
              <a:gd name="connsiteX3" fmla="*/ 232029 w 259399"/>
              <a:gd name="connsiteY3" fmla="*/ 423080 h 859809"/>
              <a:gd name="connsiteX4" fmla="*/ 17 w 259399"/>
              <a:gd name="connsiteY4" fmla="*/ 545910 h 859809"/>
              <a:gd name="connsiteX5" fmla="*/ 218382 w 259399"/>
              <a:gd name="connsiteY5" fmla="*/ 859809 h 8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399" h="859809">
                <a:moveTo>
                  <a:pt x="27313" y="0"/>
                </a:moveTo>
                <a:cubicBezTo>
                  <a:pt x="141044" y="59140"/>
                  <a:pt x="254776" y="118281"/>
                  <a:pt x="259325" y="163773"/>
                </a:cubicBezTo>
                <a:cubicBezTo>
                  <a:pt x="263874" y="209266"/>
                  <a:pt x="59157" y="229737"/>
                  <a:pt x="54608" y="272955"/>
                </a:cubicBezTo>
                <a:cubicBezTo>
                  <a:pt x="50059" y="316173"/>
                  <a:pt x="241127" y="377588"/>
                  <a:pt x="232029" y="423080"/>
                </a:cubicBezTo>
                <a:cubicBezTo>
                  <a:pt x="222931" y="468572"/>
                  <a:pt x="2291" y="473122"/>
                  <a:pt x="17" y="545910"/>
                </a:cubicBezTo>
                <a:cubicBezTo>
                  <a:pt x="-2257" y="618698"/>
                  <a:pt x="218382" y="859809"/>
                  <a:pt x="218382" y="859809"/>
                </a:cubicBezTo>
              </a:path>
            </a:pathLst>
          </a:custGeom>
          <a:noFill/>
          <a:ln w="47625">
            <a:tailEnd type="stealth"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37"/>
          <p:cNvSpPr/>
          <p:nvPr/>
        </p:nvSpPr>
        <p:spPr>
          <a:xfrm>
            <a:off x="8520868" y="946249"/>
            <a:ext cx="254643" cy="474580"/>
          </a:xfrm>
          <a:custGeom>
            <a:avLst/>
            <a:gdLst>
              <a:gd name="connsiteX0" fmla="*/ 27313 w 259399"/>
              <a:gd name="connsiteY0" fmla="*/ 0 h 859809"/>
              <a:gd name="connsiteX1" fmla="*/ 259325 w 259399"/>
              <a:gd name="connsiteY1" fmla="*/ 163773 h 859809"/>
              <a:gd name="connsiteX2" fmla="*/ 54608 w 259399"/>
              <a:gd name="connsiteY2" fmla="*/ 272955 h 859809"/>
              <a:gd name="connsiteX3" fmla="*/ 232029 w 259399"/>
              <a:gd name="connsiteY3" fmla="*/ 423080 h 859809"/>
              <a:gd name="connsiteX4" fmla="*/ 17 w 259399"/>
              <a:gd name="connsiteY4" fmla="*/ 545910 h 859809"/>
              <a:gd name="connsiteX5" fmla="*/ 218382 w 259399"/>
              <a:gd name="connsiteY5" fmla="*/ 859809 h 8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399" h="859809">
                <a:moveTo>
                  <a:pt x="27313" y="0"/>
                </a:moveTo>
                <a:cubicBezTo>
                  <a:pt x="141044" y="59140"/>
                  <a:pt x="254776" y="118281"/>
                  <a:pt x="259325" y="163773"/>
                </a:cubicBezTo>
                <a:cubicBezTo>
                  <a:pt x="263874" y="209266"/>
                  <a:pt x="59157" y="229737"/>
                  <a:pt x="54608" y="272955"/>
                </a:cubicBezTo>
                <a:cubicBezTo>
                  <a:pt x="50059" y="316173"/>
                  <a:pt x="241127" y="377588"/>
                  <a:pt x="232029" y="423080"/>
                </a:cubicBezTo>
                <a:cubicBezTo>
                  <a:pt x="222931" y="468572"/>
                  <a:pt x="2291" y="473122"/>
                  <a:pt x="17" y="545910"/>
                </a:cubicBezTo>
                <a:cubicBezTo>
                  <a:pt x="-2257" y="618698"/>
                  <a:pt x="218382" y="859809"/>
                  <a:pt x="218382" y="859809"/>
                </a:cubicBezTo>
              </a:path>
            </a:pathLst>
          </a:custGeom>
          <a:noFill/>
          <a:ln w="47625">
            <a:tailEnd type="stealth"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H="1">
            <a:off x="4455312" y="2258562"/>
            <a:ext cx="11914" cy="2727453"/>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134591" y="3170586"/>
            <a:ext cx="3983463" cy="369332"/>
          </a:xfrm>
          <a:prstGeom prst="rect">
            <a:avLst/>
          </a:prstGeom>
        </p:spPr>
        <p:txBody>
          <a:bodyPr wrap="none">
            <a:spAutoFit/>
          </a:bodyPr>
          <a:lstStyle/>
          <a:p>
            <a:pPr lvl="1"/>
            <a:r>
              <a:rPr lang="en-US" b="1" dirty="0" smtClean="0">
                <a:solidFill>
                  <a:srgbClr val="000090"/>
                </a:solidFill>
              </a:rPr>
              <a:t>@</a:t>
            </a:r>
            <a:r>
              <a:rPr lang="en-US" b="1" dirty="0" err="1" smtClean="0">
                <a:solidFill>
                  <a:srgbClr val="000090"/>
                </a:solidFill>
              </a:rPr>
              <a:t>DelayBudget</a:t>
            </a:r>
            <a:r>
              <a:rPr lang="en-US" b="1" dirty="0" smtClean="0">
                <a:solidFill>
                  <a:srgbClr val="000090"/>
                </a:solidFill>
              </a:rPr>
              <a:t>(”</a:t>
            </a:r>
            <a:r>
              <a:rPr lang="en-US" b="1" dirty="0" smtClean="0">
                <a:solidFill>
                  <a:srgbClr val="00DA02"/>
                </a:solidFill>
              </a:rPr>
              <a:t>10min</a:t>
            </a:r>
            <a:r>
              <a:rPr lang="en-US" b="1" dirty="0" smtClean="0">
                <a:solidFill>
                  <a:srgbClr val="000090"/>
                </a:solidFill>
              </a:rPr>
              <a:t>”, reading)   </a:t>
            </a:r>
            <a:endParaRPr lang="en-US" b="1" dirty="0">
              <a:solidFill>
                <a:srgbClr val="000090"/>
              </a:solidFill>
            </a:endParaRPr>
          </a:p>
        </p:txBody>
      </p:sp>
      <p:sp>
        <p:nvSpPr>
          <p:cNvPr id="49" name="Rectangle 48"/>
          <p:cNvSpPr/>
          <p:nvPr/>
        </p:nvSpPr>
        <p:spPr>
          <a:xfrm>
            <a:off x="134591" y="4110324"/>
            <a:ext cx="3983463" cy="369332"/>
          </a:xfrm>
          <a:prstGeom prst="rect">
            <a:avLst/>
          </a:prstGeom>
        </p:spPr>
        <p:txBody>
          <a:bodyPr wrap="none">
            <a:spAutoFit/>
          </a:bodyPr>
          <a:lstStyle/>
          <a:p>
            <a:pPr lvl="1"/>
            <a:r>
              <a:rPr lang="en-US" b="1" dirty="0" smtClean="0">
                <a:solidFill>
                  <a:srgbClr val="000090"/>
                </a:solidFill>
              </a:rPr>
              <a:t>@</a:t>
            </a:r>
            <a:r>
              <a:rPr lang="en-US" b="1" dirty="0" err="1" smtClean="0">
                <a:solidFill>
                  <a:srgbClr val="000090"/>
                </a:solidFill>
              </a:rPr>
              <a:t>DelayBudget</a:t>
            </a:r>
            <a:r>
              <a:rPr lang="en-US" b="1" dirty="0" smtClean="0">
                <a:solidFill>
                  <a:srgbClr val="000090"/>
                </a:solidFill>
              </a:rPr>
              <a:t>(”</a:t>
            </a:r>
            <a:r>
              <a:rPr lang="en-US" b="1" dirty="0" smtClean="0">
                <a:solidFill>
                  <a:srgbClr val="FF0000"/>
                </a:solidFill>
              </a:rPr>
              <a:t>0min</a:t>
            </a:r>
            <a:r>
              <a:rPr lang="en-US" b="1" dirty="0" smtClean="0">
                <a:solidFill>
                  <a:srgbClr val="000090"/>
                </a:solidFill>
              </a:rPr>
              <a:t>”, reading)   </a:t>
            </a:r>
            <a:endParaRPr lang="en-US" b="1" dirty="0">
              <a:solidFill>
                <a:srgbClr val="000090"/>
              </a:solidFill>
            </a:endParaRPr>
          </a:p>
        </p:txBody>
      </p:sp>
      <p:sp>
        <p:nvSpPr>
          <p:cNvPr id="8" name="Rectangle 7"/>
          <p:cNvSpPr/>
          <p:nvPr/>
        </p:nvSpPr>
        <p:spPr>
          <a:xfrm>
            <a:off x="513567" y="5293225"/>
            <a:ext cx="8116866"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1" algn="ctr"/>
            <a:r>
              <a:rPr lang="en-US" sz="2800" dirty="0" smtClean="0"/>
              <a:t>An </a:t>
            </a:r>
            <a:r>
              <a:rPr lang="en-US" sz="2800" dirty="0"/>
              <a:t>operation may never be delayed more than the budget of any object it impacts</a:t>
            </a:r>
          </a:p>
        </p:txBody>
      </p:sp>
      <p:sp>
        <p:nvSpPr>
          <p:cNvPr id="10" name="TextBox 9"/>
          <p:cNvSpPr txBox="1"/>
          <p:nvPr/>
        </p:nvSpPr>
        <p:spPr>
          <a:xfrm>
            <a:off x="5063766" y="4294990"/>
            <a:ext cx="3160096" cy="523220"/>
          </a:xfrm>
          <a:prstGeom prst="rect">
            <a:avLst/>
          </a:prstGeom>
          <a:noFill/>
        </p:spPr>
        <p:txBody>
          <a:bodyPr wrap="none" rtlCol="0">
            <a:spAutoFit/>
          </a:bodyPr>
          <a:lstStyle/>
          <a:p>
            <a:r>
              <a:rPr lang="en-US" sz="2800" dirty="0" smtClean="0"/>
              <a:t>Default scope: {m, r}</a:t>
            </a:r>
            <a:endParaRPr lang="en-US" sz="2800" dirty="0"/>
          </a:p>
        </p:txBody>
      </p:sp>
      <p:sp>
        <p:nvSpPr>
          <p:cNvPr id="20" name="Rectangle 19"/>
          <p:cNvSpPr/>
          <p:nvPr/>
        </p:nvSpPr>
        <p:spPr>
          <a:xfrm>
            <a:off x="5724395" y="3512638"/>
            <a:ext cx="363254" cy="346349"/>
          </a:xfrm>
          <a:prstGeom prst="rect">
            <a:avLst/>
          </a:prstGeom>
          <a:noFill/>
          <a:ln w="539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857527" y="2545927"/>
            <a:ext cx="363254" cy="346349"/>
          </a:xfrm>
          <a:prstGeom prst="rect">
            <a:avLst/>
          </a:prstGeom>
          <a:noFill/>
          <a:ln w="539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20"/>
          <p:cNvSpPr/>
          <p:nvPr/>
        </p:nvSpPr>
        <p:spPr>
          <a:xfrm>
            <a:off x="2091847" y="2892275"/>
            <a:ext cx="3814175" cy="1513365"/>
          </a:xfrm>
          <a:custGeom>
            <a:avLst/>
            <a:gdLst>
              <a:gd name="connsiteX0" fmla="*/ 0 w 3895595"/>
              <a:gd name="connsiteY0" fmla="*/ 0 h 1378964"/>
              <a:gd name="connsiteX1" fmla="*/ 2217107 w 3895595"/>
              <a:gd name="connsiteY1" fmla="*/ 1352811 h 1378964"/>
              <a:gd name="connsiteX2" fmla="*/ 3895595 w 3895595"/>
              <a:gd name="connsiteY2" fmla="*/ 926926 h 1378964"/>
            </a:gdLst>
            <a:ahLst/>
            <a:cxnLst>
              <a:cxn ang="0">
                <a:pos x="connsiteX0" y="connsiteY0"/>
              </a:cxn>
              <a:cxn ang="0">
                <a:pos x="connsiteX1" y="connsiteY1"/>
              </a:cxn>
              <a:cxn ang="0">
                <a:pos x="connsiteX2" y="connsiteY2"/>
              </a:cxn>
            </a:cxnLst>
            <a:rect l="l" t="t" r="r" b="b"/>
            <a:pathLst>
              <a:path w="3895595" h="1378964">
                <a:moveTo>
                  <a:pt x="0" y="0"/>
                </a:moveTo>
                <a:cubicBezTo>
                  <a:pt x="783920" y="599161"/>
                  <a:pt x="1567841" y="1198323"/>
                  <a:pt x="2217107" y="1352811"/>
                </a:cubicBezTo>
                <a:cubicBezTo>
                  <a:pt x="2866373" y="1507299"/>
                  <a:pt x="3895595" y="926926"/>
                  <a:pt x="3895595" y="926926"/>
                </a:cubicBezTo>
              </a:path>
            </a:pathLst>
          </a:custGeom>
          <a:noFill/>
          <a:ln w="50800">
            <a:solidFill>
              <a:schemeClr val="accent6"/>
            </a:solidFill>
            <a:tailEnd type="stealt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65218"/>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dissolv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checkerboard(across)">
                                      <p:cBhvr>
                                        <p:cTn id="21" dur="500"/>
                                        <p:tgtEl>
                                          <p:spTgt spid="4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checkerboard(across)">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heckerboard(across)">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8" grpId="0" animBg="1"/>
      <p:bldP spid="10" grpId="0"/>
      <p:bldP spid="20" grpId="0" animBg="1"/>
      <p:bldP spid="41"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p:cNvSpPr txBox="1"/>
          <p:nvPr/>
        </p:nvSpPr>
        <p:spPr>
          <a:xfrm>
            <a:off x="3246216" y="997550"/>
            <a:ext cx="448056" cy="384048"/>
          </a:xfrm>
          <a:prstGeom prst="rect">
            <a:avLst/>
          </a:prstGeom>
          <a:solidFill>
            <a:srgbClr val="00DA02"/>
          </a:solidFill>
        </p:spPr>
        <p:txBody>
          <a:bodyPr wrap="square" rtlCol="0">
            <a:spAutoFit/>
          </a:bodyPr>
          <a:lstStyle/>
          <a:p>
            <a:pPr algn="ctr"/>
            <a:r>
              <a:rPr lang="en-US" dirty="0" smtClean="0"/>
              <a:t>r</a:t>
            </a:r>
            <a:r>
              <a:rPr lang="en-US" baseline="-25000" dirty="0" smtClean="0"/>
              <a:t>2</a:t>
            </a:r>
          </a:p>
        </p:txBody>
      </p:sp>
      <p:graphicFrame>
        <p:nvGraphicFramePr>
          <p:cNvPr id="16" name="Table 15"/>
          <p:cNvGraphicFramePr>
            <a:graphicFrameLocks noGrp="1"/>
          </p:cNvGraphicFramePr>
          <p:nvPr>
            <p:extLst>
              <p:ext uri="{D42A27DB-BD31-4B8C-83A1-F6EECF244321}">
                <p14:modId xmlns:p14="http://schemas.microsoft.com/office/powerpoint/2010/main" val="1285295372"/>
              </p:ext>
            </p:extLst>
          </p:nvPr>
        </p:nvGraphicFramePr>
        <p:xfrm>
          <a:off x="3239545" y="991361"/>
          <a:ext cx="2299470" cy="396240"/>
        </p:xfrm>
        <a:graphic>
          <a:graphicData uri="http://schemas.openxmlformats.org/drawingml/2006/table">
            <a:tbl>
              <a:tblPr firstRow="1" bandRow="1">
                <a:tableStyleId>{2D5ABB26-0587-4C30-8999-92F81FD0307C}</a:tableStyleId>
              </a:tblPr>
              <a:tblGrid>
                <a:gridCol w="459894"/>
                <a:gridCol w="459894"/>
                <a:gridCol w="459894"/>
                <a:gridCol w="459894"/>
                <a:gridCol w="459894"/>
              </a:tblGrid>
              <a:tr h="383354">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0" name="TextBox 109"/>
          <p:cNvSpPr txBox="1"/>
          <p:nvPr/>
        </p:nvSpPr>
        <p:spPr>
          <a:xfrm>
            <a:off x="3250643" y="991515"/>
            <a:ext cx="448056" cy="384048"/>
          </a:xfrm>
          <a:prstGeom prst="rect">
            <a:avLst/>
          </a:prstGeom>
          <a:solidFill>
            <a:srgbClr val="00DA02"/>
          </a:solidFill>
        </p:spPr>
        <p:txBody>
          <a:bodyPr wrap="none" rtlCol="0">
            <a:spAutoFit/>
          </a:bodyPr>
          <a:lstStyle/>
          <a:p>
            <a:pPr algn="ctr"/>
            <a:r>
              <a:rPr lang="en-US" dirty="0" smtClean="0"/>
              <a:t>r</a:t>
            </a:r>
            <a:r>
              <a:rPr lang="en-US" baseline="-25000" dirty="0" smtClean="0"/>
              <a:t>1</a:t>
            </a:r>
          </a:p>
        </p:txBody>
      </p:sp>
      <p:cxnSp>
        <p:nvCxnSpPr>
          <p:cNvPr id="109" name="Straight Connector 108"/>
          <p:cNvCxnSpPr/>
          <p:nvPr/>
        </p:nvCxnSpPr>
        <p:spPr>
          <a:xfrm>
            <a:off x="5809150" y="6231364"/>
            <a:ext cx="2890101" cy="18477"/>
          </a:xfrm>
          <a:prstGeom prst="line">
            <a:avLst/>
          </a:prstGeom>
          <a:ln w="60325" cap="rnd">
            <a:solidFill>
              <a:srgbClr val="00DA02"/>
            </a:solidFill>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5846292" y="5847241"/>
            <a:ext cx="3180980" cy="461665"/>
          </a:xfrm>
          <a:prstGeom prst="rect">
            <a:avLst/>
          </a:prstGeom>
          <a:noFill/>
        </p:spPr>
        <p:txBody>
          <a:bodyPr wrap="square" rtlCol="0">
            <a:spAutoFit/>
          </a:bodyPr>
          <a:lstStyle/>
          <a:p>
            <a:r>
              <a:rPr lang="en-US" sz="2400" dirty="0" smtClean="0"/>
              <a:t>Resume operation</a:t>
            </a:r>
            <a:endParaRPr lang="en-US" sz="2400" dirty="0"/>
          </a:p>
        </p:txBody>
      </p:sp>
      <p:cxnSp>
        <p:nvCxnSpPr>
          <p:cNvPr id="106" name="Straight Connector 105"/>
          <p:cNvCxnSpPr/>
          <p:nvPr/>
        </p:nvCxnSpPr>
        <p:spPr>
          <a:xfrm>
            <a:off x="5800248" y="5704257"/>
            <a:ext cx="2890101" cy="18477"/>
          </a:xfrm>
          <a:prstGeom prst="line">
            <a:avLst/>
          </a:prstGeom>
          <a:ln w="60325" cap="rnd">
            <a:solidFill>
              <a:srgbClr val="00DA02"/>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5800247" y="5936209"/>
            <a:ext cx="2890101" cy="18477"/>
          </a:xfrm>
          <a:prstGeom prst="line">
            <a:avLst/>
          </a:prstGeom>
          <a:ln w="60325" cap="rnd">
            <a:solidFill>
              <a:srgbClr val="00DA02"/>
            </a:solidFill>
          </a:ln>
        </p:spPr>
        <p:style>
          <a:lnRef idx="2">
            <a:schemeClr val="accent1"/>
          </a:lnRef>
          <a:fillRef idx="0">
            <a:schemeClr val="accent1"/>
          </a:fillRef>
          <a:effectRef idx="1">
            <a:schemeClr val="accent1"/>
          </a:effectRef>
          <a:fontRef idx="minor">
            <a:schemeClr val="tx1"/>
          </a:fontRef>
        </p:style>
      </p:cxnSp>
      <p:sp>
        <p:nvSpPr>
          <p:cNvPr id="105" name="Rounded Rectangle 104"/>
          <p:cNvSpPr/>
          <p:nvPr/>
        </p:nvSpPr>
        <p:spPr>
          <a:xfrm>
            <a:off x="264120" y="3620539"/>
            <a:ext cx="3922521" cy="3890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800" dirty="0"/>
          </a:p>
        </p:txBody>
      </p:sp>
      <p:sp>
        <p:nvSpPr>
          <p:cNvPr id="77" name="Rounded Rectangle 76"/>
          <p:cNvSpPr/>
          <p:nvPr/>
        </p:nvSpPr>
        <p:spPr>
          <a:xfrm>
            <a:off x="262109" y="2731614"/>
            <a:ext cx="3922521" cy="3890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800" dirty="0"/>
          </a:p>
        </p:txBody>
      </p:sp>
      <p:sp>
        <p:nvSpPr>
          <p:cNvPr id="103" name="Rounded Rectangle 102"/>
          <p:cNvSpPr/>
          <p:nvPr/>
        </p:nvSpPr>
        <p:spPr>
          <a:xfrm>
            <a:off x="250581" y="2713268"/>
            <a:ext cx="3922521" cy="3890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800" dirty="0"/>
          </a:p>
        </p:txBody>
      </p:sp>
      <p:sp>
        <p:nvSpPr>
          <p:cNvPr id="104" name="Rounded Rectangle 103"/>
          <p:cNvSpPr/>
          <p:nvPr/>
        </p:nvSpPr>
        <p:spPr>
          <a:xfrm>
            <a:off x="255502" y="2723211"/>
            <a:ext cx="3922521" cy="3890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800" dirty="0"/>
          </a:p>
        </p:txBody>
      </p:sp>
      <p:cxnSp>
        <p:nvCxnSpPr>
          <p:cNvPr id="92" name="Straight Connector 91"/>
          <p:cNvCxnSpPr/>
          <p:nvPr/>
        </p:nvCxnSpPr>
        <p:spPr>
          <a:xfrm>
            <a:off x="475823" y="5460025"/>
            <a:ext cx="8223428" cy="0"/>
          </a:xfrm>
          <a:prstGeom prst="line">
            <a:avLst/>
          </a:prstGeom>
          <a:ln w="254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5787765" y="4996092"/>
            <a:ext cx="27268" cy="1359418"/>
          </a:xfrm>
          <a:prstGeom prst="line">
            <a:avLst/>
          </a:prstGeom>
          <a:ln w="25400">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85" name="Rounded Rectangle 84"/>
          <p:cNvSpPr/>
          <p:nvPr/>
        </p:nvSpPr>
        <p:spPr>
          <a:xfrm>
            <a:off x="4933708" y="3068138"/>
            <a:ext cx="3493616" cy="3233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800" dirty="0"/>
          </a:p>
        </p:txBody>
      </p:sp>
      <p:sp>
        <p:nvSpPr>
          <p:cNvPr id="81" name="Rounded Rectangle 80"/>
          <p:cNvSpPr/>
          <p:nvPr/>
        </p:nvSpPr>
        <p:spPr>
          <a:xfrm>
            <a:off x="4933708" y="2480596"/>
            <a:ext cx="3493616" cy="5493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800" dirty="0"/>
          </a:p>
        </p:txBody>
      </p:sp>
      <p:sp>
        <p:nvSpPr>
          <p:cNvPr id="78" name="Rounded Rectangle 77"/>
          <p:cNvSpPr/>
          <p:nvPr/>
        </p:nvSpPr>
        <p:spPr>
          <a:xfrm>
            <a:off x="4933418" y="2098437"/>
            <a:ext cx="3493906" cy="3542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800" dirty="0"/>
          </a:p>
        </p:txBody>
      </p:sp>
      <p:sp>
        <p:nvSpPr>
          <p:cNvPr id="3" name="Title 2"/>
          <p:cNvSpPr>
            <a:spLocks noGrp="1"/>
          </p:cNvSpPr>
          <p:nvPr>
            <p:ph type="title"/>
          </p:nvPr>
        </p:nvSpPr>
        <p:spPr/>
        <p:txBody>
          <a:bodyPr/>
          <a:lstStyle/>
          <a:p>
            <a:r>
              <a:rPr lang="en-US" dirty="0" smtClean="0"/>
              <a:t>Semantics of Delay Budgets</a:t>
            </a:r>
            <a:endParaRPr lang="en-US" dirty="0"/>
          </a:p>
        </p:txBody>
      </p:sp>
      <p:sp>
        <p:nvSpPr>
          <p:cNvPr id="4" name="Slide Number Placeholder 3"/>
          <p:cNvSpPr>
            <a:spLocks noGrp="1"/>
          </p:cNvSpPr>
          <p:nvPr>
            <p:ph type="sldNum" sz="quarter" idx="12"/>
          </p:nvPr>
        </p:nvSpPr>
        <p:spPr/>
        <p:txBody>
          <a:bodyPr/>
          <a:lstStyle/>
          <a:p>
            <a:fld id="{A57C95C0-9799-AD43-BBF0-2FCEB5F46F89}" type="slidenum">
              <a:rPr lang="en-US" smtClean="0"/>
              <a:pPr/>
              <a:t>7</a:t>
            </a:fld>
            <a:endParaRPr lang="en-US" dirty="0"/>
          </a:p>
        </p:txBody>
      </p:sp>
      <p:sp>
        <p:nvSpPr>
          <p:cNvPr id="25" name="Rectangle 24"/>
          <p:cNvSpPr/>
          <p:nvPr/>
        </p:nvSpPr>
        <p:spPr>
          <a:xfrm>
            <a:off x="349504" y="1786348"/>
            <a:ext cx="4572000" cy="2893100"/>
          </a:xfrm>
          <a:prstGeom prst="rect">
            <a:avLst/>
          </a:prstGeom>
        </p:spPr>
        <p:txBody>
          <a:bodyPr>
            <a:spAutoFit/>
          </a:bodyPr>
          <a:lstStyle/>
          <a:p>
            <a:pPr>
              <a:spcAft>
                <a:spcPts val="300"/>
              </a:spcAft>
            </a:pPr>
            <a:r>
              <a:rPr lang="en-US" dirty="0" smtClean="0"/>
              <a:t>while (</a:t>
            </a:r>
            <a:r>
              <a:rPr lang="en-US" dirty="0"/>
              <a:t>true</a:t>
            </a:r>
            <a:r>
              <a:rPr lang="en-US" dirty="0" smtClean="0"/>
              <a:t>):</a:t>
            </a:r>
          </a:p>
          <a:p>
            <a:pPr>
              <a:spcAft>
                <a:spcPts val="300"/>
              </a:spcAft>
            </a:pPr>
            <a:r>
              <a:rPr lang="en-US" dirty="0" smtClean="0"/>
              <a:t>  </a:t>
            </a:r>
            <a:r>
              <a:rPr lang="en-US" dirty="0" err="1" smtClean="0"/>
              <a:t>SensorReading</a:t>
            </a:r>
            <a:r>
              <a:rPr lang="en-US" dirty="0" smtClean="0"/>
              <a:t> r = </a:t>
            </a:r>
            <a:r>
              <a:rPr lang="en-US" dirty="0" err="1" smtClean="0"/>
              <a:t>Sensor.read</a:t>
            </a:r>
            <a:r>
              <a:rPr lang="en-US" dirty="0" smtClean="0"/>
              <a:t>();</a:t>
            </a:r>
            <a:endParaRPr lang="en-US" dirty="0"/>
          </a:p>
          <a:p>
            <a:pPr>
              <a:spcAft>
                <a:spcPts val="300"/>
              </a:spcAft>
            </a:pPr>
            <a:r>
              <a:rPr lang="en-US" dirty="0" smtClean="0"/>
              <a:t>  if </a:t>
            </a:r>
            <a:r>
              <a:rPr lang="en-US" dirty="0"/>
              <a:t>(</a:t>
            </a:r>
            <a:r>
              <a:rPr lang="en-US" dirty="0" err="1" smtClean="0"/>
              <a:t>r.getValue</a:t>
            </a:r>
            <a:r>
              <a:rPr lang="en-US" dirty="0"/>
              <a:t>() </a:t>
            </a:r>
            <a:r>
              <a:rPr lang="en-US" dirty="0" smtClean="0"/>
              <a:t>&lt; </a:t>
            </a:r>
            <a:r>
              <a:rPr lang="en-US" dirty="0"/>
              <a:t>EXPOSURE</a:t>
            </a:r>
            <a:r>
              <a:rPr lang="en-US" dirty="0" smtClean="0"/>
              <a:t>):</a:t>
            </a:r>
          </a:p>
          <a:p>
            <a:pPr>
              <a:spcAft>
                <a:spcPts val="300"/>
              </a:spcAft>
            </a:pPr>
            <a:endParaRPr lang="en-US" dirty="0" smtClean="0"/>
          </a:p>
          <a:p>
            <a:pPr>
              <a:spcAft>
                <a:spcPts val="300"/>
              </a:spcAft>
            </a:pPr>
            <a:r>
              <a:rPr lang="en-US" dirty="0" smtClean="0"/>
              <a:t>      </a:t>
            </a:r>
            <a:r>
              <a:rPr lang="en-US" dirty="0" err="1" smtClean="0"/>
              <a:t>r.setUrgent</a:t>
            </a:r>
            <a:r>
              <a:rPr lang="en-US" dirty="0" smtClean="0"/>
              <a:t>(false);</a:t>
            </a:r>
            <a:endParaRPr lang="en-US" dirty="0"/>
          </a:p>
          <a:p>
            <a:pPr>
              <a:spcAft>
                <a:spcPts val="300"/>
              </a:spcAft>
            </a:pPr>
            <a:r>
              <a:rPr lang="en-US" dirty="0" smtClean="0"/>
              <a:t>  else:</a:t>
            </a:r>
          </a:p>
          <a:p>
            <a:pPr>
              <a:spcAft>
                <a:spcPts val="300"/>
              </a:spcAft>
            </a:pPr>
            <a:endParaRPr lang="en-US" dirty="0" smtClean="0"/>
          </a:p>
          <a:p>
            <a:pPr>
              <a:spcAft>
                <a:spcPts val="300"/>
              </a:spcAft>
            </a:pPr>
            <a:r>
              <a:rPr lang="en-US" dirty="0" smtClean="0"/>
              <a:t>      </a:t>
            </a:r>
            <a:r>
              <a:rPr lang="en-US" dirty="0" err="1" smtClean="0"/>
              <a:t>r.setUrgent</a:t>
            </a:r>
            <a:r>
              <a:rPr lang="en-US" dirty="0" smtClean="0"/>
              <a:t>(true);       </a:t>
            </a:r>
          </a:p>
          <a:p>
            <a:pPr>
              <a:spcAft>
                <a:spcPts val="300"/>
              </a:spcAft>
            </a:pPr>
            <a:r>
              <a:rPr lang="en-US" dirty="0" err="1" smtClean="0"/>
              <a:t>queue.put</a:t>
            </a:r>
            <a:r>
              <a:rPr lang="en-US" dirty="0" smtClean="0"/>
              <a:t>(r)</a:t>
            </a:r>
            <a:endParaRPr lang="en-US" dirty="0"/>
          </a:p>
        </p:txBody>
      </p:sp>
      <p:sp>
        <p:nvSpPr>
          <p:cNvPr id="26" name="Rectangle 25"/>
          <p:cNvSpPr/>
          <p:nvPr/>
        </p:nvSpPr>
        <p:spPr>
          <a:xfrm>
            <a:off x="4804484" y="1783271"/>
            <a:ext cx="4114804" cy="1631216"/>
          </a:xfrm>
          <a:prstGeom prst="rect">
            <a:avLst/>
          </a:prstGeom>
        </p:spPr>
        <p:txBody>
          <a:bodyPr wrap="square">
            <a:spAutoFit/>
          </a:bodyPr>
          <a:lstStyle/>
          <a:p>
            <a:pPr>
              <a:spcAft>
                <a:spcPts val="300"/>
              </a:spcAft>
            </a:pPr>
            <a:r>
              <a:rPr lang="en-US" dirty="0"/>
              <a:t>while(true</a:t>
            </a:r>
            <a:r>
              <a:rPr lang="en-US" dirty="0" smtClean="0"/>
              <a:t>):</a:t>
            </a:r>
          </a:p>
          <a:p>
            <a:pPr>
              <a:spcAft>
                <a:spcPts val="300"/>
              </a:spcAft>
            </a:pPr>
            <a:r>
              <a:rPr lang="en-US" dirty="0"/>
              <a:t> </a:t>
            </a:r>
            <a:r>
              <a:rPr lang="en-US" dirty="0" err="1"/>
              <a:t>SensorReading</a:t>
            </a:r>
            <a:r>
              <a:rPr lang="en-US" dirty="0"/>
              <a:t> m = </a:t>
            </a:r>
            <a:r>
              <a:rPr lang="en-US" dirty="0" err="1" smtClean="0"/>
              <a:t>queue.take</a:t>
            </a:r>
            <a:r>
              <a:rPr lang="en-US" dirty="0"/>
              <a:t>();       </a:t>
            </a:r>
          </a:p>
          <a:p>
            <a:pPr>
              <a:spcAft>
                <a:spcPts val="300"/>
              </a:spcAft>
            </a:pPr>
            <a:endParaRPr lang="en-US" dirty="0"/>
          </a:p>
          <a:p>
            <a:pPr>
              <a:spcAft>
                <a:spcPts val="300"/>
              </a:spcAft>
            </a:pPr>
            <a:endParaRPr lang="en-US" dirty="0"/>
          </a:p>
          <a:p>
            <a:pPr>
              <a:spcAft>
                <a:spcPts val="300"/>
              </a:spcAft>
            </a:pPr>
            <a:r>
              <a:rPr lang="en-US" dirty="0" smtClean="0"/>
              <a:t>    upload(m);</a:t>
            </a:r>
            <a:endParaRPr lang="en-US" dirty="0"/>
          </a:p>
        </p:txBody>
      </p:sp>
      <p:sp>
        <p:nvSpPr>
          <p:cNvPr id="29" name="Rectangle 28"/>
          <p:cNvSpPr/>
          <p:nvPr/>
        </p:nvSpPr>
        <p:spPr>
          <a:xfrm>
            <a:off x="4467226" y="2421807"/>
            <a:ext cx="4572000" cy="646331"/>
          </a:xfrm>
          <a:prstGeom prst="rect">
            <a:avLst/>
          </a:prstGeom>
        </p:spPr>
        <p:txBody>
          <a:bodyPr>
            <a:spAutoFit/>
          </a:bodyPr>
          <a:lstStyle/>
          <a:p>
            <a:pPr lvl="1"/>
            <a:r>
              <a:rPr lang="en-US" b="1" dirty="0" smtClean="0">
                <a:solidFill>
                  <a:srgbClr val="C00000"/>
                </a:solidFill>
              </a:rPr>
              <a:t>@Wait(</a:t>
            </a:r>
            <a:r>
              <a:rPr lang="en-US" b="1" dirty="0" err="1" smtClean="0">
                <a:solidFill>
                  <a:srgbClr val="C00000"/>
                </a:solidFill>
              </a:rPr>
              <a:t>UpTo</a:t>
            </a:r>
            <a:r>
              <a:rPr lang="en-US" b="1" dirty="0" smtClean="0">
                <a:solidFill>
                  <a:srgbClr val="C00000"/>
                </a:solidFill>
              </a:rPr>
              <a:t>=”20min”,   </a:t>
            </a:r>
          </a:p>
          <a:p>
            <a:pPr lvl="1"/>
            <a:r>
              <a:rPr lang="en-US" b="1" dirty="0">
                <a:solidFill>
                  <a:srgbClr val="C00000"/>
                </a:solidFill>
              </a:rPr>
              <a:t> </a:t>
            </a:r>
            <a:r>
              <a:rPr lang="en-US" b="1" dirty="0" smtClean="0">
                <a:solidFill>
                  <a:srgbClr val="C00000"/>
                </a:solidFill>
              </a:rPr>
              <a:t>             For</a:t>
            </a:r>
            <a:r>
              <a:rPr lang="en-US" b="1" dirty="0">
                <a:solidFill>
                  <a:srgbClr val="C00000"/>
                </a:solidFill>
              </a:rPr>
              <a:t>="</a:t>
            </a:r>
            <a:r>
              <a:rPr lang="en-US" b="1" dirty="0" err="1">
                <a:solidFill>
                  <a:srgbClr val="C00000"/>
                </a:solidFill>
              </a:rPr>
              <a:t>Network.Active</a:t>
            </a:r>
            <a:r>
              <a:rPr lang="en-US" b="1" dirty="0">
                <a:solidFill>
                  <a:srgbClr val="C00000"/>
                </a:solidFill>
              </a:rPr>
              <a:t>”)  </a:t>
            </a:r>
          </a:p>
        </p:txBody>
      </p:sp>
      <p:sp>
        <p:nvSpPr>
          <p:cNvPr id="31" name="Rounded Rectangle 30"/>
          <p:cNvSpPr/>
          <p:nvPr/>
        </p:nvSpPr>
        <p:spPr>
          <a:xfrm>
            <a:off x="420739" y="917136"/>
            <a:ext cx="2023032" cy="5875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smtClean="0"/>
              <a:t>Sensing</a:t>
            </a:r>
            <a:endParaRPr lang="en-US" sz="2800" dirty="0"/>
          </a:p>
        </p:txBody>
      </p:sp>
      <p:sp>
        <p:nvSpPr>
          <p:cNvPr id="32" name="Rounded Rectangle 31"/>
          <p:cNvSpPr/>
          <p:nvPr/>
        </p:nvSpPr>
        <p:spPr>
          <a:xfrm>
            <a:off x="6404292" y="914059"/>
            <a:ext cx="2023032" cy="587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Uploading</a:t>
            </a:r>
            <a:endParaRPr lang="en-US" sz="2800" dirty="0"/>
          </a:p>
        </p:txBody>
      </p:sp>
      <p:cxnSp>
        <p:nvCxnSpPr>
          <p:cNvPr id="33" name="Straight Arrow Connector 32"/>
          <p:cNvCxnSpPr/>
          <p:nvPr/>
        </p:nvCxnSpPr>
        <p:spPr>
          <a:xfrm>
            <a:off x="2507079" y="1207846"/>
            <a:ext cx="629687" cy="0"/>
          </a:xfrm>
          <a:prstGeom prst="straightConnector1">
            <a:avLst/>
          </a:prstGeom>
          <a:ln w="82550">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5617545" y="1207846"/>
            <a:ext cx="629687" cy="0"/>
          </a:xfrm>
          <a:prstGeom prst="straightConnector1">
            <a:avLst/>
          </a:prstGeom>
          <a:ln w="82550">
            <a:tailEnd type="triangle"/>
          </a:ln>
        </p:spPr>
        <p:style>
          <a:lnRef idx="2">
            <a:schemeClr val="accent1"/>
          </a:lnRef>
          <a:fillRef idx="0">
            <a:schemeClr val="accent1"/>
          </a:fillRef>
          <a:effectRef idx="1">
            <a:schemeClr val="accent1"/>
          </a:effectRef>
          <a:fontRef idx="minor">
            <a:schemeClr val="tx1"/>
          </a:fontRef>
        </p:style>
      </p:cxnSp>
      <p:sp>
        <p:nvSpPr>
          <p:cNvPr id="37" name="Freeform 36"/>
          <p:cNvSpPr/>
          <p:nvPr/>
        </p:nvSpPr>
        <p:spPr>
          <a:xfrm>
            <a:off x="94861" y="954388"/>
            <a:ext cx="254643" cy="474580"/>
          </a:xfrm>
          <a:custGeom>
            <a:avLst/>
            <a:gdLst>
              <a:gd name="connsiteX0" fmla="*/ 27313 w 259399"/>
              <a:gd name="connsiteY0" fmla="*/ 0 h 859809"/>
              <a:gd name="connsiteX1" fmla="*/ 259325 w 259399"/>
              <a:gd name="connsiteY1" fmla="*/ 163773 h 859809"/>
              <a:gd name="connsiteX2" fmla="*/ 54608 w 259399"/>
              <a:gd name="connsiteY2" fmla="*/ 272955 h 859809"/>
              <a:gd name="connsiteX3" fmla="*/ 232029 w 259399"/>
              <a:gd name="connsiteY3" fmla="*/ 423080 h 859809"/>
              <a:gd name="connsiteX4" fmla="*/ 17 w 259399"/>
              <a:gd name="connsiteY4" fmla="*/ 545910 h 859809"/>
              <a:gd name="connsiteX5" fmla="*/ 218382 w 259399"/>
              <a:gd name="connsiteY5" fmla="*/ 859809 h 8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399" h="859809">
                <a:moveTo>
                  <a:pt x="27313" y="0"/>
                </a:moveTo>
                <a:cubicBezTo>
                  <a:pt x="141044" y="59140"/>
                  <a:pt x="254776" y="118281"/>
                  <a:pt x="259325" y="163773"/>
                </a:cubicBezTo>
                <a:cubicBezTo>
                  <a:pt x="263874" y="209266"/>
                  <a:pt x="59157" y="229737"/>
                  <a:pt x="54608" y="272955"/>
                </a:cubicBezTo>
                <a:cubicBezTo>
                  <a:pt x="50059" y="316173"/>
                  <a:pt x="241127" y="377588"/>
                  <a:pt x="232029" y="423080"/>
                </a:cubicBezTo>
                <a:cubicBezTo>
                  <a:pt x="222931" y="468572"/>
                  <a:pt x="2291" y="473122"/>
                  <a:pt x="17" y="545910"/>
                </a:cubicBezTo>
                <a:cubicBezTo>
                  <a:pt x="-2257" y="618698"/>
                  <a:pt x="218382" y="859809"/>
                  <a:pt x="218382" y="859809"/>
                </a:cubicBezTo>
              </a:path>
            </a:pathLst>
          </a:custGeom>
          <a:noFill/>
          <a:ln w="47625">
            <a:tailEnd type="stealth"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37"/>
          <p:cNvSpPr/>
          <p:nvPr/>
        </p:nvSpPr>
        <p:spPr>
          <a:xfrm>
            <a:off x="8520868" y="946249"/>
            <a:ext cx="254643" cy="474580"/>
          </a:xfrm>
          <a:custGeom>
            <a:avLst/>
            <a:gdLst>
              <a:gd name="connsiteX0" fmla="*/ 27313 w 259399"/>
              <a:gd name="connsiteY0" fmla="*/ 0 h 859809"/>
              <a:gd name="connsiteX1" fmla="*/ 259325 w 259399"/>
              <a:gd name="connsiteY1" fmla="*/ 163773 h 859809"/>
              <a:gd name="connsiteX2" fmla="*/ 54608 w 259399"/>
              <a:gd name="connsiteY2" fmla="*/ 272955 h 859809"/>
              <a:gd name="connsiteX3" fmla="*/ 232029 w 259399"/>
              <a:gd name="connsiteY3" fmla="*/ 423080 h 859809"/>
              <a:gd name="connsiteX4" fmla="*/ 17 w 259399"/>
              <a:gd name="connsiteY4" fmla="*/ 545910 h 859809"/>
              <a:gd name="connsiteX5" fmla="*/ 218382 w 259399"/>
              <a:gd name="connsiteY5" fmla="*/ 859809 h 8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399" h="859809">
                <a:moveTo>
                  <a:pt x="27313" y="0"/>
                </a:moveTo>
                <a:cubicBezTo>
                  <a:pt x="141044" y="59140"/>
                  <a:pt x="254776" y="118281"/>
                  <a:pt x="259325" y="163773"/>
                </a:cubicBezTo>
                <a:cubicBezTo>
                  <a:pt x="263874" y="209266"/>
                  <a:pt x="59157" y="229737"/>
                  <a:pt x="54608" y="272955"/>
                </a:cubicBezTo>
                <a:cubicBezTo>
                  <a:pt x="50059" y="316173"/>
                  <a:pt x="241127" y="377588"/>
                  <a:pt x="232029" y="423080"/>
                </a:cubicBezTo>
                <a:cubicBezTo>
                  <a:pt x="222931" y="468572"/>
                  <a:pt x="2291" y="473122"/>
                  <a:pt x="17" y="545910"/>
                </a:cubicBezTo>
                <a:cubicBezTo>
                  <a:pt x="-2257" y="618698"/>
                  <a:pt x="218382" y="859809"/>
                  <a:pt x="218382" y="859809"/>
                </a:cubicBezTo>
              </a:path>
            </a:pathLst>
          </a:custGeom>
          <a:noFill/>
          <a:ln w="47625">
            <a:tailEnd type="stealth"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H="1">
            <a:off x="4455312" y="1814062"/>
            <a:ext cx="11914" cy="2727453"/>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134591" y="2726086"/>
            <a:ext cx="3983463" cy="369332"/>
          </a:xfrm>
          <a:prstGeom prst="rect">
            <a:avLst/>
          </a:prstGeom>
        </p:spPr>
        <p:txBody>
          <a:bodyPr wrap="none">
            <a:spAutoFit/>
          </a:bodyPr>
          <a:lstStyle/>
          <a:p>
            <a:pPr lvl="1"/>
            <a:r>
              <a:rPr lang="en-US" b="1" dirty="0" smtClean="0">
                <a:solidFill>
                  <a:srgbClr val="000090"/>
                </a:solidFill>
              </a:rPr>
              <a:t>@</a:t>
            </a:r>
            <a:r>
              <a:rPr lang="en-US" b="1" dirty="0" err="1" smtClean="0">
                <a:solidFill>
                  <a:srgbClr val="000090"/>
                </a:solidFill>
              </a:rPr>
              <a:t>DelayBudget</a:t>
            </a:r>
            <a:r>
              <a:rPr lang="en-US" b="1" dirty="0" smtClean="0">
                <a:solidFill>
                  <a:srgbClr val="000090"/>
                </a:solidFill>
              </a:rPr>
              <a:t>(”</a:t>
            </a:r>
            <a:r>
              <a:rPr lang="en-US" b="1" dirty="0" smtClean="0">
                <a:solidFill>
                  <a:srgbClr val="00DA02"/>
                </a:solidFill>
              </a:rPr>
              <a:t>10min</a:t>
            </a:r>
            <a:r>
              <a:rPr lang="en-US" b="1" dirty="0" smtClean="0">
                <a:solidFill>
                  <a:srgbClr val="000090"/>
                </a:solidFill>
              </a:rPr>
              <a:t>”, reading)   </a:t>
            </a:r>
            <a:endParaRPr lang="en-US" b="1" dirty="0">
              <a:solidFill>
                <a:srgbClr val="000090"/>
              </a:solidFill>
            </a:endParaRPr>
          </a:p>
        </p:txBody>
      </p:sp>
      <p:sp>
        <p:nvSpPr>
          <p:cNvPr id="49" name="Rectangle 48"/>
          <p:cNvSpPr/>
          <p:nvPr/>
        </p:nvSpPr>
        <p:spPr>
          <a:xfrm>
            <a:off x="146505" y="3664572"/>
            <a:ext cx="3983463" cy="36933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none">
            <a:spAutoFit/>
          </a:bodyPr>
          <a:lstStyle/>
          <a:p>
            <a:pPr lvl="1"/>
            <a:r>
              <a:rPr lang="en-US" b="1" dirty="0" smtClean="0">
                <a:solidFill>
                  <a:srgbClr val="000090"/>
                </a:solidFill>
              </a:rPr>
              <a:t>@</a:t>
            </a:r>
            <a:r>
              <a:rPr lang="en-US" b="1" dirty="0" err="1" smtClean="0">
                <a:solidFill>
                  <a:srgbClr val="000090"/>
                </a:solidFill>
              </a:rPr>
              <a:t>DelayBudget</a:t>
            </a:r>
            <a:r>
              <a:rPr lang="en-US" b="1" dirty="0" smtClean="0">
                <a:solidFill>
                  <a:srgbClr val="000090"/>
                </a:solidFill>
              </a:rPr>
              <a:t>(”</a:t>
            </a:r>
            <a:r>
              <a:rPr lang="en-US" b="1" dirty="0" smtClean="0">
                <a:solidFill>
                  <a:srgbClr val="FF0000"/>
                </a:solidFill>
              </a:rPr>
              <a:t>0min</a:t>
            </a:r>
            <a:r>
              <a:rPr lang="en-US" b="1" dirty="0" smtClean="0">
                <a:solidFill>
                  <a:srgbClr val="000090"/>
                </a:solidFill>
              </a:rPr>
              <a:t>”, reading)   </a:t>
            </a:r>
            <a:endParaRPr lang="en-US" b="1" dirty="0">
              <a:solidFill>
                <a:srgbClr val="000090"/>
              </a:solidFill>
            </a:endParaRPr>
          </a:p>
        </p:txBody>
      </p:sp>
      <p:cxnSp>
        <p:nvCxnSpPr>
          <p:cNvPr id="30" name="Straight Arrow Connector 29"/>
          <p:cNvCxnSpPr/>
          <p:nvPr/>
        </p:nvCxnSpPr>
        <p:spPr>
          <a:xfrm flipH="1" flipV="1">
            <a:off x="487252" y="4835398"/>
            <a:ext cx="18114" cy="151451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487252" y="6349910"/>
            <a:ext cx="8211999" cy="6616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487252" y="5461000"/>
            <a:ext cx="1290748" cy="7910"/>
          </a:xfrm>
          <a:prstGeom prst="line">
            <a:avLst/>
          </a:prstGeom>
          <a:ln w="60325">
            <a:solidFill>
              <a:srgbClr val="00DA02"/>
            </a:solidFill>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374904" y="5357866"/>
            <a:ext cx="247396" cy="222088"/>
          </a:xfrm>
          <a:prstGeom prst="ellipse">
            <a:avLst/>
          </a:prstGeom>
          <a:noFill/>
          <a:ln w="44450">
            <a:solidFill>
              <a:srgbClr val="B356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87252" y="5017250"/>
            <a:ext cx="343364" cy="369332"/>
          </a:xfrm>
          <a:prstGeom prst="rect">
            <a:avLst/>
          </a:prstGeom>
          <a:noFill/>
        </p:spPr>
        <p:txBody>
          <a:bodyPr wrap="none" rtlCol="0">
            <a:spAutoFit/>
          </a:bodyPr>
          <a:lstStyle/>
          <a:p>
            <a:r>
              <a:rPr lang="en-US" dirty="0" smtClean="0"/>
              <a:t>r</a:t>
            </a:r>
            <a:r>
              <a:rPr lang="en-US" baseline="-25000" dirty="0" smtClean="0"/>
              <a:t>1</a:t>
            </a:r>
          </a:p>
        </p:txBody>
      </p:sp>
      <p:sp>
        <p:nvSpPr>
          <p:cNvPr id="60" name="Oval 59"/>
          <p:cNvSpPr/>
          <p:nvPr/>
        </p:nvSpPr>
        <p:spPr>
          <a:xfrm>
            <a:off x="1633816" y="5357866"/>
            <a:ext cx="247396" cy="222088"/>
          </a:xfrm>
          <a:prstGeom prst="ellipse">
            <a:avLst/>
          </a:prstGeom>
          <a:noFill/>
          <a:ln w="444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Connector 64"/>
          <p:cNvCxnSpPr/>
          <p:nvPr/>
        </p:nvCxnSpPr>
        <p:spPr>
          <a:xfrm>
            <a:off x="3147216" y="5449404"/>
            <a:ext cx="2640549" cy="479423"/>
          </a:xfrm>
          <a:prstGeom prst="line">
            <a:avLst/>
          </a:prstGeom>
          <a:ln w="60325" cap="rnd">
            <a:solidFill>
              <a:srgbClr val="00DA02"/>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424072" y="5459434"/>
            <a:ext cx="1390961" cy="244364"/>
          </a:xfrm>
          <a:prstGeom prst="line">
            <a:avLst/>
          </a:prstGeom>
          <a:ln w="60325" cap="rnd">
            <a:solidFill>
              <a:srgbClr val="00DA02"/>
            </a:solidFill>
          </a:ln>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3009662" y="5346497"/>
            <a:ext cx="247396" cy="222088"/>
          </a:xfrm>
          <a:prstGeom prst="ellipse">
            <a:avLst/>
          </a:prstGeom>
          <a:noFill/>
          <a:ln w="44450">
            <a:solidFill>
              <a:srgbClr val="B356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4307616" y="5345756"/>
            <a:ext cx="247396" cy="222088"/>
          </a:xfrm>
          <a:prstGeom prst="ellipse">
            <a:avLst/>
          </a:prstGeom>
          <a:noFill/>
          <a:ln w="44450">
            <a:solidFill>
              <a:srgbClr val="B356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2951092" y="4996121"/>
            <a:ext cx="416804" cy="369332"/>
          </a:xfrm>
          <a:prstGeom prst="rect">
            <a:avLst/>
          </a:prstGeom>
          <a:noFill/>
        </p:spPr>
        <p:txBody>
          <a:bodyPr wrap="square" rtlCol="0">
            <a:spAutoFit/>
          </a:bodyPr>
          <a:lstStyle/>
          <a:p>
            <a:r>
              <a:rPr lang="en-US" dirty="0" smtClean="0"/>
              <a:t>r</a:t>
            </a:r>
            <a:r>
              <a:rPr lang="en-US" baseline="-25000" dirty="0" smtClean="0"/>
              <a:t>2</a:t>
            </a:r>
          </a:p>
        </p:txBody>
      </p:sp>
      <p:sp>
        <p:nvSpPr>
          <p:cNvPr id="89" name="TextBox 88"/>
          <p:cNvSpPr txBox="1"/>
          <p:nvPr/>
        </p:nvSpPr>
        <p:spPr>
          <a:xfrm>
            <a:off x="4253357" y="4988534"/>
            <a:ext cx="416804" cy="369332"/>
          </a:xfrm>
          <a:prstGeom prst="rect">
            <a:avLst/>
          </a:prstGeom>
          <a:noFill/>
        </p:spPr>
        <p:txBody>
          <a:bodyPr wrap="square" rtlCol="0">
            <a:spAutoFit/>
          </a:bodyPr>
          <a:lstStyle/>
          <a:p>
            <a:r>
              <a:rPr lang="en-US" dirty="0" smtClean="0"/>
              <a:t>r</a:t>
            </a:r>
            <a:r>
              <a:rPr lang="en-US" baseline="-25000" dirty="0" smtClean="0"/>
              <a:t>3</a:t>
            </a:r>
          </a:p>
        </p:txBody>
      </p:sp>
      <p:cxnSp>
        <p:nvCxnSpPr>
          <p:cNvPr id="70" name="Straight Connector 69"/>
          <p:cNvCxnSpPr/>
          <p:nvPr/>
        </p:nvCxnSpPr>
        <p:spPr>
          <a:xfrm>
            <a:off x="1757514" y="4983640"/>
            <a:ext cx="20486" cy="1359418"/>
          </a:xfrm>
          <a:prstGeom prst="line">
            <a:avLst/>
          </a:prstGeom>
          <a:ln w="25400">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1818722" y="5864764"/>
            <a:ext cx="2567092" cy="461665"/>
          </a:xfrm>
          <a:prstGeom prst="rect">
            <a:avLst/>
          </a:prstGeom>
          <a:noFill/>
        </p:spPr>
        <p:txBody>
          <a:bodyPr wrap="square" rtlCol="0">
            <a:spAutoFit/>
          </a:bodyPr>
          <a:lstStyle/>
          <a:p>
            <a:r>
              <a:rPr lang="en-US" sz="2400" dirty="0" smtClean="0"/>
              <a:t>Delaying operation</a:t>
            </a:r>
            <a:endParaRPr lang="en-US" sz="2400" dirty="0"/>
          </a:p>
        </p:txBody>
      </p:sp>
      <p:cxnSp>
        <p:nvCxnSpPr>
          <p:cNvPr id="61" name="Straight Connector 60"/>
          <p:cNvCxnSpPr/>
          <p:nvPr/>
        </p:nvCxnSpPr>
        <p:spPr>
          <a:xfrm>
            <a:off x="1780070" y="5472723"/>
            <a:ext cx="4027570" cy="750031"/>
          </a:xfrm>
          <a:prstGeom prst="line">
            <a:avLst/>
          </a:prstGeom>
          <a:ln w="60325" cap="rnd">
            <a:solidFill>
              <a:srgbClr val="00DA02"/>
            </a:solidFill>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3705405" y="994351"/>
            <a:ext cx="448056" cy="384048"/>
          </a:xfrm>
          <a:prstGeom prst="rect">
            <a:avLst/>
          </a:prstGeom>
          <a:solidFill>
            <a:srgbClr val="00DA02"/>
          </a:solidFill>
        </p:spPr>
        <p:txBody>
          <a:bodyPr wrap="square" rtlCol="0">
            <a:spAutoFit/>
          </a:bodyPr>
          <a:lstStyle/>
          <a:p>
            <a:pPr algn="ctr"/>
            <a:r>
              <a:rPr lang="en-US" dirty="0" smtClean="0"/>
              <a:t>r</a:t>
            </a:r>
            <a:r>
              <a:rPr lang="en-US" baseline="-25000" dirty="0" smtClean="0"/>
              <a:t>3</a:t>
            </a:r>
          </a:p>
        </p:txBody>
      </p:sp>
      <p:sp>
        <p:nvSpPr>
          <p:cNvPr id="114" name="TextBox 113"/>
          <p:cNvSpPr txBox="1"/>
          <p:nvPr/>
        </p:nvSpPr>
        <p:spPr>
          <a:xfrm>
            <a:off x="5349270" y="6012778"/>
            <a:ext cx="416804" cy="369332"/>
          </a:xfrm>
          <a:prstGeom prst="rect">
            <a:avLst/>
          </a:prstGeom>
          <a:noFill/>
        </p:spPr>
        <p:txBody>
          <a:bodyPr wrap="square" rtlCol="0">
            <a:spAutoFit/>
          </a:bodyPr>
          <a:lstStyle/>
          <a:p>
            <a:r>
              <a:rPr lang="en-US" dirty="0" smtClean="0"/>
              <a:t>r</a:t>
            </a:r>
            <a:r>
              <a:rPr lang="en-US" baseline="-25000" dirty="0" smtClean="0"/>
              <a:t>4</a:t>
            </a:r>
          </a:p>
        </p:txBody>
      </p:sp>
      <p:sp>
        <p:nvSpPr>
          <p:cNvPr id="118" name="TextBox 117"/>
          <p:cNvSpPr txBox="1"/>
          <p:nvPr/>
        </p:nvSpPr>
        <p:spPr>
          <a:xfrm rot="16200000">
            <a:off x="-186577" y="5509534"/>
            <a:ext cx="851708" cy="369332"/>
          </a:xfrm>
          <a:prstGeom prst="rect">
            <a:avLst/>
          </a:prstGeom>
          <a:noFill/>
        </p:spPr>
        <p:txBody>
          <a:bodyPr wrap="none" rtlCol="0">
            <a:spAutoFit/>
          </a:bodyPr>
          <a:lstStyle/>
          <a:p>
            <a:r>
              <a:rPr lang="en-US" dirty="0" smtClean="0"/>
              <a:t>Budget</a:t>
            </a:r>
            <a:endParaRPr lang="en-US" dirty="0"/>
          </a:p>
        </p:txBody>
      </p:sp>
      <p:cxnSp>
        <p:nvCxnSpPr>
          <p:cNvPr id="119" name="Straight Connector 118"/>
          <p:cNvCxnSpPr/>
          <p:nvPr/>
        </p:nvCxnSpPr>
        <p:spPr>
          <a:xfrm>
            <a:off x="5811016" y="6360071"/>
            <a:ext cx="2895229" cy="22921"/>
          </a:xfrm>
          <a:prstGeom prst="line">
            <a:avLst/>
          </a:prstGeom>
          <a:ln w="60325" cap="rnd">
            <a:solidFill>
              <a:srgbClr val="FF0000"/>
            </a:solidFill>
          </a:ln>
        </p:spPr>
        <p:style>
          <a:lnRef idx="2">
            <a:schemeClr val="accent1"/>
          </a:lnRef>
          <a:fillRef idx="0">
            <a:schemeClr val="accent1"/>
          </a:fillRef>
          <a:effectRef idx="1">
            <a:schemeClr val="accent1"/>
          </a:effectRef>
          <a:fontRef idx="minor">
            <a:schemeClr val="tx1"/>
          </a:fontRef>
        </p:style>
      </p:cxnSp>
      <p:sp>
        <p:nvSpPr>
          <p:cNvPr id="91" name="Oval 90"/>
          <p:cNvSpPr/>
          <p:nvPr/>
        </p:nvSpPr>
        <p:spPr>
          <a:xfrm>
            <a:off x="5691335" y="6249841"/>
            <a:ext cx="247396" cy="222088"/>
          </a:xfrm>
          <a:prstGeom prst="ellipse">
            <a:avLst/>
          </a:prstGeom>
          <a:noFill/>
          <a:ln w="44450">
            <a:solidFill>
              <a:srgbClr val="B356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8434080"/>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dissolv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1" nodeType="clickEffect">
                                  <p:stCondLst>
                                    <p:cond delay="0"/>
                                  </p:stCondLst>
                                  <p:childTnLst>
                                    <p:animMotion origin="layout" path="M 4.44444E-6 -3.7037E-7 L 0.00069 0.23032 " pathEditMode="relative" rAng="0" ptsTypes="AA">
                                      <p:cBhvr>
                                        <p:cTn id="19" dur="2000" fill="hold"/>
                                        <p:tgtEl>
                                          <p:spTgt spid="77"/>
                                        </p:tgtEl>
                                        <p:attrNameLst>
                                          <p:attrName>ppt_x</p:attrName>
                                          <p:attrName>ppt_y</p:attrName>
                                        </p:attrNameLst>
                                      </p:cBhvr>
                                      <p:rCtr x="35" y="11505"/>
                                    </p:animMotion>
                                  </p:childTnLst>
                                </p:cTn>
                              </p:par>
                              <p:par>
                                <p:cTn id="20" presetID="9"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dissolve">
                                      <p:cBhvr>
                                        <p:cTn id="26" dur="500"/>
                                        <p:tgtEl>
                                          <p:spTgt spid="1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par>
                          <p:cTn id="31" fill="hold">
                            <p:stCondLst>
                              <p:cond delay="0"/>
                            </p:stCondLst>
                            <p:childTnLst>
                              <p:par>
                                <p:cTn id="32" presetID="9" presetClass="entr" presetSubtype="0" fill="hold" grpId="0"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dissolve">
                                      <p:cBhvr>
                                        <p:cTn id="34" dur="500"/>
                                        <p:tgtEl>
                                          <p:spTgt spid="81"/>
                                        </p:tgtEl>
                                      </p:cBhvr>
                                    </p:animEffect>
                                  </p:childTnLst>
                                </p:cTn>
                              </p:par>
                              <p:par>
                                <p:cTn id="35" presetID="9" presetClass="exit" presetSubtype="0" fill="hold" grpId="0" nodeType="withEffect">
                                  <p:stCondLst>
                                    <p:cond delay="0"/>
                                  </p:stCondLst>
                                  <p:childTnLst>
                                    <p:animEffect transition="out" filter="dissolve">
                                      <p:cBhvr>
                                        <p:cTn id="36" dur="500"/>
                                        <p:tgtEl>
                                          <p:spTgt spid="78"/>
                                        </p:tgtEl>
                                      </p:cBhvr>
                                    </p:animEffect>
                                    <p:set>
                                      <p:cBhvr>
                                        <p:cTn id="37" dur="1" fill="hold">
                                          <p:stCondLst>
                                            <p:cond delay="499"/>
                                          </p:stCondLst>
                                        </p:cTn>
                                        <p:tgtEl>
                                          <p:spTgt spid="78"/>
                                        </p:tgtEl>
                                        <p:attrNameLst>
                                          <p:attrName>style.visibility</p:attrName>
                                        </p:attrNameLst>
                                      </p:cBhvr>
                                      <p:to>
                                        <p:strVal val="hidden"/>
                                      </p:to>
                                    </p:set>
                                  </p:childTnLst>
                                </p:cTn>
                              </p:par>
                              <p:par>
                                <p:cTn id="38" presetID="9" presetClass="entr" presetSubtype="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dissolve">
                                      <p:cBhvr>
                                        <p:cTn id="40" dur="500"/>
                                        <p:tgtEl>
                                          <p:spTgt spid="7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dissolve">
                                      <p:cBhvr>
                                        <p:cTn id="43" dur="500"/>
                                        <p:tgtEl>
                                          <p:spTgt spid="60"/>
                                        </p:tgtEl>
                                      </p:cBhvr>
                                    </p:animEffect>
                                  </p:childTnLst>
                                </p:cTn>
                              </p:par>
                              <p:par>
                                <p:cTn id="44" presetID="9" presetClass="exit" presetSubtype="0" fill="hold" grpId="1" nodeType="withEffect">
                                  <p:stCondLst>
                                    <p:cond delay="0"/>
                                  </p:stCondLst>
                                  <p:childTnLst>
                                    <p:animEffect transition="out" filter="dissolve">
                                      <p:cBhvr>
                                        <p:cTn id="45" dur="500"/>
                                        <p:tgtEl>
                                          <p:spTgt spid="110"/>
                                        </p:tgtEl>
                                      </p:cBhvr>
                                    </p:animEffect>
                                    <p:set>
                                      <p:cBhvr>
                                        <p:cTn id="46" dur="1" fill="hold">
                                          <p:stCondLst>
                                            <p:cond delay="499"/>
                                          </p:stCondLst>
                                        </p:cTn>
                                        <p:tgtEl>
                                          <p:spTgt spid="110"/>
                                        </p:tgtEl>
                                        <p:attrNameLst>
                                          <p:attrName>style.visibility</p:attrName>
                                        </p:attrNameLst>
                                      </p:cBhvr>
                                      <p:to>
                                        <p:strVal val="hidden"/>
                                      </p:to>
                                    </p:set>
                                  </p:childTnLst>
                                </p:cTn>
                              </p:par>
                              <p:par>
                                <p:cTn id="47" presetID="9"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dissolve">
                                      <p:cBhvr>
                                        <p:cTn id="49" dur="500"/>
                                        <p:tgtEl>
                                          <p:spTgt spid="61"/>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2" nodeType="clickEffect">
                                  <p:stCondLst>
                                    <p:cond delay="0"/>
                                  </p:stCondLst>
                                  <p:childTnLst>
                                    <p:animEffect transition="out" filter="dissolve">
                                      <p:cBhvr>
                                        <p:cTn id="53" dur="500"/>
                                        <p:tgtEl>
                                          <p:spTgt spid="77"/>
                                        </p:tgtEl>
                                      </p:cBhvr>
                                    </p:animEffect>
                                    <p:set>
                                      <p:cBhvr>
                                        <p:cTn id="54" dur="1" fill="hold">
                                          <p:stCondLst>
                                            <p:cond delay="499"/>
                                          </p:stCondLst>
                                        </p:cTn>
                                        <p:tgtEl>
                                          <p:spTgt spid="77"/>
                                        </p:tgtEl>
                                        <p:attrNameLst>
                                          <p:attrName>style.visibility</p:attrName>
                                        </p:attrNameLst>
                                      </p:cBhvr>
                                      <p:to>
                                        <p:strVal val="hidden"/>
                                      </p:to>
                                    </p:set>
                                  </p:childTnLst>
                                </p:cTn>
                              </p:par>
                              <p:par>
                                <p:cTn id="55" presetID="9" presetClass="entr" presetSubtype="0" fill="hold" grpId="2" nodeType="with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dissolve">
                                      <p:cBhvr>
                                        <p:cTn id="57" dur="500"/>
                                        <p:tgtEl>
                                          <p:spTgt spid="103"/>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dissolve">
                                      <p:cBhvr>
                                        <p:cTn id="60" dur="500"/>
                                        <p:tgtEl>
                                          <p:spTgt spid="88"/>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dissolve">
                                      <p:cBhvr>
                                        <p:cTn id="63" dur="500"/>
                                        <p:tgtEl>
                                          <p:spTgt spid="67"/>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0.00295 -0.00717 L 0.00174 0.23125 " pathEditMode="relative" rAng="0" ptsTypes="AA">
                                      <p:cBhvr>
                                        <p:cTn id="67" dur="2000" fill="hold"/>
                                        <p:tgtEl>
                                          <p:spTgt spid="103"/>
                                        </p:tgtEl>
                                        <p:attrNameLst>
                                          <p:attrName>ppt_x</p:attrName>
                                          <p:attrName>ppt_y</p:attrName>
                                        </p:attrNameLst>
                                      </p:cBhvr>
                                      <p:rCtr x="226" y="11921"/>
                                    </p:animMotion>
                                  </p:childTnLst>
                                </p:cTn>
                              </p:par>
                              <p:par>
                                <p:cTn id="68" presetID="9" presetClass="entr" presetSubtype="0" fill="hold"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dissolve">
                                      <p:cBhvr>
                                        <p:cTn id="70" dur="500"/>
                                        <p:tgtEl>
                                          <p:spTgt spid="65"/>
                                        </p:tgtEl>
                                      </p:cBhvr>
                                    </p:animEffect>
                                  </p:childTnLst>
                                </p:cTn>
                              </p:par>
                            </p:childTnLst>
                          </p:cTn>
                        </p:par>
                        <p:par>
                          <p:cTn id="71" fill="hold">
                            <p:stCondLst>
                              <p:cond delay="2000"/>
                            </p:stCondLst>
                            <p:childTnLst>
                              <p:par>
                                <p:cTn id="72" presetID="9" presetClass="entr" presetSubtype="0" fill="hold" grpId="1" nodeType="afterEffect">
                                  <p:stCondLst>
                                    <p:cond delay="0"/>
                                  </p:stCondLst>
                                  <p:childTnLst>
                                    <p:set>
                                      <p:cBhvr>
                                        <p:cTn id="73" dur="1" fill="hold">
                                          <p:stCondLst>
                                            <p:cond delay="0"/>
                                          </p:stCondLst>
                                        </p:cTn>
                                        <p:tgtEl>
                                          <p:spTgt spid="112"/>
                                        </p:tgtEl>
                                        <p:attrNameLst>
                                          <p:attrName>style.visibility</p:attrName>
                                        </p:attrNameLst>
                                      </p:cBhvr>
                                      <p:to>
                                        <p:strVal val="visible"/>
                                      </p:to>
                                    </p:set>
                                    <p:animEffect transition="in" filter="dissolve">
                                      <p:cBhvr>
                                        <p:cTn id="74" dur="500"/>
                                        <p:tgtEl>
                                          <p:spTgt spid="112"/>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xit" presetSubtype="0" fill="hold" grpId="3" nodeType="clickEffect">
                                  <p:stCondLst>
                                    <p:cond delay="0"/>
                                  </p:stCondLst>
                                  <p:childTnLst>
                                    <p:animEffect transition="out" filter="dissolve">
                                      <p:cBhvr>
                                        <p:cTn id="78" dur="500"/>
                                        <p:tgtEl>
                                          <p:spTgt spid="103"/>
                                        </p:tgtEl>
                                      </p:cBhvr>
                                    </p:animEffect>
                                    <p:set>
                                      <p:cBhvr>
                                        <p:cTn id="79" dur="1" fill="hold">
                                          <p:stCondLst>
                                            <p:cond delay="499"/>
                                          </p:stCondLst>
                                        </p:cTn>
                                        <p:tgtEl>
                                          <p:spTgt spid="10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3" nodeType="clickEffect">
                                  <p:stCondLst>
                                    <p:cond delay="0"/>
                                  </p:stCondLst>
                                  <p:childTnLst>
                                    <p:set>
                                      <p:cBhvr>
                                        <p:cTn id="83" dur="1" fill="hold">
                                          <p:stCondLst>
                                            <p:cond delay="0"/>
                                          </p:stCondLst>
                                        </p:cTn>
                                        <p:tgtEl>
                                          <p:spTgt spid="104"/>
                                        </p:tgtEl>
                                        <p:attrNameLst>
                                          <p:attrName>style.visibility</p:attrName>
                                        </p:attrNameLst>
                                      </p:cBhvr>
                                      <p:to>
                                        <p:strVal val="visible"/>
                                      </p:to>
                                    </p:set>
                                    <p:animEffect transition="in" filter="dissolve">
                                      <p:cBhvr>
                                        <p:cTn id="84" dur="500"/>
                                        <p:tgtEl>
                                          <p:spTgt spid="104"/>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dissolve">
                                      <p:cBhvr>
                                        <p:cTn id="87" dur="500"/>
                                        <p:tgtEl>
                                          <p:spTgt spid="89"/>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dissolve">
                                      <p:cBhvr>
                                        <p:cTn id="90" dur="500"/>
                                        <p:tgtEl>
                                          <p:spTgt spid="68"/>
                                        </p:tgtEl>
                                      </p:cBhvr>
                                    </p:animEffect>
                                  </p:childTnLst>
                                </p:cTn>
                              </p:par>
                              <p:par>
                                <p:cTn id="91" presetID="9" presetClass="entr" presetSubtype="0" fill="hold" nodeType="with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dissolve">
                                      <p:cBhvr>
                                        <p:cTn id="93" dur="500"/>
                                        <p:tgtEl>
                                          <p:spTgt spid="66"/>
                                        </p:tgtEl>
                                      </p:cBhvr>
                                    </p:animEffect>
                                  </p:childTnLst>
                                </p:cTn>
                              </p:par>
                              <p:par>
                                <p:cTn id="94" presetID="42" presetClass="path" presetSubtype="0" accel="50000" decel="50000" fill="hold" grpId="5" nodeType="withEffect">
                                  <p:stCondLst>
                                    <p:cond delay="0"/>
                                  </p:stCondLst>
                                  <p:childTnLst>
                                    <p:animMotion origin="layout" path="M -1.11111E-6 -1.48148E-6 L 0.00278 0.23704 " pathEditMode="relative" rAng="0" ptsTypes="AA">
                                      <p:cBhvr>
                                        <p:cTn id="95" dur="2000" fill="hold"/>
                                        <p:tgtEl>
                                          <p:spTgt spid="104"/>
                                        </p:tgtEl>
                                        <p:attrNameLst>
                                          <p:attrName>ppt_x</p:attrName>
                                          <p:attrName>ppt_y</p:attrName>
                                        </p:attrNameLst>
                                      </p:cBhvr>
                                      <p:rCtr x="139" y="11852"/>
                                    </p:animMotion>
                                  </p:childTnLst>
                                </p:cTn>
                              </p:par>
                            </p:childTnLst>
                          </p:cTn>
                        </p:par>
                        <p:par>
                          <p:cTn id="96" fill="hold">
                            <p:stCondLst>
                              <p:cond delay="2000"/>
                            </p:stCondLst>
                            <p:childTnLst>
                              <p:par>
                                <p:cTn id="97" presetID="9" presetClass="entr" presetSubtype="0"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Effect transition="in" filter="dissolve">
                                      <p:cBhvr>
                                        <p:cTn id="99" dur="500"/>
                                        <p:tgtEl>
                                          <p:spTgt spid="113"/>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xit" presetSubtype="0" fill="hold" grpId="6" nodeType="clickEffect">
                                  <p:stCondLst>
                                    <p:cond delay="0"/>
                                  </p:stCondLst>
                                  <p:childTnLst>
                                    <p:animEffect transition="out" filter="dissolve">
                                      <p:cBhvr>
                                        <p:cTn id="103" dur="500"/>
                                        <p:tgtEl>
                                          <p:spTgt spid="104"/>
                                        </p:tgtEl>
                                      </p:cBhvr>
                                    </p:animEffect>
                                    <p:set>
                                      <p:cBhvr>
                                        <p:cTn id="104" dur="1" fill="hold">
                                          <p:stCondLst>
                                            <p:cond delay="499"/>
                                          </p:stCondLst>
                                        </p:cTn>
                                        <p:tgtEl>
                                          <p:spTgt spid="104"/>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grpId="6" nodeType="clickEffect">
                                  <p:stCondLst>
                                    <p:cond delay="0"/>
                                  </p:stCondLst>
                                  <p:childTnLst>
                                    <p:set>
                                      <p:cBhvr>
                                        <p:cTn id="108" dur="1" fill="hold">
                                          <p:stCondLst>
                                            <p:cond delay="0"/>
                                          </p:stCondLst>
                                        </p:cTn>
                                        <p:tgtEl>
                                          <p:spTgt spid="105"/>
                                        </p:tgtEl>
                                        <p:attrNameLst>
                                          <p:attrName>style.visibility</p:attrName>
                                        </p:attrNameLst>
                                      </p:cBhvr>
                                      <p:to>
                                        <p:strVal val="visible"/>
                                      </p:to>
                                    </p:set>
                                    <p:animEffect transition="in" filter="dissolve">
                                      <p:cBhvr>
                                        <p:cTn id="109" dur="500"/>
                                        <p:tgtEl>
                                          <p:spTgt spid="105"/>
                                        </p:tgtEl>
                                      </p:cBhvr>
                                    </p:animEffect>
                                  </p:childTnLst>
                                </p:cTn>
                              </p:par>
                              <p:par>
                                <p:cTn id="110" presetID="1" presetClass="entr" presetSubtype="0" fill="hold" nodeType="withEffect">
                                  <p:stCondLst>
                                    <p:cond delay="0"/>
                                  </p:stCondLst>
                                  <p:childTnLst>
                                    <p:set>
                                      <p:cBhvr>
                                        <p:cTn id="111" dur="1" fill="hold">
                                          <p:stCondLst>
                                            <p:cond delay="0"/>
                                          </p:stCondLst>
                                        </p:cTn>
                                        <p:tgtEl>
                                          <p:spTgt spid="98"/>
                                        </p:tgtEl>
                                        <p:attrNameLst>
                                          <p:attrName>style.visibility</p:attrName>
                                        </p:attrNameLst>
                                      </p:cBhvr>
                                      <p:to>
                                        <p:strVal val="visible"/>
                                      </p:to>
                                    </p:set>
                                  </p:childTnLst>
                                </p:cTn>
                              </p:par>
                              <p:par>
                                <p:cTn id="112" presetID="9" presetClass="entr" presetSubtype="0" fill="hold" grpId="0" nodeType="withEffect">
                                  <p:stCondLst>
                                    <p:cond delay="0"/>
                                  </p:stCondLst>
                                  <p:childTnLst>
                                    <p:set>
                                      <p:cBhvr>
                                        <p:cTn id="113" dur="1" fill="hold">
                                          <p:stCondLst>
                                            <p:cond delay="0"/>
                                          </p:stCondLst>
                                        </p:cTn>
                                        <p:tgtEl>
                                          <p:spTgt spid="91"/>
                                        </p:tgtEl>
                                        <p:attrNameLst>
                                          <p:attrName>style.visibility</p:attrName>
                                        </p:attrNameLst>
                                      </p:cBhvr>
                                      <p:to>
                                        <p:strVal val="visible"/>
                                      </p:to>
                                    </p:set>
                                    <p:animEffect transition="in" filter="dissolve">
                                      <p:cBhvr>
                                        <p:cTn id="114" dur="500"/>
                                        <p:tgtEl>
                                          <p:spTgt spid="91"/>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dissolve">
                                      <p:cBhvr>
                                        <p:cTn id="117" dur="500"/>
                                        <p:tgtEl>
                                          <p:spTgt spid="97"/>
                                        </p:tgtEl>
                                      </p:cBhvr>
                                    </p:animEffect>
                                  </p:childTnLst>
                                </p:cTn>
                              </p:par>
                              <p:par>
                                <p:cTn id="118" presetID="9" presetClass="exit" presetSubtype="0" fill="hold" grpId="1" nodeType="withEffect">
                                  <p:stCondLst>
                                    <p:cond delay="0"/>
                                  </p:stCondLst>
                                  <p:childTnLst>
                                    <p:animEffect transition="out" filter="dissolve">
                                      <p:cBhvr>
                                        <p:cTn id="119" dur="500"/>
                                        <p:tgtEl>
                                          <p:spTgt spid="81"/>
                                        </p:tgtEl>
                                      </p:cBhvr>
                                    </p:animEffect>
                                    <p:set>
                                      <p:cBhvr>
                                        <p:cTn id="120" dur="1" fill="hold">
                                          <p:stCondLst>
                                            <p:cond delay="499"/>
                                          </p:stCondLst>
                                        </p:cTn>
                                        <p:tgtEl>
                                          <p:spTgt spid="81"/>
                                        </p:tgtEl>
                                        <p:attrNameLst>
                                          <p:attrName>style.visibility</p:attrName>
                                        </p:attrNameLst>
                                      </p:cBhvr>
                                      <p:to>
                                        <p:strVal val="hidden"/>
                                      </p:to>
                                    </p:set>
                                  </p:childTnLst>
                                </p:cTn>
                              </p:par>
                              <p:par>
                                <p:cTn id="121" presetID="9" presetClass="entr" presetSubtype="0" fill="hold" grpId="0" nodeType="withEffect">
                                  <p:stCondLst>
                                    <p:cond delay="0"/>
                                  </p:stCondLst>
                                  <p:childTnLst>
                                    <p:set>
                                      <p:cBhvr>
                                        <p:cTn id="122" dur="1" fill="hold">
                                          <p:stCondLst>
                                            <p:cond delay="0"/>
                                          </p:stCondLst>
                                        </p:cTn>
                                        <p:tgtEl>
                                          <p:spTgt spid="85"/>
                                        </p:tgtEl>
                                        <p:attrNameLst>
                                          <p:attrName>style.visibility</p:attrName>
                                        </p:attrNameLst>
                                      </p:cBhvr>
                                      <p:to>
                                        <p:strVal val="visible"/>
                                      </p:to>
                                    </p:set>
                                    <p:animEffect transition="in" filter="dissolve">
                                      <p:cBhvr>
                                        <p:cTn id="123" dur="500"/>
                                        <p:tgtEl>
                                          <p:spTgt spid="85"/>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114"/>
                                        </p:tgtEl>
                                        <p:attrNameLst>
                                          <p:attrName>style.visibility</p:attrName>
                                        </p:attrNameLst>
                                      </p:cBhvr>
                                      <p:to>
                                        <p:strVal val="visible"/>
                                      </p:to>
                                    </p:set>
                                    <p:animEffect transition="in" filter="dissolve">
                                      <p:cBhvr>
                                        <p:cTn id="126" dur="500"/>
                                        <p:tgtEl>
                                          <p:spTgt spid="114"/>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nodeType="click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dissolve">
                                      <p:cBhvr>
                                        <p:cTn id="131" dur="500"/>
                                        <p:tgtEl>
                                          <p:spTgt spid="106"/>
                                        </p:tgtEl>
                                      </p:cBhvr>
                                    </p:animEffect>
                                  </p:childTnLst>
                                </p:cTn>
                              </p:par>
                              <p:par>
                                <p:cTn id="132" presetID="9" presetClass="entr" presetSubtype="0" fill="hold" nodeType="with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dissolve">
                                      <p:cBhvr>
                                        <p:cTn id="134" dur="500"/>
                                        <p:tgtEl>
                                          <p:spTgt spid="108"/>
                                        </p:tgtEl>
                                      </p:cBhvr>
                                    </p:animEffect>
                                  </p:childTnLst>
                                </p:cTn>
                              </p:par>
                              <p:par>
                                <p:cTn id="135" presetID="9" presetClass="entr" presetSubtype="0" fill="hold" nodeType="withEffect">
                                  <p:stCondLst>
                                    <p:cond delay="0"/>
                                  </p:stCondLst>
                                  <p:childTnLst>
                                    <p:set>
                                      <p:cBhvr>
                                        <p:cTn id="136" dur="1" fill="hold">
                                          <p:stCondLst>
                                            <p:cond delay="0"/>
                                          </p:stCondLst>
                                        </p:cTn>
                                        <p:tgtEl>
                                          <p:spTgt spid="109"/>
                                        </p:tgtEl>
                                        <p:attrNameLst>
                                          <p:attrName>style.visibility</p:attrName>
                                        </p:attrNameLst>
                                      </p:cBhvr>
                                      <p:to>
                                        <p:strVal val="visible"/>
                                      </p:to>
                                    </p:set>
                                    <p:animEffect transition="in" filter="dissolve">
                                      <p:cBhvr>
                                        <p:cTn id="137" dur="500"/>
                                        <p:tgtEl>
                                          <p:spTgt spid="109"/>
                                        </p:tgtEl>
                                      </p:cBhvr>
                                    </p:animEffect>
                                  </p:childTnLst>
                                </p:cTn>
                              </p:par>
                              <p:par>
                                <p:cTn id="138" presetID="9" presetClass="entr" presetSubtype="0" fill="hold" nodeType="withEffect">
                                  <p:stCondLst>
                                    <p:cond delay="0"/>
                                  </p:stCondLst>
                                  <p:childTnLst>
                                    <p:set>
                                      <p:cBhvr>
                                        <p:cTn id="139" dur="1" fill="hold">
                                          <p:stCondLst>
                                            <p:cond delay="0"/>
                                          </p:stCondLst>
                                        </p:cTn>
                                        <p:tgtEl>
                                          <p:spTgt spid="119"/>
                                        </p:tgtEl>
                                        <p:attrNameLst>
                                          <p:attrName>style.visibility</p:attrName>
                                        </p:attrNameLst>
                                      </p:cBhvr>
                                      <p:to>
                                        <p:strVal val="visible"/>
                                      </p:to>
                                    </p:set>
                                    <p:animEffect transition="in" filter="dissolve">
                                      <p:cBhvr>
                                        <p:cTn id="14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animBg="1"/>
      <p:bldP spid="110" grpId="0" animBg="1"/>
      <p:bldP spid="110" grpId="1" animBg="1"/>
      <p:bldP spid="97" grpId="0"/>
      <p:bldP spid="105" grpId="6" animBg="1"/>
      <p:bldP spid="77" grpId="0" animBg="1"/>
      <p:bldP spid="77" grpId="1" animBg="1"/>
      <p:bldP spid="77" grpId="2" animBg="1"/>
      <p:bldP spid="103" grpId="1" animBg="1"/>
      <p:bldP spid="103" grpId="2" animBg="1"/>
      <p:bldP spid="103" grpId="3" animBg="1"/>
      <p:bldP spid="104" grpId="3" animBg="1"/>
      <p:bldP spid="104" grpId="5" animBg="1"/>
      <p:bldP spid="104" grpId="6" animBg="1"/>
      <p:bldP spid="85" grpId="0" animBg="1"/>
      <p:bldP spid="81" grpId="0" animBg="1"/>
      <p:bldP spid="81" grpId="1" animBg="1"/>
      <p:bldP spid="78" grpId="0" animBg="1"/>
      <p:bldP spid="24" grpId="0" animBg="1"/>
      <p:bldP spid="27" grpId="0"/>
      <p:bldP spid="60" grpId="0" animBg="1"/>
      <p:bldP spid="67" grpId="0" animBg="1"/>
      <p:bldP spid="68" grpId="0" animBg="1"/>
      <p:bldP spid="88" grpId="0"/>
      <p:bldP spid="89" grpId="0"/>
      <p:bldP spid="71" grpId="0"/>
      <p:bldP spid="113" grpId="0" animBg="1"/>
      <p:bldP spid="114" grpId="0"/>
      <p:bldP spid="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How is power management code best introduced in apps?</a:t>
            </a:r>
          </a:p>
          <a:p>
            <a:pPr lvl="1"/>
            <a:r>
              <a:rPr lang="en-US" dirty="0"/>
              <a:t>“Wait until </a:t>
            </a:r>
            <a:r>
              <a:rPr lang="en-US" dirty="0" smtClean="0"/>
              <a:t>                  before executing                 ”</a:t>
            </a:r>
          </a:p>
          <a:p>
            <a:pPr lvl="1"/>
            <a:r>
              <a:rPr lang="en-US" dirty="0" smtClean="0"/>
              <a:t>eliminates manually written power management code</a:t>
            </a:r>
          </a:p>
          <a:p>
            <a:pPr lvl="1"/>
            <a:endParaRPr lang="en-US" dirty="0"/>
          </a:p>
          <a:p>
            <a:r>
              <a:rPr lang="en-US" dirty="0"/>
              <a:t>How do we make situational power management decisions?</a:t>
            </a:r>
          </a:p>
          <a:p>
            <a:pPr lvl="1"/>
            <a:r>
              <a:rPr lang="en-US" dirty="0" smtClean="0"/>
              <a:t>data-centric approach: associate budgets with objects</a:t>
            </a:r>
          </a:p>
          <a:p>
            <a:pPr lvl="1"/>
            <a:r>
              <a:rPr lang="en-US" dirty="0" smtClean="0"/>
              <a:t>differentiated behavior over execution paths</a:t>
            </a:r>
          </a:p>
          <a:p>
            <a:pPr marL="457200" lvl="1" indent="0">
              <a:buNone/>
            </a:pPr>
            <a:endParaRPr lang="en-US" dirty="0"/>
          </a:p>
          <a:p>
            <a:r>
              <a:rPr lang="en-US" dirty="0" smtClean="0"/>
              <a:t>How do we manage the passage of time?</a:t>
            </a:r>
          </a:p>
          <a:p>
            <a:pPr lvl="1"/>
            <a:r>
              <a:rPr lang="en-US" dirty="0" smtClean="0"/>
              <a:t>the budget of an object is reduced only in </a:t>
            </a:r>
            <a:r>
              <a:rPr lang="en-US" b="1" dirty="0" smtClean="0"/>
              <a:t>@Wait </a:t>
            </a:r>
            <a:r>
              <a:rPr lang="en-US" dirty="0" smtClean="0"/>
              <a:t>annotations</a:t>
            </a:r>
          </a:p>
          <a:p>
            <a:pPr lvl="1"/>
            <a:r>
              <a:rPr lang="en-US" dirty="0" smtClean="0"/>
              <a:t>shifts focus away from estimating operation delays</a:t>
            </a:r>
          </a:p>
          <a:p>
            <a:pPr lvl="1"/>
            <a:endParaRPr lang="en-US" dirty="0"/>
          </a:p>
          <a:p>
            <a:pPr marL="457200" lvl="1" indent="0">
              <a:buNone/>
            </a:pPr>
            <a:endParaRPr lang="en-US" dirty="0" smtClean="0"/>
          </a:p>
        </p:txBody>
      </p:sp>
      <p:sp>
        <p:nvSpPr>
          <p:cNvPr id="3" name="Title 2"/>
          <p:cNvSpPr>
            <a:spLocks noGrp="1"/>
          </p:cNvSpPr>
          <p:nvPr>
            <p:ph type="title"/>
          </p:nvPr>
        </p:nvSpPr>
        <p:spPr/>
        <p:txBody>
          <a:bodyPr/>
          <a:lstStyle/>
          <a:p>
            <a:r>
              <a:rPr lang="en-US" dirty="0" smtClean="0"/>
              <a:t>Design of Tempus</a:t>
            </a:r>
            <a:endParaRPr lang="en-US" dirty="0"/>
          </a:p>
        </p:txBody>
      </p:sp>
      <p:sp>
        <p:nvSpPr>
          <p:cNvPr id="4" name="Slide Number Placeholder 3"/>
          <p:cNvSpPr>
            <a:spLocks noGrp="1"/>
          </p:cNvSpPr>
          <p:nvPr>
            <p:ph type="sldNum" sz="quarter" idx="12"/>
          </p:nvPr>
        </p:nvSpPr>
        <p:spPr/>
        <p:txBody>
          <a:bodyPr/>
          <a:lstStyle/>
          <a:p>
            <a:fld id="{A57C95C0-9799-AD43-BBF0-2FCEB5F46F89}" type="slidenum">
              <a:rPr lang="en-US" smtClean="0"/>
              <a:pPr/>
              <a:t>8</a:t>
            </a:fld>
            <a:endParaRPr lang="en-US" dirty="0"/>
          </a:p>
        </p:txBody>
      </p:sp>
      <p:cxnSp>
        <p:nvCxnSpPr>
          <p:cNvPr id="6" name="Straight Connector 5"/>
          <p:cNvCxnSpPr/>
          <p:nvPr/>
        </p:nvCxnSpPr>
        <p:spPr>
          <a:xfrm>
            <a:off x="2388358" y="1869743"/>
            <a:ext cx="996286"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720687" y="1869743"/>
            <a:ext cx="996286"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8696196"/>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Goal: Identify the objects that </a:t>
            </a:r>
            <a:r>
              <a:rPr lang="en-US" i="1" u="sng" dirty="0" smtClean="0"/>
              <a:t>may be delayed</a:t>
            </a:r>
            <a:r>
              <a:rPr lang="en-US" dirty="0" smtClean="0"/>
              <a:t> by @Wait </a:t>
            </a:r>
          </a:p>
          <a:p>
            <a:r>
              <a:rPr lang="en-US" dirty="0" smtClean="0"/>
              <a:t>Challenge: Handle concurrency in Android apps</a:t>
            </a:r>
          </a:p>
          <a:p>
            <a:endParaRPr lang="en-US" dirty="0"/>
          </a:p>
          <a:p>
            <a:r>
              <a:rPr lang="en-US" dirty="0" smtClean="0"/>
              <a:t>Approach:</a:t>
            </a:r>
          </a:p>
          <a:p>
            <a:pPr lvl="1"/>
            <a:r>
              <a:rPr lang="en-US" dirty="0" smtClean="0"/>
              <a:t>construct a CFG representing the app using </a:t>
            </a:r>
            <a:r>
              <a:rPr lang="en-US" dirty="0" err="1" smtClean="0"/>
              <a:t>FlowDroid</a:t>
            </a:r>
            <a:endParaRPr lang="en-US" baseline="30000" dirty="0"/>
          </a:p>
          <a:p>
            <a:pPr lvl="1"/>
            <a:r>
              <a:rPr lang="en-US" dirty="0" smtClean="0"/>
              <a:t>impacted by </a:t>
            </a:r>
            <a:r>
              <a:rPr lang="en-US" b="1" dirty="0" smtClean="0"/>
              <a:t>@Wait</a:t>
            </a:r>
          </a:p>
          <a:p>
            <a:pPr lvl="2"/>
            <a:r>
              <a:rPr lang="en-US" dirty="0" smtClean="0"/>
              <a:t>forward propagation of </a:t>
            </a:r>
            <a:r>
              <a:rPr lang="en-US" b="1" dirty="0" smtClean="0"/>
              <a:t>@Wait</a:t>
            </a:r>
            <a:r>
              <a:rPr lang="en-US" dirty="0" smtClean="0"/>
              <a:t> labels</a:t>
            </a:r>
          </a:p>
          <a:p>
            <a:pPr lvl="1"/>
            <a:r>
              <a:rPr lang="en-US" dirty="0" smtClean="0"/>
              <a:t>time sensitive variables</a:t>
            </a:r>
          </a:p>
          <a:p>
            <a:pPr lvl="2"/>
            <a:r>
              <a:rPr lang="en-US" dirty="0" smtClean="0"/>
              <a:t>directly annotated with </a:t>
            </a:r>
            <a:r>
              <a:rPr lang="en-US" b="1" dirty="0" smtClean="0"/>
              <a:t>@</a:t>
            </a:r>
            <a:r>
              <a:rPr lang="en-US" b="1" dirty="0" err="1" smtClean="0"/>
              <a:t>DelayBudget</a:t>
            </a:r>
            <a:endParaRPr lang="en-US" b="1" dirty="0" smtClean="0"/>
          </a:p>
          <a:p>
            <a:pPr lvl="2"/>
            <a:r>
              <a:rPr lang="en-US" dirty="0" smtClean="0"/>
              <a:t>aliased to a </a:t>
            </a:r>
            <a:r>
              <a:rPr lang="en-US" b="1" dirty="0" smtClean="0"/>
              <a:t>@</a:t>
            </a:r>
            <a:r>
              <a:rPr lang="en-US" b="1" dirty="0" err="1" smtClean="0"/>
              <a:t>DelayBudget</a:t>
            </a:r>
            <a:r>
              <a:rPr lang="en-US" b="1" dirty="0" smtClean="0"/>
              <a:t> </a:t>
            </a:r>
            <a:r>
              <a:rPr lang="en-US" dirty="0" smtClean="0"/>
              <a:t>variable</a:t>
            </a:r>
          </a:p>
          <a:p>
            <a:pPr lvl="1"/>
            <a:r>
              <a:rPr lang="en-US" b="1" dirty="0" smtClean="0"/>
              <a:t>default scope:</a:t>
            </a:r>
            <a:r>
              <a:rPr lang="en-US" dirty="0" smtClean="0"/>
              <a:t> all time sensitive variables present at a labeled program point</a:t>
            </a:r>
          </a:p>
          <a:p>
            <a:pPr marL="457200" lvl="1" indent="0">
              <a:buNone/>
            </a:pPr>
            <a:endParaRPr lang="en-US" i="1" dirty="0" smtClean="0"/>
          </a:p>
          <a:p>
            <a:pPr lvl="1"/>
            <a:endParaRPr lang="en-US" i="1" u="sng" dirty="0" smtClean="0"/>
          </a:p>
          <a:p>
            <a:pPr marL="457200" lvl="1" indent="0">
              <a:buNone/>
            </a:pPr>
            <a:endParaRPr lang="en-US" dirty="0" smtClean="0"/>
          </a:p>
        </p:txBody>
      </p:sp>
      <p:sp>
        <p:nvSpPr>
          <p:cNvPr id="3" name="Title 2"/>
          <p:cNvSpPr>
            <a:spLocks noGrp="1"/>
          </p:cNvSpPr>
          <p:nvPr>
            <p:ph type="title"/>
          </p:nvPr>
        </p:nvSpPr>
        <p:spPr/>
        <p:txBody>
          <a:bodyPr/>
          <a:lstStyle/>
          <a:p>
            <a:r>
              <a:rPr lang="en-US" dirty="0" smtClean="0"/>
              <a:t>Static Analysis</a:t>
            </a:r>
            <a:endParaRPr lang="en-US" dirty="0"/>
          </a:p>
        </p:txBody>
      </p:sp>
      <p:sp>
        <p:nvSpPr>
          <p:cNvPr id="4" name="Slide Number Placeholder 3"/>
          <p:cNvSpPr>
            <a:spLocks noGrp="1"/>
          </p:cNvSpPr>
          <p:nvPr>
            <p:ph type="sldNum" sz="quarter" idx="12"/>
          </p:nvPr>
        </p:nvSpPr>
        <p:spPr/>
        <p:txBody>
          <a:bodyPr/>
          <a:lstStyle/>
          <a:p>
            <a:fld id="{A57C95C0-9799-AD43-BBF0-2FCEB5F46F89}" type="slidenum">
              <a:rPr lang="en-US" smtClean="0"/>
              <a:pPr/>
              <a:t>9</a:t>
            </a:fld>
            <a:endParaRPr lang="en-US" dirty="0"/>
          </a:p>
        </p:txBody>
      </p:sp>
    </p:spTree>
    <p:extLst>
      <p:ext uri="{BB962C8B-B14F-4D97-AF65-F5344CB8AC3E}">
        <p14:creationId xmlns:p14="http://schemas.microsoft.com/office/powerpoint/2010/main" val="1904990803"/>
      </p:ext>
    </p:extLst>
  </p:cSld>
  <p:clrMapOvr>
    <a:masterClrMapping/>
  </p:clrMapOvr>
  <mc:AlternateContent xmlns:mc="http://schemas.openxmlformats.org/markup-compatibility/2006" xmlns:p14="http://schemas.microsoft.com/office/powerpoint/2010/main">
    <mc:Choice Requires="p14">
      <p:transition spd="slow" p14:dur="2000" advTm="62458"/>
    </mc:Choice>
    <mc:Fallback xmlns="">
      <p:transition xmlns:p14="http://schemas.microsoft.com/office/powerpoint/2010/main" spd="slow" advTm="6245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b_template" id="{C9D4D9BC-AACD-8C47-B551-A2AE65EF7B85}" vid="{23F7AA6C-DD49-7A45-8574-CA59877A42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lab_template</Template>
  <TotalTime>5197</TotalTime>
  <Words>2438</Words>
  <Application>Microsoft Macintosh PowerPoint</Application>
  <PresentationFormat>On-screen Show (4:3)</PresentationFormat>
  <Paragraphs>322</Paragraphs>
  <Slides>19</Slides>
  <Notes>15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Wingdings</vt:lpstr>
      <vt:lpstr>Arial</vt:lpstr>
      <vt:lpstr>Office Theme</vt:lpstr>
      <vt:lpstr>Tempus: Managing the  energy-delay trade-off in mobile apps</vt:lpstr>
      <vt:lpstr>Continuously Running Mobile Applications</vt:lpstr>
      <vt:lpstr>Approaches to Power Management</vt:lpstr>
      <vt:lpstr>CitiSense Application</vt:lpstr>
      <vt:lpstr>Annotations for Power Management</vt:lpstr>
      <vt:lpstr>Situational Power Management Decisions</vt:lpstr>
      <vt:lpstr>Semantics of Delay Budgets</vt:lpstr>
      <vt:lpstr>Design of Tempus</vt:lpstr>
      <vt:lpstr>Static Analysis</vt:lpstr>
      <vt:lpstr>CitiSense Example</vt:lpstr>
      <vt:lpstr>Tempus Middleware</vt:lpstr>
      <vt:lpstr>NPR News Experiment</vt:lpstr>
      <vt:lpstr>NPR News: Energy-Delay Tradeoff</vt:lpstr>
      <vt:lpstr>Conclusions</vt:lpstr>
      <vt:lpstr>Acknowledgements</vt:lpstr>
      <vt:lpstr>Overhead</vt:lpstr>
      <vt:lpstr>Tempus Annotations</vt:lpstr>
      <vt:lpstr>Situational Power Management Decisions</vt:lpstr>
      <vt:lpstr>Problem Formulation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Chipara, Octav</dc:creator>
  <cp:lastModifiedBy>Chipara, Octav</cp:lastModifiedBy>
  <cp:revision>578</cp:revision>
  <dcterms:created xsi:type="dcterms:W3CDTF">2015-12-04T21:30:12Z</dcterms:created>
  <dcterms:modified xsi:type="dcterms:W3CDTF">2015-12-12T19:50:23Z</dcterms:modified>
</cp:coreProperties>
</file>