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3"/>
  </p:notesMasterIdLst>
  <p:handoutMasterIdLst>
    <p:handoutMasterId r:id="rId24"/>
  </p:handoutMasterIdLst>
  <p:sldIdLst>
    <p:sldId id="256" r:id="rId3"/>
    <p:sldId id="472" r:id="rId4"/>
    <p:sldId id="568" r:id="rId5"/>
    <p:sldId id="571" r:id="rId6"/>
    <p:sldId id="570" r:id="rId7"/>
    <p:sldId id="572" r:id="rId8"/>
    <p:sldId id="552" r:id="rId9"/>
    <p:sldId id="551" r:id="rId10"/>
    <p:sldId id="557" r:id="rId11"/>
    <p:sldId id="554" r:id="rId12"/>
    <p:sldId id="578" r:id="rId13"/>
    <p:sldId id="576" r:id="rId14"/>
    <p:sldId id="580" r:id="rId15"/>
    <p:sldId id="553" r:id="rId16"/>
    <p:sldId id="563" r:id="rId17"/>
    <p:sldId id="564" r:id="rId18"/>
    <p:sldId id="565" r:id="rId19"/>
    <p:sldId id="560" r:id="rId20"/>
    <p:sldId id="579" r:id="rId21"/>
    <p:sldId id="57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ctav Chipara" initials="" lastIdx="6" clrIdx="0"/>
  <p:cmAuthor id="1" name="Farley Lai"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E0"/>
    <a:srgbClr val="00DA02"/>
    <a:srgbClr val="01D204"/>
    <a:srgbClr val="00BD00"/>
    <a:srgbClr val="B356AC"/>
    <a:srgbClr val="FF7CF5"/>
    <a:srgbClr val="FFD5FF"/>
    <a:srgbClr val="6B1A7E"/>
    <a:srgbClr val="E9D4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44" autoAdjust="0"/>
    <p:restoredTop sz="77679" autoAdjust="0"/>
  </p:normalViewPr>
  <p:slideViewPr>
    <p:cSldViewPr snapToGrid="0" snapToObjects="1">
      <p:cViewPr>
        <p:scale>
          <a:sx n="82" d="100"/>
          <a:sy n="82" d="100"/>
        </p:scale>
        <p:origin x="640" y="488"/>
      </p:cViewPr>
      <p:guideLst>
        <p:guide orient="horz"/>
        <p:guide pos="5759"/>
      </p:guideLst>
    </p:cSldViewPr>
  </p:slideViewPr>
  <p:outlineViewPr>
    <p:cViewPr>
      <p:scale>
        <a:sx n="33" d="100"/>
        <a:sy n="33" d="100"/>
      </p:scale>
      <p:origin x="0" y="-1212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176"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FE09E6-ADB0-3A4C-9E92-545D6110B55F}" type="datetime1">
              <a:rPr lang="en-US" smtClean="0"/>
              <a:t>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ED44D-512B-F148-AF42-DF42CCFE2FA3}" type="slidenum">
              <a:rPr lang="en-US" smtClean="0"/>
              <a:t>‹#›</a:t>
            </a:fld>
            <a:endParaRPr lang="en-US"/>
          </a:p>
        </p:txBody>
      </p:sp>
    </p:spTree>
    <p:extLst>
      <p:ext uri="{BB962C8B-B14F-4D97-AF65-F5344CB8AC3E}">
        <p14:creationId xmlns:p14="http://schemas.microsoft.com/office/powerpoint/2010/main" val="435205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D1647-25F2-A54D-9CC6-AA67C7F6B10B}" type="datetime1">
              <a:rPr lang="en-US" smtClean="0"/>
              <a:t>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55AA05-C249-F24C-81A0-0109BD346880}" type="slidenum">
              <a:rPr lang="en-US" smtClean="0"/>
              <a:t>‹#›</a:t>
            </a:fld>
            <a:endParaRPr lang="en-US"/>
          </a:p>
        </p:txBody>
      </p:sp>
    </p:spTree>
    <p:extLst>
      <p:ext uri="{BB962C8B-B14F-4D97-AF65-F5344CB8AC3E}">
        <p14:creationId xmlns:p14="http://schemas.microsoft.com/office/powerpoint/2010/main" val="15418819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-My</a:t>
            </a:r>
            <a:r>
              <a:rPr lang="en-US" sz="1200" b="0" i="0" kern="1200" baseline="0" dirty="0" smtClean="0">
                <a:solidFill>
                  <a:schemeClr val="tx1"/>
                </a:solidFill>
                <a:effectLst/>
                <a:latin typeface="+mn-lt"/>
                <a:ea typeface="+mn-ea"/>
                <a:cs typeface="+mn-cs"/>
              </a:rPr>
              <a:t> name is </a:t>
            </a:r>
            <a:r>
              <a:rPr lang="en-US" sz="1200" b="0" i="0" kern="1200" dirty="0" smtClean="0">
                <a:solidFill>
                  <a:schemeClr val="tx1"/>
                </a:solidFill>
                <a:effectLst/>
                <a:latin typeface="+mn-lt"/>
                <a:ea typeface="+mn-ea"/>
                <a:cs typeface="+mn-cs"/>
              </a:rPr>
              <a:t>Ryan Brummet</a:t>
            </a:r>
            <a:r>
              <a:rPr lang="en-US" sz="1200" b="0" i="0" kern="1200" baseline="0" dirty="0" smtClean="0">
                <a:solidFill>
                  <a:schemeClr val="tx1"/>
                </a:solidFill>
                <a:effectLst/>
                <a:latin typeface="+mn-lt"/>
                <a:ea typeface="+mn-ea"/>
                <a:cs typeface="+mn-cs"/>
              </a:rPr>
              <a:t> and I’m a third year </a:t>
            </a:r>
            <a:r>
              <a:rPr lang="en-US" sz="1200" b="0" i="0" kern="1200" baseline="0" dirty="0" err="1" smtClean="0">
                <a:solidFill>
                  <a:schemeClr val="tx1"/>
                </a:solidFill>
                <a:effectLst/>
                <a:latin typeface="+mn-lt"/>
                <a:ea typeface="+mn-ea"/>
                <a:cs typeface="+mn-cs"/>
              </a:rPr>
              <a:t>ph.d</a:t>
            </a:r>
            <a:r>
              <a:rPr lang="en-US" sz="1200" b="0" i="0" kern="1200" baseline="0" dirty="0" smtClean="0">
                <a:solidFill>
                  <a:schemeClr val="tx1"/>
                </a:solidFill>
                <a:effectLst/>
                <a:latin typeface="+mn-lt"/>
                <a:ea typeface="+mn-ea"/>
                <a:cs typeface="+mn-cs"/>
              </a:rPr>
              <a:t> student at the university of </a:t>
            </a:r>
            <a:r>
              <a:rPr lang="en-US" sz="1200" b="0" i="0" kern="1200" baseline="0" dirty="0" err="1" smtClean="0">
                <a:solidFill>
                  <a:schemeClr val="tx1"/>
                </a:solidFill>
                <a:effectLst/>
                <a:latin typeface="+mn-lt"/>
                <a:ea typeface="+mn-ea"/>
                <a:cs typeface="+mn-cs"/>
              </a:rPr>
              <a:t>iowa</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-Today I’m going to be presenting my team’s most recent work with the mobile phone app </a:t>
            </a:r>
            <a:r>
              <a:rPr lang="en-US" sz="1200" b="0" i="0" kern="1200" baseline="0" dirty="0" err="1" smtClean="0">
                <a:solidFill>
                  <a:schemeClr val="tx1"/>
                </a:solidFill>
                <a:effectLst/>
                <a:latin typeface="+mn-lt"/>
                <a:ea typeface="+mn-ea"/>
                <a:cs typeface="+mn-cs"/>
              </a:rPr>
              <a:t>AudioSense</a:t>
            </a:r>
            <a:r>
              <a:rPr lang="en-US" sz="1200" b="0" i="0" kern="1200" baseline="0" dirty="0" smtClean="0">
                <a:solidFill>
                  <a:schemeClr val="tx1"/>
                </a:solidFill>
                <a:effectLst/>
                <a:latin typeface="+mn-lt"/>
                <a:ea typeface="+mn-ea"/>
                <a:cs typeface="+mn-cs"/>
              </a:rPr>
              <a:t> and our exciting results regarding identification and prediction of unsuccessful HA users.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-Before</a:t>
            </a:r>
            <a:r>
              <a:rPr lang="en-US" sz="1200" b="0" i="0" kern="1200" baseline="0" dirty="0" smtClean="0">
                <a:solidFill>
                  <a:schemeClr val="tx1"/>
                </a:solidFill>
                <a:effectLst/>
                <a:latin typeface="+mn-lt"/>
                <a:ea typeface="+mn-ea"/>
                <a:cs typeface="+mn-cs"/>
              </a:rPr>
              <a:t> beginning I would like to briefly acknowledge the other members of our team.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
            </a:r>
            <a:r>
              <a:rPr lang="en-US" sz="1200" b="0" i="0" kern="1200" baseline="0" dirty="0" err="1" smtClean="0">
                <a:solidFill>
                  <a:schemeClr val="tx1"/>
                </a:solidFill>
                <a:effectLst/>
                <a:latin typeface="+mn-lt"/>
                <a:ea typeface="+mn-ea"/>
                <a:cs typeface="+mn-cs"/>
              </a:rPr>
              <a:t>Shabih</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Hasan</a:t>
            </a:r>
            <a:r>
              <a:rPr lang="en-US" sz="1200" b="0" i="0" kern="1200" baseline="0" dirty="0" smtClean="0">
                <a:solidFill>
                  <a:schemeClr val="tx1"/>
                </a:solidFill>
                <a:effectLst/>
                <a:latin typeface="+mn-lt"/>
                <a:ea typeface="+mn-ea"/>
                <a:cs typeface="+mn-cs"/>
              </a:rPr>
              <a:t> is a fourth year </a:t>
            </a:r>
            <a:r>
              <a:rPr lang="en-US" sz="1200" b="0" i="0" kern="1200" baseline="0" dirty="0" err="1" smtClean="0">
                <a:solidFill>
                  <a:schemeClr val="tx1"/>
                </a:solidFill>
                <a:effectLst/>
                <a:latin typeface="+mn-lt"/>
                <a:ea typeface="+mn-ea"/>
                <a:cs typeface="+mn-cs"/>
              </a:rPr>
              <a:t>ph.d</a:t>
            </a:r>
            <a:r>
              <a:rPr lang="en-US" sz="1200" b="0" i="0" kern="1200" baseline="0" dirty="0" smtClean="0">
                <a:solidFill>
                  <a:schemeClr val="tx1"/>
                </a:solidFill>
                <a:effectLst/>
                <a:latin typeface="+mn-lt"/>
                <a:ea typeface="+mn-ea"/>
                <a:cs typeface="+mn-cs"/>
              </a:rPr>
              <a:t> student and besides myself one of the main contributors to the work I will be presenting</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-Professor </a:t>
            </a:r>
            <a:r>
              <a:rPr lang="en-US" sz="1200" b="0" i="0" kern="1200" baseline="0" dirty="0" err="1" smtClean="0">
                <a:solidFill>
                  <a:schemeClr val="tx1"/>
                </a:solidFill>
                <a:effectLst/>
                <a:latin typeface="+mn-lt"/>
                <a:ea typeface="+mn-ea"/>
                <a:cs typeface="+mn-cs"/>
              </a:rPr>
              <a:t>Octav</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Chipara</a:t>
            </a:r>
            <a:r>
              <a:rPr lang="en-US" sz="1200" b="0" i="0" kern="1200" baseline="0" dirty="0" smtClean="0">
                <a:solidFill>
                  <a:schemeClr val="tx1"/>
                </a:solidFill>
                <a:effectLst/>
                <a:latin typeface="+mn-lt"/>
                <a:ea typeface="+mn-ea"/>
                <a:cs typeface="+mn-cs"/>
              </a:rPr>
              <a:t> is </a:t>
            </a:r>
            <a:r>
              <a:rPr lang="en-US" sz="1200" b="0" i="0" kern="1200" baseline="0" dirty="0" err="1" smtClean="0">
                <a:solidFill>
                  <a:schemeClr val="tx1"/>
                </a:solidFill>
                <a:effectLst/>
                <a:latin typeface="+mn-lt"/>
                <a:ea typeface="+mn-ea"/>
                <a:cs typeface="+mn-cs"/>
              </a:rPr>
              <a:t>Shabih’s</a:t>
            </a:r>
            <a:r>
              <a:rPr lang="en-US" sz="1200" b="0" i="0" kern="1200" baseline="0" dirty="0" smtClean="0">
                <a:solidFill>
                  <a:schemeClr val="tx1"/>
                </a:solidFill>
                <a:effectLst/>
                <a:latin typeface="+mn-lt"/>
                <a:ea typeface="+mn-ea"/>
                <a:cs typeface="+mn-cs"/>
              </a:rPr>
              <a:t> and my academic advisor and both supervised and contributed significantly to this project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-Professor </a:t>
            </a:r>
            <a:r>
              <a:rPr lang="en-US" sz="1200" b="0" i="0" kern="1200" baseline="0" dirty="0" err="1" smtClean="0">
                <a:solidFill>
                  <a:schemeClr val="tx1"/>
                </a:solidFill>
                <a:effectLst/>
                <a:latin typeface="+mn-lt"/>
                <a:ea typeface="+mn-ea"/>
                <a:cs typeface="+mn-cs"/>
              </a:rPr>
              <a:t>Tianbao</a:t>
            </a:r>
            <a:r>
              <a:rPr lang="en-US" sz="1200" b="0" i="0" kern="1200" baseline="0" dirty="0" smtClean="0">
                <a:solidFill>
                  <a:schemeClr val="tx1"/>
                </a:solidFill>
                <a:effectLst/>
                <a:latin typeface="+mn-lt"/>
                <a:ea typeface="+mn-ea"/>
                <a:cs typeface="+mn-cs"/>
              </a:rPr>
              <a:t> Yang provided machine learning advice.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-And finally I would like to acknowledge Dr. Wu, our audiology collaborator, whose expertise made our project possible.</a:t>
            </a:r>
          </a:p>
        </p:txBody>
      </p:sp>
      <p:sp>
        <p:nvSpPr>
          <p:cNvPr id="4" name="Slide Number Placeholder 3"/>
          <p:cNvSpPr>
            <a:spLocks noGrp="1"/>
          </p:cNvSpPr>
          <p:nvPr>
            <p:ph type="sldNum" sz="quarter" idx="10"/>
          </p:nvPr>
        </p:nvSpPr>
        <p:spPr/>
        <p:txBody>
          <a:bodyPr/>
          <a:lstStyle/>
          <a:p>
            <a:fld id="{AC55AA05-C249-F24C-81A0-0109BD346880}" type="slidenum">
              <a:rPr lang="en-US" smtClean="0"/>
              <a:t>1</a:t>
            </a:fld>
            <a:endParaRPr lang="en-US"/>
          </a:p>
        </p:txBody>
      </p:sp>
    </p:spTree>
    <p:extLst>
      <p:ext uri="{BB962C8B-B14F-4D97-AF65-F5344CB8AC3E}">
        <p14:creationId xmlns:p14="http://schemas.microsoft.com/office/powerpoint/2010/main" val="144334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 stated before, our primary goal is to understand why HA users are dissatisfied</a:t>
            </a:r>
            <a:r>
              <a:rPr lang="en-US" baseline="0" dirty="0" smtClean="0"/>
              <a:t> and ultimately what causes HA treatment to be unsuccessful</a:t>
            </a:r>
          </a:p>
          <a:p>
            <a:pPr marL="171450" indent="-171450">
              <a:buFontTx/>
              <a:buChar char="-"/>
            </a:pPr>
            <a:endParaRPr lang="en-US" baseline="0" dirty="0" smtClean="0"/>
          </a:p>
          <a:p>
            <a:pPr marL="171450" indent="-171450">
              <a:buFontTx/>
              <a:buChar char="-"/>
            </a:pPr>
            <a:r>
              <a:rPr lang="en-US" dirty="0" smtClean="0"/>
              <a:t>A good starting point to begin</a:t>
            </a:r>
            <a:r>
              <a:rPr lang="en-US" baseline="0" dirty="0" smtClean="0"/>
              <a:t> tackling this problem is to determine whether data we collect can be used to determine if a patient will be a  successful HA user or not.</a:t>
            </a:r>
          </a:p>
          <a:p>
            <a:pPr marL="171450" indent="-171450">
              <a:buFontTx/>
              <a:buChar char="-"/>
            </a:pPr>
            <a:endParaRPr lang="en-US" baseline="0" dirty="0" smtClean="0"/>
          </a:p>
          <a:p>
            <a:pPr marL="171450" indent="-171450">
              <a:buFontTx/>
              <a:buChar char="-"/>
            </a:pPr>
            <a:r>
              <a:rPr lang="en-US" baseline="0" dirty="0" smtClean="0"/>
              <a:t>In particular, we identify two questions audiologists are interested in.</a:t>
            </a:r>
          </a:p>
          <a:p>
            <a:pPr marL="628650" lvl="1" indent="-171450">
              <a:buFontTx/>
              <a:buChar char="-"/>
            </a:pPr>
            <a:r>
              <a:rPr lang="en-US" dirty="0" smtClean="0"/>
              <a:t>Can</a:t>
            </a:r>
            <a:r>
              <a:rPr lang="en-US" baseline="0" dirty="0" smtClean="0"/>
              <a:t> we predict if a new HA  user will be successful?</a:t>
            </a:r>
          </a:p>
          <a:p>
            <a:pPr marL="628650" lvl="1" indent="-171450">
              <a:buFontTx/>
              <a:buChar char="-"/>
            </a:pPr>
            <a:r>
              <a:rPr lang="en-US" baseline="0" dirty="0" smtClean="0"/>
              <a:t>If a current HA user changes his/her HA, can we predict if they will be successful?</a:t>
            </a:r>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13</a:t>
            </a:fld>
            <a:endParaRPr lang="en-US"/>
          </a:p>
        </p:txBody>
      </p:sp>
    </p:spTree>
    <p:extLst>
      <p:ext uri="{BB962C8B-B14F-4D97-AF65-F5344CB8AC3E}">
        <p14:creationId xmlns:p14="http://schemas.microsoft.com/office/powerpoint/2010/main" val="1611104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 order to measure a patient’s hearing ability in a given auditory context we ask patients to give ratings to various hearing related questions, on a 0-100 scale, such as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How much speech did you understand?  (SP)</a:t>
            </a:r>
          </a:p>
          <a:p>
            <a:pPr marL="628650" lvl="1" indent="-171450">
              <a:buFontTx/>
              <a:buChar char="-"/>
            </a:pPr>
            <a:r>
              <a:rPr lang="en-US" baseline="0" dirty="0" smtClean="0"/>
              <a:t>How much effort was required to listen?  (LE)</a:t>
            </a:r>
          </a:p>
          <a:p>
            <a:pPr marL="628650" lvl="1" indent="-171450">
              <a:buFontTx/>
              <a:buChar char="-"/>
            </a:pPr>
            <a:r>
              <a:rPr lang="en-US" dirty="0" smtClean="0"/>
              <a:t>How satisfied were you with your hearing</a:t>
            </a:r>
            <a:r>
              <a:rPr lang="en-US" baseline="0" dirty="0" smtClean="0"/>
              <a:t> aid? (ST)</a:t>
            </a:r>
          </a:p>
          <a:p>
            <a:pPr marL="628650" lvl="1" indent="-171450">
              <a:buFontTx/>
              <a:buChar char="-"/>
            </a:pPr>
            <a:r>
              <a:rPr lang="en-US" baseline="0" dirty="0" smtClean="0"/>
              <a:t>Could you tell where the sounds were coming from?  (LCL)</a:t>
            </a:r>
          </a:p>
          <a:p>
            <a:pPr marL="628650" lvl="1" indent="-171450">
              <a:buFontTx/>
              <a:buChar char="-"/>
            </a:pPr>
            <a:r>
              <a:rPr lang="en-US" baseline="0" dirty="0" smtClean="0"/>
              <a:t>How has your hearing affected what you want to do?  (AP)</a:t>
            </a:r>
          </a:p>
          <a:p>
            <a:pPr marL="457200" lvl="1" indent="0">
              <a:buFontTx/>
              <a:buNone/>
            </a:pPr>
            <a:endParaRPr lang="en-US" baseline="0" dirty="0" smtClean="0"/>
          </a:p>
          <a:p>
            <a:pPr marL="171450" indent="-171450">
              <a:buFontTx/>
              <a:buChar char="-"/>
            </a:pPr>
            <a:r>
              <a:rPr lang="en-US" baseline="0" dirty="0" smtClean="0"/>
              <a:t>To reduce noise and simplify prediction, we combined the highest correlated ratings to produce an aggregate </a:t>
            </a:r>
            <a:r>
              <a:rPr lang="en-US" baseline="0" dirty="0" err="1" smtClean="0"/>
              <a:t>socre</a:t>
            </a:r>
            <a:endParaRPr lang="en-US" baseline="0" dirty="0" smtClean="0"/>
          </a:p>
          <a:p>
            <a:pPr marL="171450" indent="-171450">
              <a:buFontTx/>
              <a:buChar char="-"/>
            </a:pPr>
            <a:endParaRPr lang="en-US" baseline="0" dirty="0" smtClean="0"/>
          </a:p>
          <a:p>
            <a:pPr marL="171450" indent="-171450">
              <a:buFontTx/>
              <a:buChar char="-"/>
            </a:pPr>
            <a:r>
              <a:rPr lang="en-US" baseline="0" dirty="0" smtClean="0"/>
              <a:t>In particular, we built an aggregate score out of the four highest correlated ratings: SP, LE, ST, AP.</a:t>
            </a:r>
          </a:p>
          <a:p>
            <a:pPr marL="171450" indent="-171450">
              <a:buFontTx/>
              <a:buChar char="-"/>
            </a:pPr>
            <a:endParaRPr lang="en-US" baseline="0" dirty="0" smtClean="0"/>
          </a:p>
          <a:p>
            <a:pPr marL="171450" indent="-171450">
              <a:buFontTx/>
              <a:buChar char="-"/>
            </a:pPr>
            <a:r>
              <a:rPr lang="en-US" baseline="0" dirty="0" smtClean="0"/>
              <a:t>We then mapped three of these ratings onto the rating with the widest distribution, LE (better discrimination between outcome scores).  This was done via a polynomial mapping.</a:t>
            </a:r>
          </a:p>
          <a:p>
            <a:pPr marL="171450" indent="-171450">
              <a:buFontTx/>
              <a:buChar char="-"/>
            </a:pPr>
            <a:endParaRPr lang="en-US" baseline="0" dirty="0" smtClean="0"/>
          </a:p>
          <a:p>
            <a:pPr marL="171450" indent="-171450">
              <a:buFontTx/>
              <a:buChar char="-"/>
            </a:pPr>
            <a:r>
              <a:rPr lang="en-US" baseline="0" dirty="0" smtClean="0"/>
              <a:t>These mapped ratings, along with LE, are then averaged to produce a single aggregate score which we call the Combined Score or CB</a:t>
            </a:r>
          </a:p>
          <a:p>
            <a:pPr marL="171450" indent="-171450">
              <a:buFontTx/>
              <a:buChar char="-"/>
            </a:pPr>
            <a:endParaRPr lang="en-US" baseline="0" dirty="0" smtClean="0"/>
          </a:p>
          <a:p>
            <a:pPr marL="171450" indent="-171450">
              <a:buFontTx/>
              <a:buChar char="-"/>
            </a:pPr>
            <a:r>
              <a:rPr lang="en-US" baseline="0" dirty="0" smtClean="0"/>
              <a:t>Notice that the combined score is highly correlated with the aggregated ratings, SP, LE, ST, and AP as desired.</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AC55AA05-C249-F24C-81A0-0109BD346880}" type="slidenum">
              <a:rPr lang="en-US" smtClean="0"/>
              <a:t>14</a:t>
            </a:fld>
            <a:endParaRPr lang="en-US"/>
          </a:p>
        </p:txBody>
      </p:sp>
    </p:spTree>
    <p:extLst>
      <p:ext uri="{BB962C8B-B14F-4D97-AF65-F5344CB8AC3E}">
        <p14:creationId xmlns:p14="http://schemas.microsoft.com/office/powerpoint/2010/main" val="1687293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patientID</a:t>
            </a:r>
            <a:r>
              <a:rPr lang="en-US" baseline="0" dirty="0" smtClean="0"/>
              <a:t> may or may not be used based on whether we are predicting novel patient.</a:t>
            </a:r>
          </a:p>
          <a:p>
            <a:pPr marL="171450" indent="-171450">
              <a:buFontTx/>
              <a:buChar char="-"/>
            </a:pPr>
            <a:r>
              <a:rPr lang="en-US" baseline="0" dirty="0" smtClean="0"/>
              <a:t>HA should always be used in every model</a:t>
            </a:r>
          </a:p>
          <a:p>
            <a:pPr marL="171450" indent="-171450">
              <a:buFontTx/>
              <a:buChar char="-"/>
            </a:pPr>
            <a:r>
              <a:rPr lang="en-US" baseline="0" dirty="0" err="1" smtClean="0"/>
              <a:t>patientID</a:t>
            </a:r>
            <a:r>
              <a:rPr lang="en-US" baseline="0" dirty="0" smtClean="0"/>
              <a:t> and HA are random effects for the Linear Mixed model</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15</a:t>
            </a:fld>
            <a:endParaRPr lang="en-US"/>
          </a:p>
        </p:txBody>
      </p:sp>
    </p:spTree>
    <p:extLst>
      <p:ext uri="{BB962C8B-B14F-4D97-AF65-F5344CB8AC3E}">
        <p14:creationId xmlns:p14="http://schemas.microsoft.com/office/powerpoint/2010/main" val="30871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Hold one</a:t>
            </a:r>
            <a:r>
              <a:rPr lang="en-US" baseline="0" dirty="0" smtClean="0"/>
              <a:t> patient out cross validation</a:t>
            </a:r>
          </a:p>
          <a:p>
            <a:pPr marL="171450" indent="-171450">
              <a:buFontTx/>
              <a:buChar char="-"/>
            </a:pPr>
            <a:r>
              <a:rPr lang="en-US" baseline="0" dirty="0" smtClean="0"/>
              <a:t>Linear model and Linear mixed models are the same when looking at Lab Scores</a:t>
            </a:r>
          </a:p>
          <a:p>
            <a:pPr marL="171450" indent="-171450">
              <a:buFontTx/>
              <a:buChar char="-"/>
            </a:pPr>
            <a:r>
              <a:rPr lang="en-US" baseline="0" dirty="0" smtClean="0"/>
              <a:t>We can predict whether a novel patient will be successful with 68% using the data we collected without collecting any information from a novel patient besides our Lab Scores and the HA they are using (assuming it’s one of the HAs used in our study)</a:t>
            </a:r>
          </a:p>
          <a:p>
            <a:pPr marL="171450" indent="-171450">
              <a:buFontTx/>
              <a:buChar char="-"/>
            </a:pPr>
            <a:r>
              <a:rPr lang="en-US" baseline="0" dirty="0" smtClean="0"/>
              <a:t>Using only lab scores and the HA as predictors, are models had prediction accuracy roughly equivalent to random chance</a:t>
            </a:r>
          </a:p>
          <a:p>
            <a:pPr marL="171450" indent="-171450">
              <a:buFontTx/>
              <a:buChar char="-"/>
            </a:pPr>
            <a:r>
              <a:rPr lang="en-US" baseline="0" dirty="0" smtClean="0"/>
              <a:t>INCLUDING AUDITORY CONTEXT INFORMATION FEATURES FROM OUR DATASET IMPROVES THE ACCURACY OF OUR MODELS BY OVER 10%</a:t>
            </a:r>
          </a:p>
          <a:p>
            <a:pPr marL="171450" indent="-171450">
              <a:buFontTx/>
              <a:buChar char="-"/>
            </a:pPr>
            <a:r>
              <a:rPr lang="en-US" baseline="0" dirty="0" smtClean="0"/>
              <a:t>Audio Context is significant feature for the prediction of HA success.  In addition, this result shows the clinical importance of collecting data from patients in-situ to predict HA success</a:t>
            </a:r>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AC55AA05-C249-F24C-81A0-0109BD346880}" type="slidenum">
              <a:rPr lang="en-US" smtClean="0"/>
              <a:t>16</a:t>
            </a:fld>
            <a:endParaRPr lang="en-US"/>
          </a:p>
        </p:txBody>
      </p:sp>
    </p:spTree>
    <p:extLst>
      <p:ext uri="{BB962C8B-B14F-4D97-AF65-F5344CB8AC3E}">
        <p14:creationId xmlns:p14="http://schemas.microsoft.com/office/powerpoint/2010/main" val="156194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b="0" i="0" kern="1200" baseline="0" dirty="0" err="1" smtClean="0">
                <a:solidFill>
                  <a:schemeClr val="tx1"/>
                </a:solidFill>
                <a:effectLst/>
                <a:latin typeface="+mn-lt"/>
                <a:ea typeface="+mn-ea"/>
                <a:cs typeface="+mn-cs"/>
              </a:rPr>
              <a:t>Sensorineural</a:t>
            </a:r>
            <a:r>
              <a:rPr lang="en-US" sz="1000" b="0" i="0" kern="1200" baseline="0" dirty="0" smtClean="0">
                <a:solidFill>
                  <a:schemeClr val="tx1"/>
                </a:solidFill>
                <a:effectLst/>
                <a:latin typeface="+mn-lt"/>
                <a:ea typeface="+mn-ea"/>
                <a:cs typeface="+mn-cs"/>
              </a:rPr>
              <a:t> hearing loss (SNHL) is a type of hearing loss, or deafness, in which the root cause lies in the inner ear (cochlear), </a:t>
            </a:r>
            <a:r>
              <a:rPr lang="en-US" sz="1000" b="0" i="0" kern="1200" baseline="0" dirty="0" err="1" smtClean="0">
                <a:solidFill>
                  <a:schemeClr val="tx1"/>
                </a:solidFill>
                <a:effectLst/>
                <a:latin typeface="+mn-lt"/>
                <a:ea typeface="+mn-ea"/>
                <a:cs typeface="+mn-cs"/>
              </a:rPr>
              <a:t>vestibulocochlear</a:t>
            </a:r>
            <a:r>
              <a:rPr lang="en-US" sz="1000" b="0" i="0" kern="1200" baseline="0" dirty="0" smtClean="0">
                <a:solidFill>
                  <a:schemeClr val="tx1"/>
                </a:solidFill>
                <a:effectLst/>
                <a:latin typeface="+mn-lt"/>
                <a:ea typeface="+mn-ea"/>
                <a:cs typeface="+mn-cs"/>
              </a:rPr>
              <a:t> nerve (cranial nerve 8), or central processing centers of the brain.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0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b="0" i="0" kern="1200" dirty="0" err="1" smtClean="0">
                <a:solidFill>
                  <a:schemeClr val="tx1"/>
                </a:solidFill>
                <a:effectLst/>
                <a:latin typeface="+mn-lt"/>
                <a:ea typeface="+mn-ea"/>
                <a:cs typeface="+mn-cs"/>
              </a:rPr>
              <a:t>Sensorineural</a:t>
            </a:r>
            <a:r>
              <a:rPr lang="en-US" sz="1000" b="0" i="0" kern="1200" dirty="0" smtClean="0">
                <a:solidFill>
                  <a:schemeClr val="tx1"/>
                </a:solidFill>
                <a:effectLst/>
                <a:latin typeface="+mn-lt"/>
                <a:ea typeface="+mn-ea"/>
                <a:cs typeface="+mn-cs"/>
              </a:rPr>
              <a:t> hearing</a:t>
            </a:r>
            <a:r>
              <a:rPr lang="en-US" sz="1000" b="0" i="0" kern="1200" baseline="0" dirty="0" smtClean="0">
                <a:solidFill>
                  <a:schemeClr val="tx1"/>
                </a:solidFill>
                <a:effectLst/>
                <a:latin typeface="+mn-lt"/>
                <a:ea typeface="+mn-ea"/>
                <a:cs typeface="+mn-cs"/>
              </a:rPr>
              <a:t> loss can be mild, moderate, severe, profound, or total.  All subjects from our study have mild to moderate hearing loss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0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b="0" i="0" kern="1200" baseline="0" dirty="0" smtClean="0">
                <a:solidFill>
                  <a:schemeClr val="tx1"/>
                </a:solidFill>
                <a:effectLst/>
                <a:latin typeface="+mn-lt"/>
                <a:ea typeface="+mn-ea"/>
                <a:cs typeface="+mn-cs"/>
              </a:rPr>
              <a:t>Approximately 90% have </a:t>
            </a:r>
            <a:r>
              <a:rPr lang="en-US" sz="1000" b="0" i="0" kern="1200" baseline="0" dirty="0" err="1" smtClean="0">
                <a:solidFill>
                  <a:schemeClr val="tx1"/>
                </a:solidFill>
                <a:effectLst/>
                <a:latin typeface="+mn-lt"/>
                <a:ea typeface="+mn-ea"/>
                <a:cs typeface="+mn-cs"/>
              </a:rPr>
              <a:t>sensorineural</a:t>
            </a:r>
            <a:r>
              <a:rPr lang="en-US" sz="1000" b="0" i="0" kern="1200" baseline="0" dirty="0" smtClean="0">
                <a:solidFill>
                  <a:schemeClr val="tx1"/>
                </a:solidFill>
                <a:effectLst/>
                <a:latin typeface="+mn-lt"/>
                <a:ea typeface="+mn-ea"/>
                <a:cs typeface="+mn-cs"/>
              </a:rPr>
              <a:t> hearing loss.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0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b="0" i="0" kern="1200" baseline="0" dirty="0" smtClean="0">
                <a:solidFill>
                  <a:schemeClr val="tx1"/>
                </a:solidFill>
                <a:effectLst/>
                <a:latin typeface="+mn-lt"/>
                <a:ea typeface="+mn-ea"/>
                <a:cs typeface="+mn-cs"/>
              </a:rPr>
              <a:t>It’s not clear what the causes of patient dissatisfaction are.</a:t>
            </a:r>
            <a:endParaRPr lang="en-US" sz="10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55AA05-C249-F24C-81A0-0109BD346880}" type="slidenum">
              <a:rPr lang="en-US" smtClean="0"/>
              <a:t>2</a:t>
            </a:fld>
            <a:endParaRPr lang="en-US"/>
          </a:p>
        </p:txBody>
      </p:sp>
    </p:spTree>
    <p:extLst>
      <p:ext uri="{BB962C8B-B14F-4D97-AF65-F5344CB8AC3E}">
        <p14:creationId xmlns:p14="http://schemas.microsoft.com/office/powerpoint/2010/main" val="22811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3</a:t>
            </a:fld>
            <a:endParaRPr lang="en-US"/>
          </a:p>
        </p:txBody>
      </p:sp>
    </p:spTree>
    <p:extLst>
      <p:ext uri="{BB962C8B-B14F-4D97-AF65-F5344CB8AC3E}">
        <p14:creationId xmlns:p14="http://schemas.microsoft.com/office/powerpoint/2010/main" val="35757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5</a:t>
            </a:fld>
            <a:endParaRPr lang="en-US"/>
          </a:p>
        </p:txBody>
      </p:sp>
    </p:spTree>
    <p:extLst>
      <p:ext uri="{BB962C8B-B14F-4D97-AF65-F5344CB8AC3E}">
        <p14:creationId xmlns:p14="http://schemas.microsoft.com/office/powerpoint/2010/main" val="198876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previous</a:t>
            </a:r>
            <a:r>
              <a:rPr lang="en-US" baseline="0" dirty="0" smtClean="0"/>
              <a:t> work we introduced </a:t>
            </a:r>
            <a:r>
              <a:rPr lang="en-US" baseline="0" dirty="0" err="1" smtClean="0"/>
              <a:t>AudioSense</a:t>
            </a:r>
            <a:r>
              <a:rPr lang="en-US" baseline="0" dirty="0" smtClean="0"/>
              <a:t> as an alternative to current methods of reducing recall bias and collecting audio context information such as Lab Simulation, Paper Surveys, and Diary Methods</a:t>
            </a:r>
            <a:endParaRPr lang="en-US" dirty="0" smtClean="0"/>
          </a:p>
          <a:p>
            <a:pPr marL="171450" indent="-171450">
              <a:buFontTx/>
              <a:buChar char="-"/>
            </a:pPr>
            <a:endParaRPr lang="en-US" dirty="0" smtClean="0"/>
          </a:p>
          <a:p>
            <a:pPr marL="171450" indent="-171450">
              <a:buFontTx/>
              <a:buChar char="-"/>
            </a:pPr>
            <a:r>
              <a:rPr lang="en-US" dirty="0" smtClean="0"/>
              <a:t>Lab Simulation</a:t>
            </a:r>
            <a:r>
              <a:rPr lang="en-US" baseline="0" dirty="0" smtClean="0"/>
              <a:t> has been the historical approach of audiologists.  Scales well, but may not accurately reproduce the real world.</a:t>
            </a:r>
          </a:p>
          <a:p>
            <a:pPr marL="171450" indent="-171450">
              <a:buFontTx/>
              <a:buChar char="-"/>
            </a:pPr>
            <a:endParaRPr lang="en-US" baseline="0" dirty="0" smtClean="0"/>
          </a:p>
          <a:p>
            <a:pPr marL="171450" indent="-171450">
              <a:buFontTx/>
              <a:buChar char="-"/>
            </a:pPr>
            <a:r>
              <a:rPr lang="en-US" baseline="0" dirty="0" smtClean="0"/>
              <a:t>Surveys and Diary Methods are collected in the real world.  However, they don’t scale well and don’t offer any control to researchers.  I.e. do we know that it is our subjects that are filling out the surveys?  Are subjects filling out surveys when they say they are?  </a:t>
            </a:r>
          </a:p>
          <a:p>
            <a:pPr marL="171450" indent="-171450">
              <a:buFontTx/>
              <a:buChar char="-"/>
            </a:pPr>
            <a:endParaRPr lang="en-US" baseline="0" dirty="0" smtClean="0"/>
          </a:p>
          <a:p>
            <a:pPr marL="171450" indent="-171450">
              <a:buFontTx/>
              <a:buChar char="-"/>
            </a:pPr>
            <a:r>
              <a:rPr lang="en-US" baseline="0" dirty="0" smtClean="0"/>
              <a:t>CBMS: Computer Based Medical Systems</a:t>
            </a:r>
          </a:p>
        </p:txBody>
      </p:sp>
      <p:sp>
        <p:nvSpPr>
          <p:cNvPr id="4" name="Slide Number Placeholder 3"/>
          <p:cNvSpPr>
            <a:spLocks noGrp="1"/>
          </p:cNvSpPr>
          <p:nvPr>
            <p:ph type="sldNum" sz="quarter" idx="10"/>
          </p:nvPr>
        </p:nvSpPr>
        <p:spPr/>
        <p:txBody>
          <a:bodyPr/>
          <a:lstStyle/>
          <a:p>
            <a:fld id="{AC55AA05-C249-F24C-81A0-0109BD346880}" type="slidenum">
              <a:rPr lang="en-US" smtClean="0"/>
              <a:t>7</a:t>
            </a:fld>
            <a:endParaRPr lang="en-US"/>
          </a:p>
        </p:txBody>
      </p:sp>
    </p:spTree>
    <p:extLst>
      <p:ext uri="{BB962C8B-B14F-4D97-AF65-F5344CB8AC3E}">
        <p14:creationId xmlns:p14="http://schemas.microsoft.com/office/powerpoint/2010/main" val="128931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Using </a:t>
            </a:r>
            <a:r>
              <a:rPr lang="en-US" dirty="0" err="1" smtClean="0"/>
              <a:t>AudioSense</a:t>
            </a:r>
            <a:r>
              <a:rPr lang="en-US" dirty="0" smtClean="0"/>
              <a:t>,</a:t>
            </a:r>
            <a:r>
              <a:rPr lang="en-US" baseline="0" dirty="0" smtClean="0"/>
              <a:t> we are able to information about 3 categories of Auditory Context.</a:t>
            </a:r>
          </a:p>
          <a:p>
            <a:pPr marL="171450" indent="-171450">
              <a:buFontTx/>
              <a:buChar char="-"/>
            </a:pPr>
            <a:endParaRPr lang="en-US" baseline="0" dirty="0" smtClean="0"/>
          </a:p>
          <a:p>
            <a:pPr marL="171450" indent="-171450">
              <a:buFontTx/>
              <a:buChar char="-"/>
            </a:pPr>
            <a:r>
              <a:rPr lang="en-US" baseline="0" dirty="0" smtClean="0"/>
              <a:t>This includes information such as</a:t>
            </a:r>
          </a:p>
          <a:p>
            <a:pPr marL="457200" lvl="1" indent="0">
              <a:buFontTx/>
              <a:buNone/>
            </a:pPr>
            <a:r>
              <a:rPr lang="en-US" baseline="0" dirty="0" smtClean="0"/>
              <a:t>whether a patient could see a talker’s face</a:t>
            </a:r>
          </a:p>
          <a:p>
            <a:pPr marL="457200" lvl="1" indent="0">
              <a:buFontTx/>
              <a:buNone/>
            </a:pPr>
            <a:r>
              <a:rPr lang="en-US" baseline="0" dirty="0" smtClean="0"/>
              <a:t>How many people he/she was talking to</a:t>
            </a:r>
          </a:p>
          <a:p>
            <a:pPr marL="457200" lvl="1" indent="0">
              <a:buFontTx/>
              <a:buNone/>
            </a:pPr>
            <a:r>
              <a:rPr lang="en-US" baseline="0" dirty="0" smtClean="0"/>
              <a:t>What he/she was doing?  Were they watching T.V.  Are they even actively listening?</a:t>
            </a:r>
          </a:p>
          <a:p>
            <a:pPr marL="457200" lvl="1" indent="0">
              <a:buFontTx/>
              <a:buNone/>
            </a:pPr>
            <a:r>
              <a:rPr lang="en-US" baseline="0" dirty="0" smtClean="0"/>
              <a:t>Were they inside or outside?</a:t>
            </a:r>
          </a:p>
          <a:p>
            <a:pPr marL="457200" lvl="1" indent="0">
              <a:buFontTx/>
              <a:buNone/>
            </a:pPr>
            <a:r>
              <a:rPr lang="en-US" baseline="0" dirty="0" smtClean="0"/>
              <a:t>How noisy was it?</a:t>
            </a:r>
          </a:p>
          <a:p>
            <a:pPr marL="457200" lvl="1" indent="0">
              <a:buFontTx/>
              <a:buNone/>
            </a:pPr>
            <a:endParaRPr lang="en-US" baseline="0" dirty="0" smtClean="0"/>
          </a:p>
          <a:p>
            <a:pPr marL="457200" lvl="1" indent="0">
              <a:buFontTx/>
              <a:buNone/>
            </a:pPr>
            <a:r>
              <a:rPr lang="en-US" baseline="0" dirty="0" smtClean="0"/>
              <a:t>Switch slides 6 and 7. add HA measurements scores to slide 5 (this way context and scores are briefly outlined in same slide)</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8</a:t>
            </a:fld>
            <a:endParaRPr lang="en-US"/>
          </a:p>
        </p:txBody>
      </p:sp>
    </p:spTree>
    <p:extLst>
      <p:ext uri="{BB962C8B-B14F-4D97-AF65-F5344CB8AC3E}">
        <p14:creationId xmlns:p14="http://schemas.microsoft.com/office/powerpoint/2010/main" val="1935780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 stated before, our primary goal is to understand why HA users are dissatisfied</a:t>
            </a:r>
            <a:r>
              <a:rPr lang="en-US" baseline="0" dirty="0" smtClean="0"/>
              <a:t> and ultimately what causes HA treatment to be unsuccessful</a:t>
            </a:r>
          </a:p>
          <a:p>
            <a:pPr marL="171450" indent="-171450">
              <a:buFontTx/>
              <a:buChar char="-"/>
            </a:pPr>
            <a:endParaRPr lang="en-US" baseline="0" dirty="0" smtClean="0"/>
          </a:p>
          <a:p>
            <a:pPr marL="171450" indent="-171450">
              <a:buFontTx/>
              <a:buChar char="-"/>
            </a:pPr>
            <a:r>
              <a:rPr lang="en-US" dirty="0" smtClean="0"/>
              <a:t>A good starting point to begin</a:t>
            </a:r>
            <a:r>
              <a:rPr lang="en-US" baseline="0" dirty="0" smtClean="0"/>
              <a:t> tackling this problem is to determine whether data we collect can be used to determine if a patient will be a  successful HA user or not.</a:t>
            </a:r>
          </a:p>
          <a:p>
            <a:pPr marL="171450" indent="-171450">
              <a:buFontTx/>
              <a:buChar char="-"/>
            </a:pPr>
            <a:endParaRPr lang="en-US" baseline="0" dirty="0" smtClean="0"/>
          </a:p>
          <a:p>
            <a:pPr marL="171450" indent="-171450">
              <a:buFontTx/>
              <a:buChar char="-"/>
            </a:pPr>
            <a:r>
              <a:rPr lang="en-US" baseline="0" dirty="0" smtClean="0"/>
              <a:t>In particular, we identify two questions audiologists are interested in.</a:t>
            </a:r>
          </a:p>
          <a:p>
            <a:pPr marL="628650" lvl="1" indent="-171450">
              <a:buFontTx/>
              <a:buChar char="-"/>
            </a:pPr>
            <a:r>
              <a:rPr lang="en-US" dirty="0" smtClean="0"/>
              <a:t>Can</a:t>
            </a:r>
            <a:r>
              <a:rPr lang="en-US" baseline="0" dirty="0" smtClean="0"/>
              <a:t> we predict if a new HA  user will be successful?</a:t>
            </a:r>
          </a:p>
          <a:p>
            <a:pPr marL="628650" lvl="1" indent="-171450">
              <a:buFontTx/>
              <a:buChar char="-"/>
            </a:pPr>
            <a:r>
              <a:rPr lang="en-US" baseline="0" dirty="0" smtClean="0"/>
              <a:t>If a current HA user changes his/her HA, can we predict if they will be successful?</a:t>
            </a:r>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9</a:t>
            </a:fld>
            <a:endParaRPr lang="en-US"/>
          </a:p>
        </p:txBody>
      </p:sp>
    </p:spTree>
    <p:extLst>
      <p:ext uri="{BB962C8B-B14F-4D97-AF65-F5344CB8AC3E}">
        <p14:creationId xmlns:p14="http://schemas.microsoft.com/office/powerpoint/2010/main" val="361624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Do not talk about</a:t>
            </a:r>
            <a:r>
              <a:rPr lang="en-US" baseline="0" dirty="0" smtClean="0"/>
              <a:t> SNR and PTA.  Just say they are standard hearing assessment scores.  If you would like more information I would direct you to our paper.</a:t>
            </a:r>
          </a:p>
          <a:p>
            <a:pPr marL="171450" indent="-171450">
              <a:buFontTx/>
              <a:buChar char="-"/>
            </a:pPr>
            <a:endParaRPr lang="en-US" baseline="0" dirty="0" smtClean="0"/>
          </a:p>
          <a:p>
            <a:pPr marL="171450" indent="-171450">
              <a:buFontTx/>
              <a:buChar char="-"/>
            </a:pPr>
            <a:r>
              <a:rPr lang="en-US" baseline="0" dirty="0" smtClean="0"/>
              <a:t>Signal to noise Ratio (SNR) is measured by requiring patients to repeat sentences in increasingly noisy environments</a:t>
            </a:r>
          </a:p>
          <a:p>
            <a:pPr marL="171450" indent="-171450">
              <a:buFontTx/>
              <a:buChar char="-"/>
            </a:pPr>
            <a:endParaRPr lang="en-US" baseline="0" dirty="0" smtClean="0"/>
          </a:p>
          <a:p>
            <a:pPr marL="171450" indent="-171450">
              <a:buFontTx/>
              <a:buChar char="-"/>
            </a:pPr>
            <a:r>
              <a:rPr lang="en-US" baseline="0" dirty="0" smtClean="0"/>
              <a:t>Pure Tone audiometry (PTA) is measured by presenting pure tones at various frequencies and amplitudes</a:t>
            </a:r>
            <a:endParaRPr lang="en-US" dirty="0" smtClean="0"/>
          </a:p>
          <a:p>
            <a:endParaRPr lang="en-US" dirty="0" smtClean="0"/>
          </a:p>
          <a:p>
            <a:r>
              <a:rPr lang="en-US" dirty="0" smtClean="0"/>
              <a:t>-   To the best of our</a:t>
            </a:r>
            <a:r>
              <a:rPr lang="en-US" baseline="0" dirty="0" smtClean="0"/>
              <a:t> knowledge our study is the largest study within Audiology to use computerized EMA.</a:t>
            </a:r>
            <a:endParaRPr lang="en-US" dirty="0"/>
          </a:p>
        </p:txBody>
      </p:sp>
      <p:sp>
        <p:nvSpPr>
          <p:cNvPr id="4" name="Slide Number Placeholder 3"/>
          <p:cNvSpPr>
            <a:spLocks noGrp="1"/>
          </p:cNvSpPr>
          <p:nvPr>
            <p:ph type="sldNum" sz="quarter" idx="10"/>
          </p:nvPr>
        </p:nvSpPr>
        <p:spPr/>
        <p:txBody>
          <a:bodyPr/>
          <a:lstStyle/>
          <a:p>
            <a:fld id="{AC55AA05-C249-F24C-81A0-0109BD346880}" type="slidenum">
              <a:rPr lang="en-US" smtClean="0"/>
              <a:t>10</a:t>
            </a:fld>
            <a:endParaRPr lang="en-US"/>
          </a:p>
        </p:txBody>
      </p:sp>
    </p:spTree>
    <p:extLst>
      <p:ext uri="{BB962C8B-B14F-4D97-AF65-F5344CB8AC3E}">
        <p14:creationId xmlns:p14="http://schemas.microsoft.com/office/powerpoint/2010/main" val="140882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r>
              <a:t>While analyzing contexts, we tried to gain insight into the importance of various activity and location types. we see that high importance is associated conversations and talking on the phone and lower with media and passive listening. This seems logical as the high importance activities require higher levels of social engagement.</a:t>
            </a:r>
          </a:p>
        </p:txBody>
      </p:sp>
    </p:spTree>
    <p:extLst>
      <p:ext uri="{BB962C8B-B14F-4D97-AF65-F5344CB8AC3E}">
        <p14:creationId xmlns:p14="http://schemas.microsoft.com/office/powerpoint/2010/main" val="170076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5757832"/>
            <a:ext cx="9144000" cy="80628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645975"/>
            <a:ext cx="7772400" cy="2133322"/>
          </a:xfrm>
        </p:spPr>
        <p:txBody>
          <a:bodyPr/>
          <a:lstStyle>
            <a:lvl1pPr>
              <a:defRPr>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04239" y="3788254"/>
            <a:ext cx="6842262" cy="1554931"/>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Box 6"/>
          <p:cNvSpPr txBox="1"/>
          <p:nvPr userDrawn="1"/>
        </p:nvSpPr>
        <p:spPr>
          <a:xfrm>
            <a:off x="0" y="6576693"/>
            <a:ext cx="9144000" cy="338554"/>
          </a:xfrm>
          <a:prstGeom prst="rect">
            <a:avLst/>
          </a:prstGeom>
          <a:solidFill>
            <a:schemeClr val="tx1"/>
          </a:solidFill>
        </p:spPr>
        <p:txBody>
          <a:bodyPr wrap="square" rtlCol="0">
            <a:spAutoFit/>
          </a:bodyPr>
          <a:lstStyle/>
          <a:p>
            <a:pPr algn="l"/>
            <a:r>
              <a:rPr lang="en-US" sz="1600" dirty="0" smtClean="0">
                <a:solidFill>
                  <a:srgbClr val="E9D428"/>
                </a:solidFill>
              </a:rPr>
              <a:t>University</a:t>
            </a:r>
            <a:r>
              <a:rPr lang="en-US" sz="1600" baseline="0" dirty="0" smtClean="0">
                <a:solidFill>
                  <a:srgbClr val="E9D428"/>
                </a:solidFill>
              </a:rPr>
              <a:t> of Iowa | Mobile Sensing Laboratory </a:t>
            </a:r>
            <a:endParaRPr lang="en-US" sz="1600" dirty="0">
              <a:solidFill>
                <a:srgbClr val="E9D428"/>
              </a:solidFill>
            </a:endParaRPr>
          </a:p>
        </p:txBody>
      </p:sp>
      <p:pic>
        <p:nvPicPr>
          <p:cNvPr id="11" name="Picture 10" descr="DomeWordsingl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467" y="5807058"/>
            <a:ext cx="4191000" cy="520700"/>
          </a:xfrm>
          <a:prstGeom prst="rect">
            <a:avLst/>
          </a:prstGeom>
        </p:spPr>
      </p:pic>
    </p:spTree>
    <p:extLst>
      <p:ext uri="{BB962C8B-B14F-4D97-AF65-F5344CB8AC3E}">
        <p14:creationId xmlns:p14="http://schemas.microsoft.com/office/powerpoint/2010/main" val="3092138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CSense</a:t>
            </a:r>
            <a:endParaRPr lang="en-US"/>
          </a:p>
        </p:txBody>
      </p:sp>
      <p:sp>
        <p:nvSpPr>
          <p:cNvPr id="6" name="Slide Number Placeholder 5"/>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1735139852"/>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CSense</a:t>
            </a:r>
            <a:endParaRPr lang="en-US"/>
          </a:p>
        </p:txBody>
      </p:sp>
      <p:sp>
        <p:nvSpPr>
          <p:cNvPr id="6" name="Slide Number Placeholder 5"/>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1224205213"/>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6" name="Shape 56"/>
          <p:cNvSpPr>
            <a:spLocks noGrp="1"/>
          </p:cNvSpPr>
          <p:nvPr>
            <p:ph type="title"/>
          </p:nvPr>
        </p:nvSpPr>
        <p:spPr>
          <a:xfrm>
            <a:off x="457200" y="92076"/>
            <a:ext cx="8229600" cy="1011336"/>
          </a:xfrm>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41709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685800" y="1844675"/>
            <a:ext cx="7772400" cy="2041525"/>
          </a:xfrm>
          <a:prstGeom prst="rect">
            <a:avLst/>
          </a:prstGeom>
        </p:spPr>
        <p:txBody>
          <a:bodyPr/>
          <a:lstStyle/>
          <a:p>
            <a:r>
              <a:t>Title Text</a:t>
            </a:r>
          </a:p>
        </p:txBody>
      </p:sp>
      <p:sp>
        <p:nvSpPr>
          <p:cNvPr id="12" name="Shape 12"/>
          <p:cNvSpPr>
            <a:spLocks noGrp="1"/>
          </p:cNvSpPr>
          <p:nvPr>
            <p:ph type="body" sz="half" idx="1"/>
          </p:nvPr>
        </p:nvSpPr>
        <p:spPr>
          <a:xfrm>
            <a:off x="1371600" y="3886200"/>
            <a:ext cx="6400800" cy="2971800"/>
          </a:xfrm>
          <a:prstGeom prst="rect">
            <a:avLst/>
          </a:prstGeom>
        </p:spPr>
        <p:txBody>
          <a:bodyPr/>
          <a:lstStyle>
            <a:lvl1pPr marL="0" indent="0" algn="ctr">
              <a:buSzTx/>
              <a:buFontTx/>
              <a:buNone/>
              <a:defRPr sz="3200">
                <a:solidFill>
                  <a:srgbClr val="888888"/>
                </a:solidFill>
              </a:defRPr>
            </a:lvl1pPr>
            <a:lvl2pPr marL="0" indent="457200" algn="ctr">
              <a:buSzTx/>
              <a:buFontTx/>
              <a:buNone/>
              <a:defRPr sz="3200">
                <a:solidFill>
                  <a:srgbClr val="888888"/>
                </a:solidFill>
              </a:defRPr>
            </a:lvl2pPr>
            <a:lvl3pPr marL="0" indent="914400" algn="ctr">
              <a:buSzTx/>
              <a:buFontTx/>
              <a:buNone/>
              <a:defRPr sz="3200">
                <a:solidFill>
                  <a:srgbClr val="888888"/>
                </a:solidFill>
              </a:defRPr>
            </a:lvl3pPr>
            <a:lvl4pPr marL="0" indent="1371600" algn="ctr">
              <a:buSzTx/>
              <a:buFontTx/>
              <a:buNone/>
              <a:defRPr sz="3200">
                <a:solidFill>
                  <a:srgbClr val="888888"/>
                </a:solidFill>
              </a:defRPr>
            </a:lvl4pPr>
            <a:lvl5pPr marL="0" indent="1828800" algn="ctr">
              <a:buSzTx/>
              <a:buFontTx/>
              <a:buNone/>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78829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82243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461630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xfrm>
            <a:off x="457200" y="92076"/>
            <a:ext cx="8229600" cy="1508125"/>
          </a:xfrm>
          <a:prstGeom prst="rect">
            <a:avLst/>
          </a:prstGeom>
        </p:spPr>
        <p:txBody>
          <a:bodyPr/>
          <a:lstStyle/>
          <a:p>
            <a:r>
              <a:t>Title Text</a:t>
            </a:r>
          </a:p>
        </p:txBody>
      </p:sp>
      <p:sp>
        <p:nvSpPr>
          <p:cNvPr id="39" name="Shape 39"/>
          <p:cNvSpPr>
            <a:spLocks noGrp="1"/>
          </p:cNvSpPr>
          <p:nvPr>
            <p:ph type="body" sz="half"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076758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 name="Shape 47"/>
          <p:cNvSpPr>
            <a:spLocks noGrp="1"/>
          </p:cNvSpPr>
          <p:nvPr>
            <p:ph type="title"/>
          </p:nvPr>
        </p:nvSpPr>
        <p:spPr>
          <a:xfrm>
            <a:off x="457200" y="256810"/>
            <a:ext cx="8229600" cy="1178656"/>
          </a:xfrm>
          <a:prstGeom prst="rect">
            <a:avLst/>
          </a:prstGeom>
        </p:spPr>
        <p:txBody>
          <a:bodyPr/>
          <a:lstStyle/>
          <a:p>
            <a:r>
              <a:t>Title Text</a:t>
            </a:r>
          </a:p>
        </p:txBody>
      </p:sp>
      <p:sp>
        <p:nvSpPr>
          <p:cNvPr id="48" name="Shape 48"/>
          <p:cNvSpPr>
            <a:spLocks noGrp="1"/>
          </p:cNvSpPr>
          <p:nvPr>
            <p:ph type="body" sz="quarter"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9037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6" name="Shape 56"/>
          <p:cNvSpPr>
            <a:spLocks noGrp="1"/>
          </p:cNvSpPr>
          <p:nvPr>
            <p:ph type="title"/>
          </p:nvPr>
        </p:nvSpPr>
        <p:spPr>
          <a:xfrm>
            <a:off x="457200" y="92076"/>
            <a:ext cx="8229600" cy="1011336"/>
          </a:xfrm>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31364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Shape 6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37431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 y="6570964"/>
            <a:ext cx="9144000" cy="338554"/>
          </a:xfrm>
          <a:prstGeom prst="rect">
            <a:avLst/>
          </a:prstGeom>
          <a:solidFill>
            <a:schemeClr val="tx1"/>
          </a:solidFill>
        </p:spPr>
        <p:txBody>
          <a:bodyPr wrap="square" rtlCol="0">
            <a:spAutoFit/>
          </a:bodyPr>
          <a:lstStyle/>
          <a:p>
            <a:pPr algn="l"/>
            <a:r>
              <a:rPr lang="en-US" sz="1600" dirty="0" smtClean="0">
                <a:solidFill>
                  <a:srgbClr val="E9D428"/>
                </a:solidFill>
              </a:rPr>
              <a:t>University</a:t>
            </a:r>
            <a:r>
              <a:rPr lang="en-US" sz="1600" baseline="0" dirty="0" smtClean="0">
                <a:solidFill>
                  <a:srgbClr val="E9D428"/>
                </a:solidFill>
              </a:rPr>
              <a:t> of Iowa | Mobile Sensing Laboratory  </a:t>
            </a:r>
            <a:endParaRPr lang="en-US" sz="1600" dirty="0">
              <a:solidFill>
                <a:srgbClr val="E9D428"/>
              </a:solidFill>
            </a:endParaRPr>
          </a:p>
        </p:txBody>
      </p:sp>
      <p:sp>
        <p:nvSpPr>
          <p:cNvPr id="3" name="Content Placeholder 2"/>
          <p:cNvSpPr>
            <a:spLocks noGrp="1"/>
          </p:cNvSpPr>
          <p:nvPr>
            <p:ph idx="1"/>
          </p:nvPr>
        </p:nvSpPr>
        <p:spPr>
          <a:xfrm>
            <a:off x="100587" y="1186450"/>
            <a:ext cx="8939683" cy="5308198"/>
          </a:xfrm>
        </p:spPr>
        <p:txBody>
          <a:bodyPr/>
          <a:lstStyle>
            <a:lvl1pPr algn="l">
              <a:defRPr sz="2600" b="1">
                <a:solidFill>
                  <a:srgbClr val="000090"/>
                </a:solidFill>
              </a:defRPr>
            </a:lvl1pPr>
            <a:lvl2pPr algn="l">
              <a:defRPr sz="2400"/>
            </a:lvl2pPr>
            <a:lvl3pPr algn="l">
              <a:defRPr sz="2200"/>
            </a:lvl3pPr>
            <a:lvl4pPr algn="l">
              <a:defRPr sz="2000"/>
            </a:lvl4pPr>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0" y="-2"/>
            <a:ext cx="9144000" cy="305320"/>
          </a:xfrm>
          <a:prstGeom prst="rect">
            <a:avLst/>
          </a:prstGeom>
          <a:solidFill>
            <a:schemeClr val="tx1"/>
          </a:solidFill>
        </p:spPr>
        <p:txBody>
          <a:bodyPr wrap="square" rtlCol="0">
            <a:spAutoFit/>
          </a:bodyPr>
          <a:lstStyle/>
          <a:p>
            <a:pPr algn="l"/>
            <a:endParaRPr lang="en-US" dirty="0">
              <a:solidFill>
                <a:srgbClr val="E9D428"/>
              </a:solidFill>
            </a:endParaRPr>
          </a:p>
        </p:txBody>
      </p:sp>
      <p:sp>
        <p:nvSpPr>
          <p:cNvPr id="2" name="Title 1"/>
          <p:cNvSpPr>
            <a:spLocks noGrp="1"/>
          </p:cNvSpPr>
          <p:nvPr>
            <p:ph type="title"/>
          </p:nvPr>
        </p:nvSpPr>
        <p:spPr>
          <a:xfrm>
            <a:off x="0" y="319032"/>
            <a:ext cx="9144000" cy="725661"/>
          </a:xfrm>
          <a:solidFill>
            <a:schemeClr val="bg1">
              <a:lumMod val="85000"/>
            </a:schemeClr>
          </a:solidFill>
        </p:spPr>
        <p:txBody>
          <a:bodyPr>
            <a:noAutofit/>
          </a:bodyPr>
          <a:lstStyle>
            <a:lvl1pPr>
              <a:defRPr sz="3600"/>
            </a:lvl1pPr>
          </a:lstStyle>
          <a:p>
            <a:r>
              <a:rPr lang="en-US" dirty="0" smtClean="0"/>
              <a:t>Click to edit Master title style</a:t>
            </a:r>
            <a:endParaRPr lang="en-US" dirty="0"/>
          </a:p>
        </p:txBody>
      </p:sp>
      <p:sp>
        <p:nvSpPr>
          <p:cNvPr id="12" name="Footer Placeholder 11"/>
          <p:cNvSpPr>
            <a:spLocks noGrp="1"/>
          </p:cNvSpPr>
          <p:nvPr>
            <p:ph type="ftr" sz="quarter" idx="11"/>
          </p:nvPr>
        </p:nvSpPr>
        <p:spPr>
          <a:xfrm>
            <a:off x="0" y="-1236"/>
            <a:ext cx="3575746" cy="281323"/>
          </a:xfrm>
          <a:noFill/>
          <a:ln>
            <a:noFill/>
          </a:ln>
        </p:spPr>
        <p:txBody>
          <a:bodyPr/>
          <a:lstStyle>
            <a:lvl1pPr>
              <a:defRPr sz="1600">
                <a:solidFill>
                  <a:srgbClr val="E9D428"/>
                </a:solidFill>
              </a:defRPr>
            </a:lvl1pPr>
          </a:lstStyle>
          <a:p>
            <a:pPr algn="l"/>
            <a:r>
              <a:rPr lang="en-US" dirty="0" smtClean="0"/>
              <a:t>Header</a:t>
            </a:r>
            <a:endParaRPr lang="en-US" dirty="0"/>
          </a:p>
        </p:txBody>
      </p:sp>
      <p:sp>
        <p:nvSpPr>
          <p:cNvPr id="13" name="Slide Number Placeholder 12"/>
          <p:cNvSpPr>
            <a:spLocks noGrp="1"/>
          </p:cNvSpPr>
          <p:nvPr>
            <p:ph type="sldNum" sz="quarter" idx="12"/>
          </p:nvPr>
        </p:nvSpPr>
        <p:spPr>
          <a:xfrm>
            <a:off x="8254504" y="6570964"/>
            <a:ext cx="889495" cy="324761"/>
          </a:xfrm>
        </p:spPr>
        <p:txBody>
          <a:bodyPr/>
          <a:lstStyle>
            <a:lvl1pPr>
              <a:defRPr sz="1600"/>
            </a:lvl1pPr>
          </a:lstStyle>
          <a:p>
            <a:fld id="{A57C95C0-9799-AD43-BBF0-2FCEB5F46F89}" type="slidenum">
              <a:rPr lang="en-US" smtClean="0"/>
              <a:pPr/>
              <a:t>‹#›</a:t>
            </a:fld>
            <a:endParaRPr lang="en-US" dirty="0"/>
          </a:p>
        </p:txBody>
      </p:sp>
    </p:spTree>
    <p:extLst>
      <p:ext uri="{BB962C8B-B14F-4D97-AF65-F5344CB8AC3E}">
        <p14:creationId xmlns:p14="http://schemas.microsoft.com/office/powerpoint/2010/main" val="3210794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Shape 71"/>
          <p:cNvSpPr>
            <a:spLocks noGrp="1"/>
          </p:cNvSpPr>
          <p:nvPr>
            <p:ph type="title"/>
          </p:nvPr>
        </p:nvSpPr>
        <p:spPr>
          <a:xfrm>
            <a:off x="457200" y="0"/>
            <a:ext cx="3008314" cy="1435100"/>
          </a:xfrm>
          <a:prstGeom prst="rect">
            <a:avLst/>
          </a:prstGeom>
        </p:spPr>
        <p:txBody>
          <a:bodyPr anchor="b"/>
          <a:lstStyle>
            <a:lvl1pPr algn="l">
              <a:defRPr sz="2000" b="1"/>
            </a:lvl1pPr>
          </a:lstStyle>
          <a:p>
            <a:r>
              <a:t>Title Text</a:t>
            </a:r>
          </a:p>
        </p:txBody>
      </p:sp>
      <p:sp>
        <p:nvSpPr>
          <p:cNvPr id="72" name="Shape 72"/>
          <p:cNvSpPr>
            <a:spLocks noGrp="1"/>
          </p:cNvSpPr>
          <p:nvPr>
            <p:ph type="body" idx="1"/>
          </p:nvPr>
        </p:nvSpPr>
        <p:spPr>
          <a:xfrm>
            <a:off x="3575050" y="273050"/>
            <a:ext cx="5111750" cy="6584950"/>
          </a:xfrm>
          <a:prstGeom prst="rect">
            <a:avLst/>
          </a:prstGeom>
        </p:spPr>
        <p:txBody>
          <a:bodyPr/>
          <a:lstStyle>
            <a:lvl1pPr marL="321468" indent="-321468"/>
            <a:lvl2pPr marL="763360" indent="-306160"/>
            <a:lvl3pPr marL="1200150" indent="-285750"/>
            <a:lvl4pPr marL="1714500" indent="-342900"/>
            <a:lvl5pPr marL="2171700" indent="-342900"/>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282542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 name="Shape 80"/>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1" name="Shape 81"/>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91026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 name="Shape 89"/>
          <p:cNvSpPr>
            <a:spLocks noGrp="1"/>
          </p:cNvSpPr>
          <p:nvPr>
            <p:ph type="title"/>
          </p:nvPr>
        </p:nvSpPr>
        <p:spPr>
          <a:xfrm>
            <a:off x="457200" y="92076"/>
            <a:ext cx="8229600" cy="1508125"/>
          </a:xfrm>
          <a:prstGeom prst="rect">
            <a:avLst/>
          </a:prstGeom>
        </p:spPr>
        <p:txBody>
          <a:bodyPr/>
          <a:lstStyle/>
          <a:p>
            <a:r>
              <a:t>Title Text</a:t>
            </a:r>
          </a:p>
        </p:txBody>
      </p:sp>
      <p:sp>
        <p:nvSpPr>
          <p:cNvPr id="90" name="Shape 90"/>
          <p:cNvSpPr>
            <a:spLocks noGrp="1"/>
          </p:cNvSpPr>
          <p:nvPr>
            <p:ph type="body" idx="1"/>
          </p:nvPr>
        </p:nvSpPr>
        <p:spPr>
          <a:xfrm>
            <a:off x="457200" y="1600200"/>
            <a:ext cx="8229600" cy="5257800"/>
          </a:xfrm>
          <a:prstGeom prst="rect">
            <a:avLst/>
          </a:prstGeom>
        </p:spPr>
        <p:txBody>
          <a:bodyPr/>
          <a:lstStyle>
            <a:lvl1pPr marL="321468" indent="-321468"/>
            <a:lvl2pPr marL="763360" indent="-306160"/>
            <a:lvl3pPr marL="1200150" indent="-285750"/>
            <a:lvl4pPr marL="1714500" indent="-342900"/>
            <a:lvl5pPr marL="2171700" indent="-342900"/>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25348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 name="Shape 98"/>
          <p:cNvSpPr>
            <a:spLocks noGrp="1"/>
          </p:cNvSpPr>
          <p:nvPr>
            <p:ph type="title"/>
          </p:nvPr>
        </p:nvSpPr>
        <p:spPr>
          <a:xfrm>
            <a:off x="6629400" y="0"/>
            <a:ext cx="2057400" cy="6400802"/>
          </a:xfrm>
          <a:prstGeom prst="rect">
            <a:avLst/>
          </a:prstGeom>
        </p:spPr>
        <p:txBody>
          <a:bodyPr/>
          <a:lstStyle/>
          <a:p>
            <a:r>
              <a:t>Title Text</a:t>
            </a:r>
          </a:p>
        </p:txBody>
      </p:sp>
      <p:sp>
        <p:nvSpPr>
          <p:cNvPr id="99" name="Shape 99"/>
          <p:cNvSpPr>
            <a:spLocks noGrp="1"/>
          </p:cNvSpPr>
          <p:nvPr>
            <p:ph type="body" idx="1"/>
          </p:nvPr>
        </p:nvSpPr>
        <p:spPr>
          <a:xfrm>
            <a:off x="457200" y="274638"/>
            <a:ext cx="6019800" cy="6583363"/>
          </a:xfrm>
          <a:prstGeom prst="rect">
            <a:avLst/>
          </a:prstGeom>
        </p:spPr>
        <p:txBody>
          <a:bodyPr/>
          <a:lstStyle>
            <a:lvl1pPr marL="321468" indent="-321468"/>
            <a:lvl2pPr marL="763360" indent="-306160"/>
            <a:lvl3pPr marL="1200150" indent="-285750"/>
            <a:lvl4pPr marL="1714500" indent="-342900"/>
            <a:lvl5pPr marL="2171700" indent="-342900"/>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332038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07" name="Shape 107"/>
          <p:cNvSpPr>
            <a:spLocks noGrp="1"/>
          </p:cNvSpPr>
          <p:nvPr>
            <p:ph type="sldNum" sz="quarter" idx="2"/>
          </p:nvPr>
        </p:nvSpPr>
        <p:spPr>
          <a:prstGeom prst="rect">
            <a:avLst/>
          </a:prstGeom>
        </p:spPr>
        <p:txBody>
          <a:bodyPr/>
          <a:lstStyle>
            <a:lvl1pPr defTabSz="914400"/>
          </a:lstStyle>
          <a:p>
            <a:fld id="{86CB4B4D-7CA3-9044-876B-883B54F8677D}" type="slidenum">
              <a:rPr/>
              <a:pPr/>
              <a:t>‹#›</a:t>
            </a:fld>
            <a:endParaRPr/>
          </a:p>
        </p:txBody>
      </p:sp>
    </p:spTree>
    <p:extLst>
      <p:ext uri="{BB962C8B-B14F-4D97-AF65-F5344CB8AC3E}">
        <p14:creationId xmlns:p14="http://schemas.microsoft.com/office/powerpoint/2010/main" val="7278545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4" name="Shape 114"/>
          <p:cNvSpPr>
            <a:spLocks noGrp="1"/>
          </p:cNvSpPr>
          <p:nvPr>
            <p:ph type="title"/>
          </p:nvPr>
        </p:nvSpPr>
        <p:spPr>
          <a:xfrm>
            <a:off x="457200" y="92076"/>
            <a:ext cx="8229600" cy="1508125"/>
          </a:xfrm>
          <a:prstGeom prst="rect">
            <a:avLst/>
          </a:prstGeom>
        </p:spPr>
        <p:txBody>
          <a:bodyPr/>
          <a:lstStyle>
            <a:lvl1pPr defTabSz="914400"/>
          </a:lstStyle>
          <a:p>
            <a:r>
              <a:t>Title Text</a:t>
            </a:r>
          </a:p>
        </p:txBody>
      </p:sp>
      <p:sp>
        <p:nvSpPr>
          <p:cNvPr id="115" name="Shape 115"/>
          <p:cNvSpPr>
            <a:spLocks noGrp="1"/>
          </p:cNvSpPr>
          <p:nvPr>
            <p:ph type="body" idx="1"/>
          </p:nvPr>
        </p:nvSpPr>
        <p:spPr>
          <a:xfrm>
            <a:off x="457200" y="1600200"/>
            <a:ext cx="8229600" cy="5257800"/>
          </a:xfrm>
          <a:prstGeom prst="rect">
            <a:avLst/>
          </a:prstGeom>
        </p:spPr>
        <p:txBody>
          <a:bodyPr/>
          <a:lstStyle>
            <a:lvl1pPr defTabSz="914400">
              <a:defRPr sz="3200"/>
            </a:lvl1pPr>
            <a:lvl2pPr defTabSz="914400">
              <a:defRPr sz="3200"/>
            </a:lvl2pPr>
            <a:lvl3pPr defTabSz="914400">
              <a:defRPr sz="3200"/>
            </a:lvl3pPr>
            <a:lvl4pPr defTabSz="914400">
              <a:defRPr sz="3200"/>
            </a:lvl4pPr>
            <a:lvl5pPr defTabSz="914400">
              <a:defRPr sz="3200"/>
            </a:lvl5pPr>
          </a:lstStyle>
          <a:p>
            <a:r>
              <a:t>Body Level One</a:t>
            </a:r>
          </a:p>
          <a:p>
            <a:pPr lvl="1"/>
            <a:r>
              <a:t>Body Level Two</a:t>
            </a:r>
          </a:p>
          <a:p>
            <a:pPr lvl="2"/>
            <a:r>
              <a:t>Body Level Three</a:t>
            </a:r>
          </a:p>
          <a:p>
            <a:pPr lvl="3"/>
            <a:r>
              <a:t>Body Level Four</a:t>
            </a:r>
          </a:p>
          <a:p>
            <a:pPr lvl="4"/>
            <a:r>
              <a:t>Body Level Five</a:t>
            </a:r>
          </a:p>
        </p:txBody>
      </p:sp>
      <p:sp>
        <p:nvSpPr>
          <p:cNvPr id="116" name="Shape 116"/>
          <p:cNvSpPr>
            <a:spLocks noGrp="1"/>
          </p:cNvSpPr>
          <p:nvPr>
            <p:ph type="sldNum" sz="quarter" idx="2"/>
          </p:nvPr>
        </p:nvSpPr>
        <p:spPr>
          <a:prstGeom prst="rect">
            <a:avLst/>
          </a:prstGeom>
        </p:spPr>
        <p:txBody>
          <a:bodyPr/>
          <a:lstStyle>
            <a:lvl1pPr defTabSz="914400"/>
          </a:lstStyle>
          <a:p>
            <a:fld id="{86CB4B4D-7CA3-9044-876B-883B54F8677D}" type="slidenum">
              <a:rPr/>
              <a:pPr/>
              <a:t>‹#›</a:t>
            </a:fld>
            <a:endParaRPr/>
          </a:p>
        </p:txBody>
      </p:sp>
    </p:spTree>
    <p:extLst>
      <p:ext uri="{BB962C8B-B14F-4D97-AF65-F5344CB8AC3E}">
        <p14:creationId xmlns:p14="http://schemas.microsoft.com/office/powerpoint/2010/main" val="14487161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92076"/>
            <a:ext cx="8229600" cy="1508125"/>
          </a:xfrm>
          <a:prstGeom prst="rect">
            <a:avLst/>
          </a:prstGeom>
        </p:spPr>
        <p:txBody>
          <a:bodyPr/>
          <a:lstStyle>
            <a:lvl1pPr defTabSz="914400"/>
          </a:lstStyle>
          <a:p>
            <a:r>
              <a:t>Title Text</a:t>
            </a:r>
          </a:p>
        </p:txBody>
      </p:sp>
      <p:sp>
        <p:nvSpPr>
          <p:cNvPr id="124" name="Shape 124"/>
          <p:cNvSpPr>
            <a:spLocks noGrp="1"/>
          </p:cNvSpPr>
          <p:nvPr>
            <p:ph type="body" sz="half" idx="1"/>
          </p:nvPr>
        </p:nvSpPr>
        <p:spPr>
          <a:xfrm>
            <a:off x="457200" y="1600200"/>
            <a:ext cx="4038600" cy="5257800"/>
          </a:xfrm>
          <a:prstGeom prst="rect">
            <a:avLst/>
          </a:prstGeom>
        </p:spPr>
        <p:txBody>
          <a:bodyPr/>
          <a:lstStyle>
            <a:lvl1pPr defTabSz="914400">
              <a:spcBef>
                <a:spcPts val="600"/>
              </a:spcBef>
              <a:defRPr sz="2800"/>
            </a:lvl1pPr>
            <a:lvl2pPr marL="790575" indent="-333375" defTabSz="914400">
              <a:spcBef>
                <a:spcPts val="600"/>
              </a:spcBef>
              <a:defRPr sz="2800"/>
            </a:lvl2pPr>
            <a:lvl3pPr marL="1234439" indent="-320039" defTabSz="914400">
              <a:spcBef>
                <a:spcPts val="600"/>
              </a:spcBef>
              <a:defRPr sz="2800"/>
            </a:lvl3pPr>
            <a:lvl4pPr marL="1727200" indent="-355600" defTabSz="914400">
              <a:spcBef>
                <a:spcPts val="600"/>
              </a:spcBef>
              <a:defRPr sz="2800"/>
            </a:lvl4pPr>
            <a:lvl5pPr marL="2184400" indent="-355600" defTabSz="9144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5" name="Shape 125"/>
          <p:cNvSpPr>
            <a:spLocks noGrp="1"/>
          </p:cNvSpPr>
          <p:nvPr>
            <p:ph type="sldNum" sz="quarter" idx="2"/>
          </p:nvPr>
        </p:nvSpPr>
        <p:spPr>
          <a:prstGeom prst="rect">
            <a:avLst/>
          </a:prstGeom>
        </p:spPr>
        <p:txBody>
          <a:bodyPr/>
          <a:lstStyle>
            <a:lvl1pPr defTabSz="914400"/>
          </a:lstStyle>
          <a:p>
            <a:fld id="{86CB4B4D-7CA3-9044-876B-883B54F8677D}" type="slidenum">
              <a:rPr/>
              <a:pPr/>
              <a:t>‹#›</a:t>
            </a:fld>
            <a:endParaRPr/>
          </a:p>
        </p:txBody>
      </p:sp>
    </p:spTree>
    <p:extLst>
      <p:ext uri="{BB962C8B-B14F-4D97-AF65-F5344CB8AC3E}">
        <p14:creationId xmlns:p14="http://schemas.microsoft.com/office/powerpoint/2010/main" val="12814827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32" name="Shape 132"/>
          <p:cNvSpPr>
            <a:spLocks noGrp="1"/>
          </p:cNvSpPr>
          <p:nvPr>
            <p:ph type="title"/>
          </p:nvPr>
        </p:nvSpPr>
        <p:spPr>
          <a:xfrm>
            <a:off x="457200" y="92076"/>
            <a:ext cx="8229600" cy="1508125"/>
          </a:xfrm>
          <a:prstGeom prst="rect">
            <a:avLst/>
          </a:prstGeom>
        </p:spPr>
        <p:txBody>
          <a:bodyPr/>
          <a:lstStyle>
            <a:lvl1pPr defTabSz="914400"/>
          </a:lstStyle>
          <a:p>
            <a:r>
              <a:t>Title Text</a:t>
            </a:r>
          </a:p>
        </p:txBody>
      </p:sp>
      <p:sp>
        <p:nvSpPr>
          <p:cNvPr id="133" name="Shape 133"/>
          <p:cNvSpPr>
            <a:spLocks noGrp="1"/>
          </p:cNvSpPr>
          <p:nvPr>
            <p:ph type="sldNum" sz="quarter" idx="2"/>
          </p:nvPr>
        </p:nvSpPr>
        <p:spPr>
          <a:prstGeom prst="rect">
            <a:avLst/>
          </a:prstGeom>
        </p:spPr>
        <p:txBody>
          <a:bodyPr/>
          <a:lstStyle>
            <a:lvl1pPr defTabSz="914400"/>
          </a:lstStyle>
          <a:p>
            <a:fld id="{86CB4B4D-7CA3-9044-876B-883B54F8677D}" type="slidenum">
              <a:rPr/>
              <a:pPr/>
              <a:t>‹#›</a:t>
            </a:fld>
            <a:endParaRPr/>
          </a:p>
        </p:txBody>
      </p:sp>
    </p:spTree>
    <p:extLst>
      <p:ext uri="{BB962C8B-B14F-4D97-AF65-F5344CB8AC3E}">
        <p14:creationId xmlns:p14="http://schemas.microsoft.com/office/powerpoint/2010/main" val="176294047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40" name="Shape 140"/>
          <p:cNvSpPr/>
          <p:nvPr/>
        </p:nvSpPr>
        <p:spPr>
          <a:xfrm>
            <a:off x="894457" y="861631"/>
            <a:ext cx="7356525" cy="3"/>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41" name="Shape 141"/>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142" name="Shape 142"/>
          <p:cNvSpPr>
            <a:spLocks noGrp="1"/>
          </p:cNvSpPr>
          <p:nvPr>
            <p:ph type="sldNum" sz="quarter" idx="2"/>
          </p:nvPr>
        </p:nvSpPr>
        <p:spPr>
          <a:xfrm>
            <a:off x="8735516" y="6563320"/>
            <a:ext cx="236538"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39840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49" name="Shape 149"/>
          <p:cNvSpPr/>
          <p:nvPr/>
        </p:nvSpPr>
        <p:spPr>
          <a:xfrm>
            <a:off x="892968" y="839447"/>
            <a:ext cx="3678972" cy="3"/>
          </a:xfrm>
          <a:prstGeom prst="line">
            <a:avLst/>
          </a:prstGeom>
          <a:ln w="25400">
            <a:solidFill>
              <a:srgbClr val="9411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50" name="Shape 150"/>
          <p:cNvSpPr/>
          <p:nvPr/>
        </p:nvSpPr>
        <p:spPr>
          <a:xfrm>
            <a:off x="4571998" y="841626"/>
            <a:ext cx="3678954" cy="1"/>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51" name="Shape 151"/>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152" name="Shape 152"/>
          <p:cNvSpPr>
            <a:spLocks noGrp="1"/>
          </p:cNvSpPr>
          <p:nvPr>
            <p:ph type="sldNum" sz="quarter" idx="2"/>
          </p:nvPr>
        </p:nvSpPr>
        <p:spPr>
          <a:xfrm>
            <a:off x="8012211" y="6563320"/>
            <a:ext cx="236539"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8295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6488668"/>
            <a:ext cx="9144000" cy="369332"/>
          </a:xfrm>
          <a:prstGeom prst="rect">
            <a:avLst/>
          </a:prstGeom>
          <a:solidFill>
            <a:schemeClr val="tx1"/>
          </a:solidFill>
        </p:spPr>
        <p:txBody>
          <a:bodyPr wrap="square" rtlCol="0">
            <a:spAutoFit/>
          </a:bodyPr>
          <a:lstStyle/>
          <a:p>
            <a:pPr algn="l"/>
            <a:r>
              <a:rPr lang="en-US" dirty="0" smtClean="0">
                <a:solidFill>
                  <a:srgbClr val="E9D428"/>
                </a:solidFill>
              </a:rPr>
              <a:t>  University</a:t>
            </a:r>
            <a:r>
              <a:rPr lang="en-US" baseline="0" dirty="0" smtClean="0">
                <a:solidFill>
                  <a:srgbClr val="E9D428"/>
                </a:solidFill>
              </a:rPr>
              <a:t> of Iowa | Mobile Sensing Laboratory | </a:t>
            </a:r>
            <a:endParaRPr lang="en-US" dirty="0">
              <a:solidFill>
                <a:srgbClr val="E9D428"/>
              </a:solidFill>
            </a:endParaRPr>
          </a:p>
        </p:txBody>
      </p:sp>
      <p:sp>
        <p:nvSpPr>
          <p:cNvPr id="4" name="Footer Placeholder 3"/>
          <p:cNvSpPr>
            <a:spLocks noGrp="1"/>
          </p:cNvSpPr>
          <p:nvPr>
            <p:ph type="ftr" sz="quarter" idx="11"/>
          </p:nvPr>
        </p:nvSpPr>
        <p:spPr>
          <a:xfrm>
            <a:off x="4678762" y="6488668"/>
            <a:ext cx="3838485" cy="365125"/>
          </a:xfrm>
        </p:spPr>
        <p:txBody>
          <a:bodyPr/>
          <a:lstStyle>
            <a:lvl1pPr algn="l">
              <a:defRPr sz="1800">
                <a:solidFill>
                  <a:srgbClr val="E9D428"/>
                </a:solidFill>
              </a:defRPr>
            </a:lvl1pPr>
          </a:lstStyle>
          <a:p>
            <a:r>
              <a:rPr lang="en-US" smtClean="0"/>
              <a:t>CSense</a:t>
            </a:r>
            <a:endParaRPr lang="en-US" dirty="0"/>
          </a:p>
        </p:txBody>
      </p:sp>
      <p:sp>
        <p:nvSpPr>
          <p:cNvPr id="5" name="Slide Number Placeholder 4"/>
          <p:cNvSpPr>
            <a:spLocks noGrp="1"/>
          </p:cNvSpPr>
          <p:nvPr>
            <p:ph type="sldNum" sz="quarter" idx="12"/>
          </p:nvPr>
        </p:nvSpPr>
        <p:spPr>
          <a:xfrm>
            <a:off x="8517248" y="6488668"/>
            <a:ext cx="626751" cy="365125"/>
          </a:xfrm>
        </p:spPr>
        <p:txBody>
          <a:bodyPr/>
          <a:lstStyle>
            <a:lvl1pPr>
              <a:defRPr sz="1600"/>
            </a:lvl1pPr>
          </a:lstStyle>
          <a:p>
            <a:fld id="{A57C95C0-9799-AD43-BBF0-2FCEB5F46F89}" type="slidenum">
              <a:rPr lang="en-US" smtClean="0"/>
              <a:pPr/>
              <a:t>‹#›</a:t>
            </a:fld>
            <a:endParaRPr lang="en-US" dirty="0"/>
          </a:p>
        </p:txBody>
      </p:sp>
      <p:sp>
        <p:nvSpPr>
          <p:cNvPr id="6" name="TextBox 5"/>
          <p:cNvSpPr txBox="1"/>
          <p:nvPr userDrawn="1"/>
        </p:nvSpPr>
        <p:spPr>
          <a:xfrm>
            <a:off x="0" y="0"/>
            <a:ext cx="9144000" cy="369332"/>
          </a:xfrm>
          <a:prstGeom prst="rect">
            <a:avLst/>
          </a:prstGeom>
          <a:solidFill>
            <a:schemeClr val="tx1"/>
          </a:solidFill>
        </p:spPr>
        <p:txBody>
          <a:bodyPr wrap="square" rtlCol="0">
            <a:spAutoFit/>
          </a:bodyPr>
          <a:lstStyle/>
          <a:p>
            <a:pPr algn="l"/>
            <a:endParaRPr lang="en-US" dirty="0">
              <a:solidFill>
                <a:srgbClr val="E9D428"/>
              </a:solidFill>
            </a:endParaRPr>
          </a:p>
        </p:txBody>
      </p:sp>
      <p:sp>
        <p:nvSpPr>
          <p:cNvPr id="2" name="Title 1"/>
          <p:cNvSpPr>
            <a:spLocks noGrp="1"/>
          </p:cNvSpPr>
          <p:nvPr>
            <p:ph type="title"/>
          </p:nvPr>
        </p:nvSpPr>
        <p:spPr>
          <a:xfrm>
            <a:off x="0" y="153987"/>
            <a:ext cx="9144000" cy="757237"/>
          </a:xfrm>
          <a:solidFill>
            <a:srgbClr val="D9D9D9"/>
          </a:solidFill>
        </p:spPr>
        <p:txBody>
          <a:bodyPr>
            <a:no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231808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Title - Top">
    <p:spTree>
      <p:nvGrpSpPr>
        <p:cNvPr id="1" name=""/>
        <p:cNvGrpSpPr/>
        <p:nvPr/>
      </p:nvGrpSpPr>
      <p:grpSpPr>
        <a:xfrm>
          <a:off x="0" y="0"/>
          <a:ext cx="0" cy="0"/>
          <a:chOff x="0" y="0"/>
          <a:chExt cx="0" cy="0"/>
        </a:xfrm>
      </p:grpSpPr>
      <p:sp>
        <p:nvSpPr>
          <p:cNvPr id="159" name="Shape 159"/>
          <p:cNvSpPr/>
          <p:nvPr/>
        </p:nvSpPr>
        <p:spPr>
          <a:xfrm>
            <a:off x="892968" y="839447"/>
            <a:ext cx="3678972" cy="3"/>
          </a:xfrm>
          <a:prstGeom prst="line">
            <a:avLst/>
          </a:prstGeom>
          <a:ln w="25400">
            <a:solidFill>
              <a:srgbClr val="9411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60" name="Shape 160"/>
          <p:cNvSpPr/>
          <p:nvPr/>
        </p:nvSpPr>
        <p:spPr>
          <a:xfrm>
            <a:off x="4571998" y="841626"/>
            <a:ext cx="3678954" cy="1"/>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61" name="Shape 161"/>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162" name="Shape 162"/>
          <p:cNvSpPr>
            <a:spLocks noGrp="1"/>
          </p:cNvSpPr>
          <p:nvPr>
            <p:ph type="sldNum" sz="quarter" idx="2"/>
          </p:nvPr>
        </p:nvSpPr>
        <p:spPr>
          <a:xfrm>
            <a:off x="8012211" y="6563320"/>
            <a:ext cx="236539"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3837737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Master #15">
    <p:spTree>
      <p:nvGrpSpPr>
        <p:cNvPr id="1" name=""/>
        <p:cNvGrpSpPr/>
        <p:nvPr/>
      </p:nvGrpSpPr>
      <p:grpSpPr>
        <a:xfrm>
          <a:off x="0" y="0"/>
          <a:ext cx="0" cy="0"/>
          <a:chOff x="0" y="0"/>
          <a:chExt cx="0" cy="0"/>
        </a:xfrm>
      </p:grpSpPr>
      <p:sp>
        <p:nvSpPr>
          <p:cNvPr id="169" name="Shape 169"/>
          <p:cNvSpPr/>
          <p:nvPr/>
        </p:nvSpPr>
        <p:spPr>
          <a:xfrm>
            <a:off x="892968" y="839447"/>
            <a:ext cx="3678972" cy="3"/>
          </a:xfrm>
          <a:prstGeom prst="line">
            <a:avLst/>
          </a:prstGeom>
          <a:ln w="25400">
            <a:solidFill>
              <a:srgbClr val="9411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70" name="Shape 170"/>
          <p:cNvSpPr/>
          <p:nvPr/>
        </p:nvSpPr>
        <p:spPr>
          <a:xfrm>
            <a:off x="4571998" y="841626"/>
            <a:ext cx="3678954" cy="1"/>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71" name="Shape 171"/>
          <p:cNvSpPr>
            <a:spLocks noGrp="1"/>
          </p:cNvSpPr>
          <p:nvPr>
            <p:ph type="pic" sz="quarter" idx="13"/>
          </p:nvPr>
        </p:nvSpPr>
        <p:spPr>
          <a:xfrm>
            <a:off x="891549" y="996337"/>
            <a:ext cx="2101316" cy="2803923"/>
          </a:xfrm>
          <a:prstGeom prst="rect">
            <a:avLst/>
          </a:prstGeom>
          <a:ln w="3175"/>
        </p:spPr>
        <p:txBody>
          <a:bodyPr lIns="91439" rIns="91439">
            <a:noAutofit/>
          </a:bodyPr>
          <a:lstStyle/>
          <a:p>
            <a:endParaRPr/>
          </a:p>
        </p:txBody>
      </p:sp>
      <p:sp>
        <p:nvSpPr>
          <p:cNvPr id="172" name="Shape 172"/>
          <p:cNvSpPr>
            <a:spLocks noGrp="1"/>
          </p:cNvSpPr>
          <p:nvPr>
            <p:ph type="pic" sz="quarter" idx="14"/>
          </p:nvPr>
        </p:nvSpPr>
        <p:spPr>
          <a:xfrm>
            <a:off x="3518296" y="1003912"/>
            <a:ext cx="2098478" cy="2800135"/>
          </a:xfrm>
          <a:prstGeom prst="rect">
            <a:avLst/>
          </a:prstGeom>
          <a:ln w="3175"/>
        </p:spPr>
        <p:txBody>
          <a:bodyPr lIns="91439" rIns="91439">
            <a:noAutofit/>
          </a:bodyPr>
          <a:lstStyle/>
          <a:p>
            <a:endParaRPr/>
          </a:p>
        </p:txBody>
      </p:sp>
      <p:sp>
        <p:nvSpPr>
          <p:cNvPr id="173" name="Shape 173"/>
          <p:cNvSpPr>
            <a:spLocks noGrp="1"/>
          </p:cNvSpPr>
          <p:nvPr>
            <p:ph type="pic" sz="quarter" idx="15"/>
          </p:nvPr>
        </p:nvSpPr>
        <p:spPr>
          <a:xfrm>
            <a:off x="6186854" y="1000125"/>
            <a:ext cx="2101316" cy="2803922"/>
          </a:xfrm>
          <a:prstGeom prst="rect">
            <a:avLst/>
          </a:prstGeom>
          <a:ln w="3175"/>
        </p:spPr>
        <p:txBody>
          <a:bodyPr lIns="91439" rIns="91439">
            <a:noAutofit/>
          </a:bodyPr>
          <a:lstStyle/>
          <a:p>
            <a:endParaRPr/>
          </a:p>
        </p:txBody>
      </p:sp>
      <p:sp>
        <p:nvSpPr>
          <p:cNvPr id="174" name="Shape 174"/>
          <p:cNvSpPr>
            <a:spLocks noGrp="1"/>
          </p:cNvSpPr>
          <p:nvPr>
            <p:ph type="title"/>
          </p:nvPr>
        </p:nvSpPr>
        <p:spPr>
          <a:xfrm>
            <a:off x="892968" y="169664"/>
            <a:ext cx="7358064" cy="669727"/>
          </a:xfrm>
          <a:prstGeom prst="rect">
            <a:avLst/>
          </a:prstGeom>
        </p:spPr>
        <p:txBody>
          <a:bodyPr lIns="35718" tIns="35718" rIns="35718" bIns="35718">
            <a:noAutofit/>
          </a:bodyPr>
          <a:lstStyle>
            <a:lvl1pPr algn="l" defTabSz="584200">
              <a:defRPr sz="3200">
                <a:latin typeface="Times New Roman"/>
                <a:ea typeface="Times New Roman"/>
                <a:cs typeface="Times New Roman"/>
                <a:sym typeface="Times New Roman"/>
              </a:defRPr>
            </a:lvl1pPr>
          </a:lstStyle>
          <a:p>
            <a:r>
              <a:t>Title Text</a:t>
            </a:r>
          </a:p>
        </p:txBody>
      </p:sp>
      <p:sp>
        <p:nvSpPr>
          <p:cNvPr id="175" name="Shape 175"/>
          <p:cNvSpPr>
            <a:spLocks noGrp="1"/>
          </p:cNvSpPr>
          <p:nvPr>
            <p:ph type="body" sz="half" idx="1"/>
          </p:nvPr>
        </p:nvSpPr>
        <p:spPr>
          <a:xfrm>
            <a:off x="892968" y="3875484"/>
            <a:ext cx="7358064" cy="2134196"/>
          </a:xfrm>
          <a:prstGeom prst="rect">
            <a:avLst/>
          </a:prstGeom>
        </p:spPr>
        <p:txBody>
          <a:bodyPr lIns="35718" tIns="35718" rIns="35718" bIns="35718" anchor="ctr">
            <a:noAutofit/>
          </a:bodyPr>
          <a:lstStyle>
            <a:lvl1pPr marL="635470" indent="-317970" defTabSz="584200">
              <a:spcBef>
                <a:spcPts val="3800"/>
              </a:spcBef>
              <a:buSzPct val="171000"/>
              <a:buFontTx/>
              <a:defRPr sz="1800">
                <a:solidFill>
                  <a:srgbClr val="941100"/>
                </a:solidFill>
                <a:latin typeface="Times New Roman"/>
                <a:ea typeface="Times New Roman"/>
                <a:cs typeface="Times New Roman"/>
                <a:sym typeface="Times New Roman"/>
              </a:defRPr>
            </a:lvl1pPr>
            <a:lvl2pPr marL="1079970" indent="-317970" defTabSz="584200">
              <a:spcBef>
                <a:spcPts val="3800"/>
              </a:spcBef>
              <a:buSzPct val="171000"/>
              <a:buFontTx/>
              <a:buChar char="•"/>
              <a:defRPr sz="1800">
                <a:latin typeface="Times New Roman"/>
                <a:ea typeface="Times New Roman"/>
                <a:cs typeface="Times New Roman"/>
                <a:sym typeface="Times New Roman"/>
              </a:defRPr>
            </a:lvl2pPr>
            <a:lvl3pPr marL="1524470" indent="-317970" defTabSz="584200">
              <a:spcBef>
                <a:spcPts val="3800"/>
              </a:spcBef>
              <a:buSzPct val="171000"/>
              <a:buFontTx/>
              <a:defRPr sz="1800">
                <a:latin typeface="Times New Roman"/>
                <a:ea typeface="Times New Roman"/>
                <a:cs typeface="Times New Roman"/>
                <a:sym typeface="Times New Roman"/>
              </a:defRPr>
            </a:lvl3pPr>
            <a:lvl4pPr marL="1968970" indent="-317970" defTabSz="584200">
              <a:spcBef>
                <a:spcPts val="3800"/>
              </a:spcBef>
              <a:buSzPct val="171000"/>
              <a:buFontTx/>
              <a:buChar char="•"/>
              <a:defRPr sz="1800">
                <a:latin typeface="Times New Roman"/>
                <a:ea typeface="Times New Roman"/>
                <a:cs typeface="Times New Roman"/>
                <a:sym typeface="Times New Roman"/>
              </a:defRPr>
            </a:lvl4pPr>
            <a:lvl5pPr marL="2413470" indent="-317970" defTabSz="584200">
              <a:spcBef>
                <a:spcPts val="3800"/>
              </a:spcBef>
              <a:buSzPct val="171000"/>
              <a:buFontTx/>
              <a:buChar char="•"/>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76" name="Shape 176"/>
          <p:cNvSpPr>
            <a:spLocks noGrp="1"/>
          </p:cNvSpPr>
          <p:nvPr>
            <p:ph type="sldNum" sz="quarter" idx="2"/>
          </p:nvPr>
        </p:nvSpPr>
        <p:spPr>
          <a:xfrm>
            <a:off x="8047930" y="6563320"/>
            <a:ext cx="236538"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78395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3" name="Shape 183"/>
          <p:cNvSpPr/>
          <p:nvPr/>
        </p:nvSpPr>
        <p:spPr>
          <a:xfrm>
            <a:off x="4571998" y="841626"/>
            <a:ext cx="3678954" cy="1"/>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84" name="Shape 184"/>
          <p:cNvSpPr/>
          <p:nvPr/>
        </p:nvSpPr>
        <p:spPr>
          <a:xfrm>
            <a:off x="892968" y="839444"/>
            <a:ext cx="3678972" cy="9"/>
          </a:xfrm>
          <a:prstGeom prst="line">
            <a:avLst/>
          </a:prstGeom>
          <a:ln w="25400">
            <a:solidFill>
              <a:srgbClr val="9411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85" name="Shape 185"/>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186" name="Shape 186"/>
          <p:cNvSpPr>
            <a:spLocks noGrp="1"/>
          </p:cNvSpPr>
          <p:nvPr>
            <p:ph type="body" idx="1"/>
          </p:nvPr>
        </p:nvSpPr>
        <p:spPr>
          <a:xfrm>
            <a:off x="892968" y="1017984"/>
            <a:ext cx="7358064" cy="4947048"/>
          </a:xfrm>
          <a:prstGeom prst="rect">
            <a:avLst/>
          </a:prstGeom>
        </p:spPr>
        <p:txBody>
          <a:bodyPr lIns="35718" tIns="35718" rIns="35718" bIns="35718">
            <a:noAutofit/>
          </a:bodyPr>
          <a:lstStyle>
            <a:lvl1pPr marL="684892" indent="-367392" defTabSz="584200">
              <a:spcBef>
                <a:spcPts val="2400"/>
              </a:spcBef>
              <a:buSzPct val="171000"/>
              <a:buFontTx/>
              <a:defRPr sz="1800">
                <a:solidFill>
                  <a:srgbClr val="941100"/>
                </a:solidFill>
                <a:latin typeface="Times New Roman"/>
                <a:ea typeface="Times New Roman"/>
                <a:cs typeface="Times New Roman"/>
                <a:sym typeface="Times New Roman"/>
              </a:defRPr>
            </a:lvl1pPr>
            <a:lvl2pPr marL="1129392" indent="-367392" defTabSz="584200">
              <a:spcBef>
                <a:spcPts val="2400"/>
              </a:spcBef>
              <a:buSzPct val="171000"/>
              <a:buFontTx/>
              <a:buChar char="•"/>
              <a:defRPr sz="1800">
                <a:latin typeface="Times New Roman"/>
                <a:ea typeface="Times New Roman"/>
                <a:cs typeface="Times New Roman"/>
                <a:sym typeface="Times New Roman"/>
              </a:defRPr>
            </a:lvl2pPr>
            <a:lvl3pPr marL="1573892" indent="-367392" defTabSz="584200">
              <a:spcBef>
                <a:spcPts val="2400"/>
              </a:spcBef>
              <a:buSzPct val="171000"/>
              <a:buFontTx/>
              <a:defRPr sz="1800">
                <a:latin typeface="Times New Roman"/>
                <a:ea typeface="Times New Roman"/>
                <a:cs typeface="Times New Roman"/>
                <a:sym typeface="Times New Roman"/>
              </a:defRPr>
            </a:lvl3pPr>
            <a:lvl4pPr marL="2018392" indent="-367392" defTabSz="584200">
              <a:spcBef>
                <a:spcPts val="2400"/>
              </a:spcBef>
              <a:buSzPct val="171000"/>
              <a:buFontTx/>
              <a:buChar char="•"/>
              <a:defRPr sz="1800">
                <a:latin typeface="Times New Roman"/>
                <a:ea typeface="Times New Roman"/>
                <a:cs typeface="Times New Roman"/>
                <a:sym typeface="Times New Roman"/>
              </a:defRPr>
            </a:lvl4pPr>
            <a:lvl5pPr marL="2462892" indent="-367392" defTabSz="584200">
              <a:spcBef>
                <a:spcPts val="2400"/>
              </a:spcBef>
              <a:buSzPct val="171000"/>
              <a:buFontTx/>
              <a:buChar char="•"/>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87" name="Shape 187"/>
          <p:cNvSpPr>
            <a:spLocks noGrp="1"/>
          </p:cNvSpPr>
          <p:nvPr>
            <p:ph type="sldNum" sz="quarter" idx="2"/>
          </p:nvPr>
        </p:nvSpPr>
        <p:spPr>
          <a:xfrm>
            <a:off x="8012211" y="6563320"/>
            <a:ext cx="236539"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181157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94" name="Shape 194"/>
          <p:cNvSpPr/>
          <p:nvPr/>
        </p:nvSpPr>
        <p:spPr>
          <a:xfrm>
            <a:off x="894457" y="861631"/>
            <a:ext cx="7356525" cy="3"/>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195" name="Shape 195"/>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196" name="Shape 196"/>
          <p:cNvSpPr>
            <a:spLocks noGrp="1"/>
          </p:cNvSpPr>
          <p:nvPr>
            <p:ph type="body" idx="1"/>
          </p:nvPr>
        </p:nvSpPr>
        <p:spPr>
          <a:xfrm>
            <a:off x="892968" y="1017984"/>
            <a:ext cx="7358064" cy="4947048"/>
          </a:xfrm>
          <a:prstGeom prst="rect">
            <a:avLst/>
          </a:prstGeom>
        </p:spPr>
        <p:txBody>
          <a:bodyPr lIns="35718" tIns="35718" rIns="35718" bIns="35718">
            <a:noAutofit/>
          </a:bodyPr>
          <a:lstStyle>
            <a:lvl1pPr marL="684892" indent="-367392" defTabSz="584200">
              <a:spcBef>
                <a:spcPts val="2400"/>
              </a:spcBef>
              <a:buSzPct val="171000"/>
              <a:buFontTx/>
              <a:defRPr sz="1800">
                <a:solidFill>
                  <a:srgbClr val="941100"/>
                </a:solidFill>
                <a:latin typeface="Times New Roman"/>
                <a:ea typeface="Times New Roman"/>
                <a:cs typeface="Times New Roman"/>
                <a:sym typeface="Times New Roman"/>
              </a:defRPr>
            </a:lvl1pPr>
            <a:lvl2pPr marL="1129392" indent="-367392" defTabSz="584200">
              <a:spcBef>
                <a:spcPts val="2400"/>
              </a:spcBef>
              <a:buSzPct val="171000"/>
              <a:buFontTx/>
              <a:buChar char="•"/>
              <a:defRPr sz="1800">
                <a:latin typeface="Times New Roman"/>
                <a:ea typeface="Times New Roman"/>
                <a:cs typeface="Times New Roman"/>
                <a:sym typeface="Times New Roman"/>
              </a:defRPr>
            </a:lvl2pPr>
            <a:lvl3pPr marL="1573892" indent="-367392" defTabSz="584200">
              <a:spcBef>
                <a:spcPts val="2400"/>
              </a:spcBef>
              <a:buSzPct val="171000"/>
              <a:buFontTx/>
              <a:defRPr sz="1800">
                <a:latin typeface="Times New Roman"/>
                <a:ea typeface="Times New Roman"/>
                <a:cs typeface="Times New Roman"/>
                <a:sym typeface="Times New Roman"/>
              </a:defRPr>
            </a:lvl3pPr>
            <a:lvl4pPr marL="2018392" indent="-367392" defTabSz="584200">
              <a:spcBef>
                <a:spcPts val="2400"/>
              </a:spcBef>
              <a:buSzPct val="171000"/>
              <a:buFontTx/>
              <a:buChar char="•"/>
              <a:defRPr sz="1800">
                <a:latin typeface="Times New Roman"/>
                <a:ea typeface="Times New Roman"/>
                <a:cs typeface="Times New Roman"/>
                <a:sym typeface="Times New Roman"/>
              </a:defRPr>
            </a:lvl4pPr>
            <a:lvl5pPr marL="2462892" indent="-367392" defTabSz="584200">
              <a:spcBef>
                <a:spcPts val="2400"/>
              </a:spcBef>
              <a:buSzPct val="171000"/>
              <a:buFontTx/>
              <a:buChar char="•"/>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8806022" y="6563320"/>
            <a:ext cx="236538"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97602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204" name="Shape 204"/>
          <p:cNvSpPr/>
          <p:nvPr/>
        </p:nvSpPr>
        <p:spPr>
          <a:xfrm>
            <a:off x="894457" y="861631"/>
            <a:ext cx="7356525" cy="3"/>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205" name="Shape 205"/>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206" name="Shape 206"/>
          <p:cNvSpPr>
            <a:spLocks noGrp="1"/>
          </p:cNvSpPr>
          <p:nvPr>
            <p:ph type="body" idx="1"/>
          </p:nvPr>
        </p:nvSpPr>
        <p:spPr>
          <a:xfrm>
            <a:off x="892968" y="1017984"/>
            <a:ext cx="7358064" cy="4947048"/>
          </a:xfrm>
          <a:prstGeom prst="rect">
            <a:avLst/>
          </a:prstGeom>
        </p:spPr>
        <p:txBody>
          <a:bodyPr lIns="35718" tIns="35718" rIns="35718" bIns="35718">
            <a:noAutofit/>
          </a:bodyPr>
          <a:lstStyle>
            <a:lvl1pPr marL="684892" indent="-367392" defTabSz="584200">
              <a:spcBef>
                <a:spcPts val="2400"/>
              </a:spcBef>
              <a:buSzPct val="171000"/>
              <a:buFontTx/>
              <a:defRPr sz="1800">
                <a:solidFill>
                  <a:srgbClr val="941100"/>
                </a:solidFill>
                <a:latin typeface="Times New Roman"/>
                <a:ea typeface="Times New Roman"/>
                <a:cs typeface="Times New Roman"/>
                <a:sym typeface="Times New Roman"/>
              </a:defRPr>
            </a:lvl1pPr>
            <a:lvl2pPr marL="1129392" indent="-367392" defTabSz="584200">
              <a:spcBef>
                <a:spcPts val="2400"/>
              </a:spcBef>
              <a:buSzPct val="171000"/>
              <a:buFontTx/>
              <a:buChar char="•"/>
              <a:defRPr sz="1800">
                <a:latin typeface="Times New Roman"/>
                <a:ea typeface="Times New Roman"/>
                <a:cs typeface="Times New Roman"/>
                <a:sym typeface="Times New Roman"/>
              </a:defRPr>
            </a:lvl2pPr>
            <a:lvl3pPr marL="1573892" indent="-367392" defTabSz="584200">
              <a:spcBef>
                <a:spcPts val="2400"/>
              </a:spcBef>
              <a:buSzPct val="171000"/>
              <a:buFontTx/>
              <a:defRPr sz="1800">
                <a:latin typeface="Times New Roman"/>
                <a:ea typeface="Times New Roman"/>
                <a:cs typeface="Times New Roman"/>
                <a:sym typeface="Times New Roman"/>
              </a:defRPr>
            </a:lvl3pPr>
            <a:lvl4pPr marL="2018392" indent="-367392" defTabSz="584200">
              <a:spcBef>
                <a:spcPts val="2400"/>
              </a:spcBef>
              <a:buSzPct val="171000"/>
              <a:buFontTx/>
              <a:buChar char="•"/>
              <a:defRPr sz="1800">
                <a:latin typeface="Times New Roman"/>
                <a:ea typeface="Times New Roman"/>
                <a:cs typeface="Times New Roman"/>
                <a:sym typeface="Times New Roman"/>
              </a:defRPr>
            </a:lvl4pPr>
            <a:lvl5pPr marL="2462892" indent="-367392" defTabSz="584200">
              <a:spcBef>
                <a:spcPts val="2400"/>
              </a:spcBef>
              <a:buSzPct val="171000"/>
              <a:buFontTx/>
              <a:buChar char="•"/>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07" name="Shape 207"/>
          <p:cNvSpPr>
            <a:spLocks noGrp="1"/>
          </p:cNvSpPr>
          <p:nvPr>
            <p:ph type="sldNum" sz="quarter" idx="2"/>
          </p:nvPr>
        </p:nvSpPr>
        <p:spPr>
          <a:xfrm>
            <a:off x="8806022" y="6563320"/>
            <a:ext cx="236538"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970765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14" name="Shape 214"/>
          <p:cNvSpPr/>
          <p:nvPr/>
        </p:nvSpPr>
        <p:spPr>
          <a:xfrm>
            <a:off x="894457" y="861631"/>
            <a:ext cx="7356525" cy="3"/>
          </a:xfrm>
          <a:prstGeom prst="line">
            <a:avLst/>
          </a:prstGeom>
          <a:ln w="25400">
            <a:solidFill>
              <a:srgbClr val="000000"/>
            </a:solidFill>
            <a:miter lim="400000"/>
          </a:ln>
        </p:spPr>
        <p:txBody>
          <a:bodyPr lIns="0" tIns="0" rIns="0" bIns="0"/>
          <a:lstStyle/>
          <a:p>
            <a:pPr hangingPunct="0">
              <a:defRPr sz="800">
                <a:latin typeface="+mj-lt"/>
                <a:ea typeface="+mj-ea"/>
                <a:cs typeface="+mj-cs"/>
                <a:sym typeface="Helvetica"/>
              </a:defRPr>
            </a:pPr>
            <a:endParaRPr sz="800" kern="0">
              <a:solidFill>
                <a:srgbClr val="000000"/>
              </a:solidFill>
              <a:latin typeface="Helvetica"/>
              <a:ea typeface="Helvetica"/>
              <a:cs typeface="Helvetica"/>
              <a:sym typeface="Helvetica"/>
            </a:endParaRPr>
          </a:p>
        </p:txBody>
      </p:sp>
      <p:sp>
        <p:nvSpPr>
          <p:cNvPr id="215" name="Shape 215"/>
          <p:cNvSpPr>
            <a:spLocks noGrp="1"/>
          </p:cNvSpPr>
          <p:nvPr>
            <p:ph type="title"/>
          </p:nvPr>
        </p:nvSpPr>
        <p:spPr>
          <a:xfrm>
            <a:off x="892968" y="178593"/>
            <a:ext cx="7358064" cy="669728"/>
          </a:xfrm>
          <a:prstGeom prst="rect">
            <a:avLst/>
          </a:prstGeom>
        </p:spPr>
        <p:txBody>
          <a:bodyPr lIns="35718" tIns="35718" rIns="35718" bIns="35718" anchor="b">
            <a:noAutofit/>
          </a:bodyPr>
          <a:lstStyle>
            <a:lvl1pPr algn="l" defTabSz="584200">
              <a:defRPr sz="3200">
                <a:latin typeface="Times New Roman"/>
                <a:ea typeface="Times New Roman"/>
                <a:cs typeface="Times New Roman"/>
                <a:sym typeface="Times New Roman"/>
              </a:defRPr>
            </a:lvl1pPr>
          </a:lstStyle>
          <a:p>
            <a:r>
              <a:t>Title Text</a:t>
            </a:r>
          </a:p>
        </p:txBody>
      </p:sp>
      <p:sp>
        <p:nvSpPr>
          <p:cNvPr id="216" name="Shape 216"/>
          <p:cNvSpPr>
            <a:spLocks noGrp="1"/>
          </p:cNvSpPr>
          <p:nvPr>
            <p:ph type="body" idx="1"/>
          </p:nvPr>
        </p:nvSpPr>
        <p:spPr>
          <a:xfrm>
            <a:off x="892968" y="1017984"/>
            <a:ext cx="7358064" cy="4947048"/>
          </a:xfrm>
          <a:prstGeom prst="rect">
            <a:avLst/>
          </a:prstGeom>
        </p:spPr>
        <p:txBody>
          <a:bodyPr lIns="35718" tIns="35718" rIns="35718" bIns="35718">
            <a:noAutofit/>
          </a:bodyPr>
          <a:lstStyle>
            <a:lvl1pPr marL="698500" indent="-381000" defTabSz="584200">
              <a:spcBef>
                <a:spcPts val="2400"/>
              </a:spcBef>
              <a:buSzPct val="171000"/>
              <a:buFontTx/>
              <a:defRPr sz="2000">
                <a:solidFill>
                  <a:srgbClr val="941100"/>
                </a:solidFill>
                <a:latin typeface="Times New Roman"/>
                <a:ea typeface="Times New Roman"/>
                <a:cs typeface="Times New Roman"/>
                <a:sym typeface="Times New Roman"/>
              </a:defRPr>
            </a:lvl1pPr>
            <a:lvl2pPr marL="1129392" indent="-367392" defTabSz="584200">
              <a:spcBef>
                <a:spcPts val="2400"/>
              </a:spcBef>
              <a:buSzPct val="171000"/>
              <a:buFontTx/>
              <a:buChar char="•"/>
              <a:defRPr sz="1800">
                <a:latin typeface="Times New Roman"/>
                <a:ea typeface="Times New Roman"/>
                <a:cs typeface="Times New Roman"/>
                <a:sym typeface="Times New Roman"/>
              </a:defRPr>
            </a:lvl2pPr>
            <a:lvl3pPr marL="1573892" indent="-367392" defTabSz="584200">
              <a:spcBef>
                <a:spcPts val="2400"/>
              </a:spcBef>
              <a:buSzPct val="171000"/>
              <a:buFontTx/>
              <a:defRPr sz="1800">
                <a:latin typeface="Times New Roman"/>
                <a:ea typeface="Times New Roman"/>
                <a:cs typeface="Times New Roman"/>
                <a:sym typeface="Times New Roman"/>
              </a:defRPr>
            </a:lvl3pPr>
            <a:lvl4pPr marL="2018392" indent="-367392" defTabSz="584200">
              <a:spcBef>
                <a:spcPts val="2400"/>
              </a:spcBef>
              <a:buSzPct val="171000"/>
              <a:buFontTx/>
              <a:buChar char="•"/>
              <a:defRPr sz="1800">
                <a:latin typeface="Times New Roman"/>
                <a:ea typeface="Times New Roman"/>
                <a:cs typeface="Times New Roman"/>
                <a:sym typeface="Times New Roman"/>
              </a:defRPr>
            </a:lvl4pPr>
            <a:lvl5pPr marL="2462892" indent="-367392" defTabSz="584200">
              <a:spcBef>
                <a:spcPts val="2400"/>
              </a:spcBef>
              <a:buSzPct val="171000"/>
              <a:buFontTx/>
              <a:buChar char="•"/>
              <a:defRPr sz="1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8735516" y="6563320"/>
            <a:ext cx="236538" cy="255464"/>
          </a:xfrm>
          <a:prstGeom prst="rect">
            <a:avLst/>
          </a:prstGeom>
        </p:spPr>
        <p:txBody>
          <a:bodyPr wrap="none" lIns="35718" tIns="35718" rIns="35718" bIns="35718" anchor="t"/>
          <a:lstStyle>
            <a:lvl1pPr algn="ctr" defTabSz="584200">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23655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CSense</a:t>
            </a:r>
            <a:endParaRPr lang="en-US"/>
          </a:p>
        </p:txBody>
      </p:sp>
      <p:sp>
        <p:nvSpPr>
          <p:cNvPr id="6" name="Slide Number Placeholder 5"/>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2058097070"/>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CSense</a:t>
            </a:r>
            <a:endParaRPr lang="en-US"/>
          </a:p>
        </p:txBody>
      </p:sp>
      <p:sp>
        <p:nvSpPr>
          <p:cNvPr id="7" name="Slide Number Placeholder 6"/>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1669929854"/>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CSense</a:t>
            </a:r>
            <a:endParaRPr lang="en-US"/>
          </a:p>
        </p:txBody>
      </p:sp>
      <p:sp>
        <p:nvSpPr>
          <p:cNvPr id="9" name="Slide Number Placeholder 8"/>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3033931435"/>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CSense</a:t>
            </a:r>
            <a:endParaRPr lang="en-US"/>
          </a:p>
        </p:txBody>
      </p:sp>
      <p:sp>
        <p:nvSpPr>
          <p:cNvPr id="4" name="Slide Number Placeholder 3"/>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4150406382"/>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CSense</a:t>
            </a:r>
            <a:endParaRPr lang="en-US"/>
          </a:p>
        </p:txBody>
      </p:sp>
      <p:sp>
        <p:nvSpPr>
          <p:cNvPr id="7" name="Slide Number Placeholder 6"/>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1091504127"/>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CSense</a:t>
            </a:r>
            <a:endParaRPr lang="en-US"/>
          </a:p>
        </p:txBody>
      </p:sp>
      <p:sp>
        <p:nvSpPr>
          <p:cNvPr id="7" name="Slide Number Placeholder 6"/>
          <p:cNvSpPr>
            <a:spLocks noGrp="1"/>
          </p:cNvSpPr>
          <p:nvPr>
            <p:ph type="sldNum" sz="quarter" idx="12"/>
          </p:nvPr>
        </p:nvSpPr>
        <p:spPr/>
        <p:txBody>
          <a:bodyPr/>
          <a:lstStyle/>
          <a:p>
            <a:fld id="{A57C95C0-9799-AD43-BBF0-2FCEB5F46F89}" type="slidenum">
              <a:rPr lang="en-US" smtClean="0"/>
              <a:t>‹#›</a:t>
            </a:fld>
            <a:endParaRPr lang="en-US"/>
          </a:p>
        </p:txBody>
      </p:sp>
    </p:spTree>
    <p:extLst>
      <p:ext uri="{BB962C8B-B14F-4D97-AF65-F5344CB8AC3E}">
        <p14:creationId xmlns:p14="http://schemas.microsoft.com/office/powerpoint/2010/main" val="834992060"/>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slideLayout" Target="../slideLayouts/slideLayout33.xml"/><Relationship Id="rId22" Type="http://schemas.openxmlformats.org/officeDocument/2006/relationships/slideLayout" Target="../slideLayouts/slideLayout34.xml"/><Relationship Id="rId23" Type="http://schemas.openxmlformats.org/officeDocument/2006/relationships/slideLayout" Target="../slideLayouts/slideLayout35.xml"/><Relationship Id="rId24" Type="http://schemas.openxmlformats.org/officeDocument/2006/relationships/theme" Target="../theme/theme2.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CSense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C95C0-9799-AD43-BBF0-2FCEB5F46F89}" type="slidenum">
              <a:rPr lang="en-US" smtClean="0"/>
              <a:t>‹#›</a:t>
            </a:fld>
            <a:endParaRPr lang="en-US"/>
          </a:p>
        </p:txBody>
      </p:sp>
    </p:spTree>
    <p:extLst>
      <p:ext uri="{BB962C8B-B14F-4D97-AF65-F5344CB8AC3E}">
        <p14:creationId xmlns:p14="http://schemas.microsoft.com/office/powerpoint/2010/main" val="3466439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0128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079500"/>
            <a:ext cx="8229600" cy="53501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11804337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1pPr>
      <a:lvl2pPr marL="763360" marR="0" indent="-30616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2pPr>
      <a:lvl3pPr marL="1200150" marR="0" indent="-28575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3pPr>
      <a:lvl4pPr marL="17145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4pPr>
      <a:lvl5pPr marL="21717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5pPr>
      <a:lvl6pPr marL="26289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6pPr>
      <a:lvl7pPr marL="30861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7pPr>
      <a:lvl8pPr marL="35433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8pPr>
      <a:lvl9pPr marL="4000500" marR="0" indent="-342900" algn="l" defTabSz="457200" rtl="0" latinLnBrk="0">
        <a:lnSpc>
          <a:spcPct val="100000"/>
        </a:lnSpc>
        <a:spcBef>
          <a:spcPts val="700"/>
        </a:spcBef>
        <a:spcAft>
          <a:spcPts val="0"/>
        </a:spcAft>
        <a:buClrTx/>
        <a:buSzPct val="100000"/>
        <a:buFont typeface="Arial"/>
        <a:buChar char="•"/>
        <a:tabLst/>
        <a:defRPr sz="30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png"/><Relationship Id="rId7" Type="http://schemas.microsoft.com/office/2007/relationships/hdphoto" Target="../media/hdphoto2.wdp"/><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235" y="402770"/>
            <a:ext cx="8441211" cy="2133322"/>
          </a:xfrm>
        </p:spPr>
        <p:txBody>
          <a:bodyPr>
            <a:normAutofit/>
          </a:bodyPr>
          <a:lstStyle/>
          <a:p>
            <a:r>
              <a:rPr lang="en-US" b="1" dirty="0" smtClean="0">
                <a:solidFill>
                  <a:srgbClr val="0070C0"/>
                </a:solidFill>
              </a:rPr>
              <a:t>Measuring Hearing Aid Performance Using Mobile Phones</a:t>
            </a:r>
            <a:endParaRPr lang="en-US" b="1" dirty="0">
              <a:solidFill>
                <a:srgbClr val="0070C0"/>
              </a:solidFill>
            </a:endParaRPr>
          </a:p>
        </p:txBody>
      </p:sp>
      <p:sp>
        <p:nvSpPr>
          <p:cNvPr id="7" name="Subtitle 2"/>
          <p:cNvSpPr>
            <a:spLocks noGrp="1"/>
          </p:cNvSpPr>
          <p:nvPr>
            <p:ph type="subTitle" idx="1"/>
          </p:nvPr>
        </p:nvSpPr>
        <p:spPr>
          <a:xfrm>
            <a:off x="518863" y="3475895"/>
            <a:ext cx="8115953" cy="1341777"/>
          </a:xfrm>
        </p:spPr>
        <p:txBody>
          <a:bodyPr>
            <a:normAutofit/>
          </a:bodyPr>
          <a:lstStyle/>
          <a:p>
            <a:r>
              <a:rPr lang="en-US" sz="4400" dirty="0" smtClean="0"/>
              <a:t>Octav Chipara</a:t>
            </a:r>
            <a:br>
              <a:rPr lang="en-US" sz="4400" dirty="0" smtClean="0"/>
            </a:br>
            <a:r>
              <a:rPr lang="en-US" sz="3200" dirty="0" smtClean="0"/>
              <a:t>Department of Computer Science</a:t>
            </a:r>
          </a:p>
        </p:txBody>
      </p:sp>
    </p:spTree>
    <p:extLst>
      <p:ext uri="{BB962C8B-B14F-4D97-AF65-F5344CB8AC3E}">
        <p14:creationId xmlns:p14="http://schemas.microsoft.com/office/powerpoint/2010/main" val="3403137515"/>
      </p:ext>
    </p:extLst>
  </p:cSld>
  <p:clrMapOvr>
    <a:masterClrMapping/>
  </p:clrMapOvr>
  <mc:AlternateContent xmlns:mc="http://schemas.openxmlformats.org/markup-compatibility/2006" xmlns:p14="http://schemas.microsoft.com/office/powerpoint/2010/main">
    <mc:Choice Requires="p14">
      <p:transition spd="slow" p14:dur="2000" advTm="4070"/>
    </mc:Choice>
    <mc:Fallback xmlns="">
      <p:transition xmlns:p14="http://schemas.microsoft.com/office/powerpoint/2010/main" spd="slow" advTm="407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55 patients were evaluated using 4 different HAs</a:t>
            </a:r>
          </a:p>
          <a:p>
            <a:pPr lvl="1"/>
            <a:r>
              <a:rPr lang="en-US" dirty="0" smtClean="0"/>
              <a:t>two different HAs with two program settings</a:t>
            </a:r>
            <a:endParaRPr lang="en-US" dirty="0"/>
          </a:p>
          <a:p>
            <a:r>
              <a:rPr lang="en-US" dirty="0" smtClean="0"/>
              <a:t>5671 surveys collected in total </a:t>
            </a:r>
          </a:p>
          <a:p>
            <a:pPr lvl="1"/>
            <a:r>
              <a:rPr lang="en-US" dirty="0"/>
              <a:t>p</a:t>
            </a:r>
            <a:r>
              <a:rPr lang="en-US" dirty="0" smtClean="0"/>
              <a:t>atients wore each HA one month before evaluating the HA for one week using </a:t>
            </a:r>
            <a:r>
              <a:rPr lang="en-US" dirty="0" err="1" smtClean="0"/>
              <a:t>AudioSense</a:t>
            </a:r>
            <a:endParaRPr lang="en-US" dirty="0" smtClean="0"/>
          </a:p>
          <a:p>
            <a:pPr lvl="1"/>
            <a:r>
              <a:rPr lang="en-US" dirty="0" smtClean="0"/>
              <a:t>we refer to each HA and patient combination as a condition for a total of 136 conditions</a:t>
            </a:r>
          </a:p>
          <a:p>
            <a:r>
              <a:rPr lang="en-US" smtClean="0"/>
              <a:t>Collect </a:t>
            </a:r>
            <a:r>
              <a:rPr lang="en-US" dirty="0" err="1"/>
              <a:t>Q</a:t>
            </a:r>
            <a:r>
              <a:rPr lang="en-US" dirty="0" err="1" smtClean="0"/>
              <a:t>uickSIN</a:t>
            </a:r>
            <a:r>
              <a:rPr lang="en-US" dirty="0" smtClean="0"/>
              <a:t> and PTA information (Lab Scores) during the enrollment process</a:t>
            </a:r>
          </a:p>
          <a:p>
            <a:r>
              <a:rPr lang="en-US" dirty="0" smtClean="0"/>
              <a:t>Largest study to use computerized EMA </a:t>
            </a:r>
            <a:r>
              <a:rPr lang="en-US" dirty="0"/>
              <a:t>within Audiology </a:t>
            </a:r>
          </a:p>
        </p:txBody>
      </p:sp>
      <p:sp>
        <p:nvSpPr>
          <p:cNvPr id="3" name="Title 2"/>
          <p:cNvSpPr>
            <a:spLocks noGrp="1"/>
          </p:cNvSpPr>
          <p:nvPr>
            <p:ph type="title"/>
          </p:nvPr>
        </p:nvSpPr>
        <p:spPr/>
        <p:txBody>
          <a:bodyPr/>
          <a:lstStyle/>
          <a:p>
            <a:r>
              <a:rPr lang="en-US" dirty="0" smtClean="0"/>
              <a:t>Study design</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10</a:t>
            </a:fld>
            <a:endParaRPr lang="en-US" dirty="0"/>
          </a:p>
        </p:txBody>
      </p:sp>
    </p:spTree>
    <p:extLst>
      <p:ext uri="{BB962C8B-B14F-4D97-AF65-F5344CB8AC3E}">
        <p14:creationId xmlns:p14="http://schemas.microsoft.com/office/powerpoint/2010/main" val="3290014286"/>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7C95C0-9799-AD43-BBF0-2FCEB5F46F89}" type="slidenum">
              <a:rPr lang="en-US" smtClean="0"/>
              <a:pPr/>
              <a:t>11</a:t>
            </a:fld>
            <a:endParaRPr lang="en-US" dirty="0"/>
          </a:p>
        </p:txBody>
      </p:sp>
      <p:sp>
        <p:nvSpPr>
          <p:cNvPr id="5" name="Title 4"/>
          <p:cNvSpPr>
            <a:spLocks noGrp="1"/>
          </p:cNvSpPr>
          <p:nvPr>
            <p:ph type="title"/>
          </p:nvPr>
        </p:nvSpPr>
        <p:spPr/>
        <p:txBody>
          <a:bodyPr/>
          <a:lstStyle/>
          <a:p>
            <a:r>
              <a:rPr lang="en-US" dirty="0"/>
              <a:t>Activity context distribution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444" y="1383179"/>
            <a:ext cx="5996338" cy="4633534"/>
          </a:xfrm>
          <a:prstGeom prst="rect">
            <a:avLst/>
          </a:prstGeom>
        </p:spPr>
      </p:pic>
      <p:sp>
        <p:nvSpPr>
          <p:cNvPr id="8" name="Shape 543"/>
          <p:cNvSpPr/>
          <p:nvPr/>
        </p:nvSpPr>
        <p:spPr>
          <a:xfrm>
            <a:off x="246448" y="1234186"/>
            <a:ext cx="2481253" cy="2275746"/>
          </a:xfrm>
          <a:prstGeom prst="rect">
            <a:avLst/>
          </a:prstGeom>
          <a:solidFill>
            <a:srgbClr val="008F00"/>
          </a:solidFill>
          <a:ln w="127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rPr lang="en-US" sz="2400" dirty="0" smtClean="0"/>
              <a:t>Most of the time spent in conversations or listening to media</a:t>
            </a:r>
            <a:endParaRPr sz="2400" dirty="0"/>
          </a:p>
        </p:txBody>
      </p:sp>
      <p:grpSp>
        <p:nvGrpSpPr>
          <p:cNvPr id="13" name="Group 12"/>
          <p:cNvGrpSpPr/>
          <p:nvPr/>
        </p:nvGrpSpPr>
        <p:grpSpPr>
          <a:xfrm>
            <a:off x="2727701" y="1916111"/>
            <a:ext cx="3070629" cy="2239542"/>
            <a:chOff x="2727701" y="1916111"/>
            <a:chExt cx="3070629" cy="2239542"/>
          </a:xfrm>
        </p:grpSpPr>
        <p:sp>
          <p:nvSpPr>
            <p:cNvPr id="9" name="Shape 542"/>
            <p:cNvSpPr/>
            <p:nvPr/>
          </p:nvSpPr>
          <p:spPr>
            <a:xfrm>
              <a:off x="4057742" y="1916111"/>
              <a:ext cx="0" cy="2239542"/>
            </a:xfrm>
            <a:prstGeom prst="line">
              <a:avLst/>
            </a:prstGeom>
            <a:ln w="25400">
              <a:solidFill>
                <a:srgbClr val="008F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542"/>
            <p:cNvSpPr/>
            <p:nvPr/>
          </p:nvSpPr>
          <p:spPr>
            <a:xfrm flipH="1">
              <a:off x="5791146" y="1916111"/>
              <a:ext cx="7184" cy="2112973"/>
            </a:xfrm>
            <a:prstGeom prst="line">
              <a:avLst/>
            </a:prstGeom>
            <a:ln w="25400">
              <a:solidFill>
                <a:srgbClr val="008F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539"/>
            <p:cNvSpPr/>
            <p:nvPr/>
          </p:nvSpPr>
          <p:spPr>
            <a:xfrm>
              <a:off x="2727701" y="1916111"/>
              <a:ext cx="3070629" cy="8753"/>
            </a:xfrm>
            <a:prstGeom prst="line">
              <a:avLst/>
            </a:prstGeom>
            <a:ln w="25400">
              <a:solidFill>
                <a:srgbClr val="008F00"/>
              </a:solidFill>
              <a:miter lim="400000"/>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2" name="Shape 543"/>
          <p:cNvSpPr/>
          <p:nvPr/>
        </p:nvSpPr>
        <p:spPr>
          <a:xfrm>
            <a:off x="246449" y="3785924"/>
            <a:ext cx="2481252" cy="2275746"/>
          </a:xfrm>
          <a:prstGeom prst="rect">
            <a:avLst/>
          </a:prstGeom>
          <a:solidFill>
            <a:srgbClr val="008F00"/>
          </a:solidFill>
          <a:ln w="127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rPr lang="en-US" sz="2400" dirty="0" smtClean="0"/>
              <a:t>Significant variation in auditory lifestyles</a:t>
            </a:r>
            <a:endParaRPr sz="2400" dirty="0"/>
          </a:p>
        </p:txBody>
      </p:sp>
    </p:spTree>
    <p:extLst>
      <p:ext uri="{BB962C8B-B14F-4D97-AF65-F5344CB8AC3E}">
        <p14:creationId xmlns:p14="http://schemas.microsoft.com/office/powerpoint/2010/main" val="1045927447"/>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checkerboard(across)">
                                      <p:cBhvr>
                                        <p:cTn id="9" dur="500"/>
                                        <p:tgtEl>
                                          <p:spTgt spid="13"/>
                                        </p:tgtEl>
                                      </p:cBhvr>
                                    </p:animEffect>
                                  </p:childTnLst>
                                </p:cTn>
                              </p:par>
                              <p:par>
                                <p:cTn id="10" presetID="5" presetClass="entr" presetSubtype="10"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8" grpId="1"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536" name="Shape 536"/>
          <p:cNvSpPr>
            <a:spLocks noGrp="1"/>
          </p:cNvSpPr>
          <p:nvPr>
            <p:ph type="title"/>
          </p:nvPr>
        </p:nvSpPr>
        <p:spPr>
          <a:prstGeom prst="rect">
            <a:avLst/>
          </a:prstGeom>
        </p:spPr>
        <p:txBody>
          <a:bodyPr/>
          <a:lstStyle/>
          <a:p>
            <a:r>
              <a:t>Importance of activity context</a:t>
            </a:r>
          </a:p>
        </p:txBody>
      </p:sp>
      <p:pic>
        <p:nvPicPr>
          <p:cNvPr id="538" name="Screen Shot 2014-05-05 at 8.09.51 PM.png"/>
          <p:cNvPicPr>
            <a:picLocks noChangeAspect="1"/>
          </p:cNvPicPr>
          <p:nvPr/>
        </p:nvPicPr>
        <p:blipFill>
          <a:blip r:embed="rId3">
            <a:extLst/>
          </a:blip>
          <a:srcRect r="2685"/>
          <a:stretch>
            <a:fillRect/>
          </a:stretch>
        </p:blipFill>
        <p:spPr>
          <a:xfrm>
            <a:off x="1120928" y="906399"/>
            <a:ext cx="6568539" cy="4825462"/>
          </a:xfrm>
          <a:prstGeom prst="rect">
            <a:avLst/>
          </a:prstGeom>
          <a:ln w="3175">
            <a:miter lim="400000"/>
          </a:ln>
        </p:spPr>
      </p:pic>
      <p:sp>
        <p:nvSpPr>
          <p:cNvPr id="539" name="Shape 539"/>
          <p:cNvSpPr/>
          <p:nvPr/>
        </p:nvSpPr>
        <p:spPr>
          <a:xfrm>
            <a:off x="1202725" y="977800"/>
            <a:ext cx="4491166" cy="1"/>
          </a:xfrm>
          <a:prstGeom prst="line">
            <a:avLst/>
          </a:prstGeom>
          <a:ln w="25400">
            <a:solidFill>
              <a:srgbClr val="008F00"/>
            </a:solidFill>
            <a:miter lim="400000"/>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0" name="Shape 540"/>
          <p:cNvSpPr/>
          <p:nvPr/>
        </p:nvSpPr>
        <p:spPr>
          <a:xfrm>
            <a:off x="5688210" y="977800"/>
            <a:ext cx="1" cy="911416"/>
          </a:xfrm>
          <a:prstGeom prst="line">
            <a:avLst/>
          </a:prstGeom>
          <a:ln w="25400">
            <a:solidFill>
              <a:srgbClr val="008F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1" name="Shape 541"/>
          <p:cNvSpPr/>
          <p:nvPr/>
        </p:nvSpPr>
        <p:spPr>
          <a:xfrm>
            <a:off x="3384351" y="977800"/>
            <a:ext cx="1" cy="911416"/>
          </a:xfrm>
          <a:prstGeom prst="line">
            <a:avLst/>
          </a:prstGeom>
          <a:ln w="25400">
            <a:solidFill>
              <a:srgbClr val="008F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2" name="Shape 542"/>
          <p:cNvSpPr/>
          <p:nvPr/>
        </p:nvSpPr>
        <p:spPr>
          <a:xfrm>
            <a:off x="2616398" y="977800"/>
            <a:ext cx="1" cy="911416"/>
          </a:xfrm>
          <a:prstGeom prst="line">
            <a:avLst/>
          </a:prstGeom>
          <a:ln w="25400">
            <a:solidFill>
              <a:srgbClr val="008F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3" name="Shape 543"/>
          <p:cNvSpPr/>
          <p:nvPr/>
        </p:nvSpPr>
        <p:spPr>
          <a:xfrm>
            <a:off x="80541" y="924222"/>
            <a:ext cx="1282946" cy="2275746"/>
          </a:xfrm>
          <a:prstGeom prst="rect">
            <a:avLst/>
          </a:prstGeom>
          <a:solidFill>
            <a:srgbClr val="008F00"/>
          </a:solidFill>
          <a:ln w="127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rPr dirty="0"/>
              <a:t>High importance to listening well in socially engaging activities</a:t>
            </a:r>
          </a:p>
        </p:txBody>
      </p:sp>
      <p:sp>
        <p:nvSpPr>
          <p:cNvPr id="544" name="Shape 544"/>
          <p:cNvSpPr/>
          <p:nvPr/>
        </p:nvSpPr>
        <p:spPr>
          <a:xfrm>
            <a:off x="6465093" y="4353222"/>
            <a:ext cx="1517149" cy="1"/>
          </a:xfrm>
          <a:prstGeom prst="line">
            <a:avLst/>
          </a:prstGeom>
          <a:ln w="25400">
            <a:solidFill>
              <a:srgbClr val="FF2600"/>
            </a:solidFill>
            <a:miter lim="400000"/>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5" name="Shape 545"/>
          <p:cNvSpPr/>
          <p:nvPr/>
        </p:nvSpPr>
        <p:spPr>
          <a:xfrm flipV="1">
            <a:off x="6464643" y="3143740"/>
            <a:ext cx="1" cy="1227072"/>
          </a:xfrm>
          <a:prstGeom prst="line">
            <a:avLst/>
          </a:prstGeom>
          <a:ln w="25400">
            <a:solidFill>
              <a:srgbClr val="FF26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6" name="Shape 546"/>
          <p:cNvSpPr/>
          <p:nvPr/>
        </p:nvSpPr>
        <p:spPr>
          <a:xfrm flipV="1">
            <a:off x="7250456" y="3942912"/>
            <a:ext cx="1" cy="427900"/>
          </a:xfrm>
          <a:prstGeom prst="line">
            <a:avLst/>
          </a:prstGeom>
          <a:ln w="25400">
            <a:solidFill>
              <a:srgbClr val="FF2600"/>
            </a:solidFill>
            <a:miter lim="400000"/>
            <a:tailEnd type="triangle"/>
          </a:ln>
        </p:spPr>
        <p:txBody>
          <a:bodyPr lIns="0" tIns="0" rIns="0" bIns="0"/>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7" name="Shape 547"/>
          <p:cNvSpPr/>
          <p:nvPr/>
        </p:nvSpPr>
        <p:spPr>
          <a:xfrm>
            <a:off x="7665423" y="3353115"/>
            <a:ext cx="1384696" cy="2600598"/>
          </a:xfrm>
          <a:prstGeom prst="rect">
            <a:avLst/>
          </a:prstGeom>
          <a:solidFill>
            <a:srgbClr val="941100"/>
          </a:solidFill>
          <a:ln w="127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Relatively lower importance to passive listening activities</a:t>
            </a:r>
          </a:p>
        </p:txBody>
      </p:sp>
      <p:sp>
        <p:nvSpPr>
          <p:cNvPr id="548" name="Shape 548"/>
          <p:cNvSpPr/>
          <p:nvPr/>
        </p:nvSpPr>
        <p:spPr>
          <a:xfrm>
            <a:off x="1275606" y="4432351"/>
            <a:ext cx="6281952" cy="1209213"/>
          </a:xfrm>
          <a:prstGeom prst="rect">
            <a:avLst/>
          </a:prstGeom>
          <a:solidFill>
            <a:srgbClr val="FFFFFF"/>
          </a:solidFill>
          <a:ln w="12700">
            <a:solidFill>
              <a:srgbClr val="FFFFFF"/>
            </a:solidFill>
            <a:miter lim="400000"/>
          </a:ln>
        </p:spPr>
        <p:txBody>
          <a:bodyPr lIns="35718" tIns="35718" rIns="35718" bIns="35718" anchor="ctr"/>
          <a:lstStyle/>
          <a:p>
            <a:pPr algn="ctr" defTabSz="5842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9" name="Shape 549"/>
          <p:cNvSpPr/>
          <p:nvPr/>
        </p:nvSpPr>
        <p:spPr>
          <a:xfrm rot="18884399">
            <a:off x="533849" y="5106395"/>
            <a:ext cx="2627854"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rPr dirty="0"/>
              <a:t>Conversation (up to 3 people)</a:t>
            </a:r>
          </a:p>
        </p:txBody>
      </p:sp>
      <p:sp>
        <p:nvSpPr>
          <p:cNvPr id="550" name="Shape 550"/>
          <p:cNvSpPr/>
          <p:nvPr/>
        </p:nvSpPr>
        <p:spPr>
          <a:xfrm rot="18884399">
            <a:off x="1020203" y="5228056"/>
            <a:ext cx="2928627" cy="322715"/>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Conversation (more than3 people)</a:t>
            </a:r>
          </a:p>
        </p:txBody>
      </p:sp>
      <p:sp>
        <p:nvSpPr>
          <p:cNvPr id="551" name="Shape 551"/>
          <p:cNvSpPr/>
          <p:nvPr/>
        </p:nvSpPr>
        <p:spPr>
          <a:xfrm rot="18884399">
            <a:off x="2113334" y="4922684"/>
            <a:ext cx="2928627"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Listening to live events</a:t>
            </a:r>
          </a:p>
        </p:txBody>
      </p:sp>
      <p:sp>
        <p:nvSpPr>
          <p:cNvPr id="552" name="Shape 552"/>
          <p:cNvSpPr/>
          <p:nvPr/>
        </p:nvSpPr>
        <p:spPr>
          <a:xfrm rot="18884399">
            <a:off x="2952269" y="4822021"/>
            <a:ext cx="2928627"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Listening to media</a:t>
            </a:r>
          </a:p>
        </p:txBody>
      </p:sp>
      <p:sp>
        <p:nvSpPr>
          <p:cNvPr id="553" name="Shape 553"/>
          <p:cNvSpPr/>
          <p:nvPr/>
        </p:nvSpPr>
        <p:spPr>
          <a:xfrm rot="18884399">
            <a:off x="3710360" y="4922684"/>
            <a:ext cx="2928627"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Talking on the phone</a:t>
            </a:r>
          </a:p>
        </p:txBody>
      </p:sp>
      <p:sp>
        <p:nvSpPr>
          <p:cNvPr id="554" name="Shape 554"/>
          <p:cNvSpPr/>
          <p:nvPr/>
        </p:nvSpPr>
        <p:spPr>
          <a:xfrm rot="18884399">
            <a:off x="4398267" y="4922684"/>
            <a:ext cx="2928628"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Non speech listening</a:t>
            </a:r>
          </a:p>
        </p:txBody>
      </p:sp>
      <p:sp>
        <p:nvSpPr>
          <p:cNvPr id="555" name="Shape 555"/>
          <p:cNvSpPr/>
          <p:nvPr/>
        </p:nvSpPr>
        <p:spPr>
          <a:xfrm rot="18884399">
            <a:off x="5268361" y="4822021"/>
            <a:ext cx="2928627" cy="322716"/>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lstStyle>
            <a:lvl1pPr algn="ctr" defTabSz="584200">
              <a:defRPr sz="1400">
                <a:effectLst>
                  <a:outerShdw blurRad="38100" dist="12700" dir="5400000" rotWithShape="0">
                    <a:srgbClr val="000000">
                      <a:alpha val="50000"/>
                    </a:srgbClr>
                  </a:outerShdw>
                </a:effectLst>
                <a:latin typeface="Arial"/>
                <a:ea typeface="Arial"/>
                <a:cs typeface="Arial"/>
                <a:sym typeface="Arial"/>
              </a:defRPr>
            </a:lvl1pPr>
          </a:lstStyle>
          <a:p>
            <a:r>
              <a:t>Passive listening</a:t>
            </a:r>
          </a:p>
        </p:txBody>
      </p:sp>
    </p:spTree>
    <p:extLst>
      <p:ext uri="{BB962C8B-B14F-4D97-AF65-F5344CB8AC3E}">
        <p14:creationId xmlns:p14="http://schemas.microsoft.com/office/powerpoint/2010/main" val="179160879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3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4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4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4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54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54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54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animBg="1" advAuto="0"/>
      <p:bldP spid="540" grpId="0" animBg="1" advAuto="0"/>
      <p:bldP spid="541" grpId="0" animBg="1" advAuto="0"/>
      <p:bldP spid="542" grpId="0" animBg="1" advAuto="0"/>
      <p:bldP spid="543" grpId="0" animBg="1" advAuto="0"/>
      <p:bldP spid="544" grpId="0" animBg="1" advAuto="0"/>
      <p:bldP spid="545" grpId="0" animBg="1" advAuto="0"/>
      <p:bldP spid="546" grpId="0" animBg="1" advAuto="0"/>
      <p:bldP spid="54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Remainder of the Talk</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13</a:t>
            </a:fld>
            <a:endParaRPr lang="en-US" dirty="0"/>
          </a:p>
        </p:txBody>
      </p:sp>
      <p:sp>
        <p:nvSpPr>
          <p:cNvPr id="10" name="Content Placeholder 1"/>
          <p:cNvSpPr>
            <a:spLocks noGrp="1"/>
          </p:cNvSpPr>
          <p:nvPr>
            <p:ph idx="1"/>
          </p:nvPr>
        </p:nvSpPr>
        <p:spPr>
          <a:xfrm>
            <a:off x="100587" y="1186449"/>
            <a:ext cx="8939683" cy="3909614"/>
          </a:xfrm>
        </p:spPr>
        <p:txBody>
          <a:bodyPr>
            <a:normAutofit/>
          </a:bodyPr>
          <a:lstStyle/>
          <a:p>
            <a:r>
              <a:rPr lang="en-US" dirty="0" smtClean="0"/>
              <a:t>What is the auditory lifestyle of a subject?</a:t>
            </a:r>
          </a:p>
          <a:p>
            <a:pPr lvl="1"/>
            <a:r>
              <a:rPr lang="en-US" dirty="0" smtClean="0"/>
              <a:t>clinicians may prescribe hearing aids that better meet the subject’s demands </a:t>
            </a:r>
          </a:p>
          <a:p>
            <a:endParaRPr lang="en-US" dirty="0" smtClean="0"/>
          </a:p>
          <a:p>
            <a:r>
              <a:rPr lang="en-US" dirty="0" smtClean="0"/>
              <a:t>Can we predict if a new HA user will be successful with data collected via </a:t>
            </a:r>
            <a:r>
              <a:rPr lang="en-US" dirty="0" err="1" smtClean="0"/>
              <a:t>AuioSense</a:t>
            </a:r>
            <a:r>
              <a:rPr lang="en-US" dirty="0" smtClean="0"/>
              <a:t>?</a:t>
            </a:r>
          </a:p>
          <a:p>
            <a:pPr lvl="1"/>
            <a:r>
              <a:rPr lang="en-US" dirty="0" smtClean="0"/>
              <a:t>clinicians can take additional steps in the case that an user is predicted to be unsuccessful </a:t>
            </a:r>
          </a:p>
        </p:txBody>
      </p:sp>
    </p:spTree>
    <p:extLst>
      <p:ext uri="{BB962C8B-B14F-4D97-AF65-F5344CB8AC3E}">
        <p14:creationId xmlns:p14="http://schemas.microsoft.com/office/powerpoint/2010/main" val="1933176129"/>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bg2"/>
                                      </p:to>
                                    </p:animClr>
                                  </p:childTnLst>
                                </p:cTn>
                              </p:par>
                              <p:par>
                                <p:cTn id="7" presetID="3" presetClass="emph" presetSubtype="2" fill="hold" nodeType="withEffect">
                                  <p:stCondLst>
                                    <p:cond delay="0"/>
                                  </p:stCondLst>
                                  <p:childTnLst>
                                    <p:animClr clrSpc="rgb" dir="cw">
                                      <p:cBhvr override="childStyle">
                                        <p:cTn id="8" dur="500" fill="hold"/>
                                        <p:tgtEl>
                                          <p:spTgt spid="10">
                                            <p:txEl>
                                              <p:pRg st="1" end="1"/>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Combined score</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14</a:t>
            </a:fld>
            <a:endParaRPr lang="en-US" dirty="0"/>
          </a:p>
        </p:txBody>
      </p:sp>
      <p:sp>
        <p:nvSpPr>
          <p:cNvPr id="5" name="Rounded Rectangle 4"/>
          <p:cNvSpPr/>
          <p:nvPr/>
        </p:nvSpPr>
        <p:spPr>
          <a:xfrm>
            <a:off x="100586" y="6133862"/>
            <a:ext cx="2795756" cy="360785"/>
          </a:xfrm>
          <a:prstGeom prst="roundRect">
            <a:avLst>
              <a:gd name="adj" fmla="val 3360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Activity Participation    (AP)</a:t>
            </a:r>
            <a:endParaRPr lang="en-US" dirty="0">
              <a:solidFill>
                <a:srgbClr val="000000"/>
              </a:solidFill>
            </a:endParaRPr>
          </a:p>
        </p:txBody>
      </p:sp>
      <p:sp>
        <p:nvSpPr>
          <p:cNvPr id="11" name="Rounded Rectangle 10"/>
          <p:cNvSpPr/>
          <p:nvPr/>
        </p:nvSpPr>
        <p:spPr>
          <a:xfrm>
            <a:off x="100586" y="5651192"/>
            <a:ext cx="2795755" cy="359398"/>
          </a:xfrm>
          <a:prstGeom prst="roundRect">
            <a:avLst>
              <a:gd name="adj" fmla="val 3360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Sound Localization      (LCL)</a:t>
            </a:r>
            <a:endParaRPr lang="en-US" dirty="0">
              <a:solidFill>
                <a:srgbClr val="000000"/>
              </a:solidFill>
            </a:endParaRPr>
          </a:p>
        </p:txBody>
      </p:sp>
      <p:sp>
        <p:nvSpPr>
          <p:cNvPr id="12" name="Rounded Rectangle 11"/>
          <p:cNvSpPr/>
          <p:nvPr/>
        </p:nvSpPr>
        <p:spPr>
          <a:xfrm>
            <a:off x="100587" y="5171014"/>
            <a:ext cx="2795754" cy="360785"/>
          </a:xfrm>
          <a:prstGeom prst="roundRect">
            <a:avLst>
              <a:gd name="adj" fmla="val 3360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HA Satisfaction               (ST)</a:t>
            </a:r>
            <a:endParaRPr lang="en-US" dirty="0">
              <a:solidFill>
                <a:srgbClr val="000000"/>
              </a:solidFill>
            </a:endParaRPr>
          </a:p>
        </p:txBody>
      </p:sp>
      <p:sp>
        <p:nvSpPr>
          <p:cNvPr id="13" name="Rounded Rectangle 12"/>
          <p:cNvSpPr/>
          <p:nvPr/>
        </p:nvSpPr>
        <p:spPr>
          <a:xfrm>
            <a:off x="77442" y="4675348"/>
            <a:ext cx="2818899" cy="360785"/>
          </a:xfrm>
          <a:prstGeom prst="roundRect">
            <a:avLst>
              <a:gd name="adj" fmla="val 3360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Listening Effort               (LE)</a:t>
            </a:r>
            <a:endParaRPr lang="en-US" dirty="0">
              <a:solidFill>
                <a:srgbClr val="000000"/>
              </a:solidFill>
            </a:endParaRPr>
          </a:p>
        </p:txBody>
      </p:sp>
      <p:sp>
        <p:nvSpPr>
          <p:cNvPr id="14" name="Rounded Rectangle 13"/>
          <p:cNvSpPr/>
          <p:nvPr/>
        </p:nvSpPr>
        <p:spPr>
          <a:xfrm>
            <a:off x="77442" y="4179683"/>
            <a:ext cx="2818899" cy="360785"/>
          </a:xfrm>
          <a:prstGeom prst="roundRect">
            <a:avLst>
              <a:gd name="adj" fmla="val 3360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00"/>
                </a:solidFill>
              </a:rPr>
              <a:t>Speech Perception         (SP)</a:t>
            </a:r>
            <a:endParaRPr lang="en-US" dirty="0">
              <a:solidFill>
                <a:srgbClr val="000000"/>
              </a:solidFill>
            </a:endParaRPr>
          </a:p>
        </p:txBody>
      </p:sp>
      <p:cxnSp>
        <p:nvCxnSpPr>
          <p:cNvPr id="17" name="Straight Connector 16"/>
          <p:cNvCxnSpPr/>
          <p:nvPr/>
        </p:nvCxnSpPr>
        <p:spPr>
          <a:xfrm>
            <a:off x="2896342" y="6319738"/>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96341" y="4347572"/>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896341" y="4843238"/>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896341" y="5341401"/>
            <a:ext cx="495631"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Table 23"/>
          <p:cNvGraphicFramePr>
            <a:graphicFrameLocks noGrp="1"/>
          </p:cNvGraphicFramePr>
          <p:nvPr>
            <p:extLst>
              <p:ext uri="{D42A27DB-BD31-4B8C-83A1-F6EECF244321}">
                <p14:modId xmlns:p14="http://schemas.microsoft.com/office/powerpoint/2010/main" val="3725837807"/>
              </p:ext>
            </p:extLst>
          </p:nvPr>
        </p:nvGraphicFramePr>
        <p:xfrm>
          <a:off x="332914" y="1527810"/>
          <a:ext cx="3368827" cy="2346960"/>
        </p:xfrm>
        <a:graphic>
          <a:graphicData uri="http://schemas.openxmlformats.org/drawingml/2006/table">
            <a:tbl>
              <a:tblPr firstRow="1" bandRow="1">
                <a:tableStyleId>{D7AC3CCA-C797-4891-BE02-D94E43425B78}</a:tableStyleId>
              </a:tblPr>
              <a:tblGrid>
                <a:gridCol w="481261"/>
                <a:gridCol w="481261"/>
                <a:gridCol w="481261"/>
                <a:gridCol w="481261"/>
                <a:gridCol w="481261"/>
                <a:gridCol w="481261"/>
                <a:gridCol w="481261"/>
              </a:tblGrid>
              <a:tr h="261918">
                <a:tc>
                  <a:txBody>
                    <a:bodyPr/>
                    <a:lstStyle/>
                    <a:p>
                      <a:endParaRPr lang="en-US" sz="1600" dirty="0"/>
                    </a:p>
                  </a:txBody>
                  <a:tcPr/>
                </a:tc>
                <a:tc>
                  <a:txBody>
                    <a:bodyPr/>
                    <a:lstStyle/>
                    <a:p>
                      <a:r>
                        <a:rPr lang="en-US" sz="1600" dirty="0" smtClean="0"/>
                        <a:t>SP</a:t>
                      </a:r>
                      <a:endParaRPr lang="en-US" sz="1600" dirty="0"/>
                    </a:p>
                  </a:txBody>
                  <a:tcPr/>
                </a:tc>
                <a:tc>
                  <a:txBody>
                    <a:bodyPr/>
                    <a:lstStyle/>
                    <a:p>
                      <a:r>
                        <a:rPr lang="en-US" sz="1600" dirty="0" smtClean="0"/>
                        <a:t>LE</a:t>
                      </a:r>
                      <a:endParaRPr lang="en-US" sz="1600" dirty="0"/>
                    </a:p>
                  </a:txBody>
                  <a:tcPr/>
                </a:tc>
                <a:tc>
                  <a:txBody>
                    <a:bodyPr/>
                    <a:lstStyle/>
                    <a:p>
                      <a:r>
                        <a:rPr lang="en-US" sz="1600" dirty="0" smtClean="0"/>
                        <a:t>ST</a:t>
                      </a:r>
                      <a:endParaRPr lang="en-US" sz="1600" dirty="0"/>
                    </a:p>
                  </a:txBody>
                  <a:tcPr/>
                </a:tc>
                <a:tc>
                  <a:txBody>
                    <a:bodyPr/>
                    <a:lstStyle/>
                    <a:p>
                      <a:r>
                        <a:rPr lang="en-US" sz="1600" dirty="0" smtClean="0"/>
                        <a:t>LCL</a:t>
                      </a:r>
                      <a:endParaRPr lang="en-US" sz="1600" dirty="0"/>
                    </a:p>
                  </a:txBody>
                  <a:tcPr/>
                </a:tc>
                <a:tc>
                  <a:txBody>
                    <a:bodyPr/>
                    <a:lstStyle/>
                    <a:p>
                      <a:r>
                        <a:rPr lang="en-US" sz="1600" dirty="0" smtClean="0"/>
                        <a:t>AP</a:t>
                      </a:r>
                      <a:endParaRPr lang="en-US" sz="1600" dirty="0"/>
                    </a:p>
                  </a:txBody>
                  <a:tcPr/>
                </a:tc>
                <a:tc>
                  <a:txBody>
                    <a:bodyPr/>
                    <a:lstStyle/>
                    <a:p>
                      <a:r>
                        <a:rPr lang="en-US" sz="1600" dirty="0" smtClean="0"/>
                        <a:t>CB</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SP</a:t>
                      </a:r>
                      <a:endParaRPr lang="en-US" sz="1600" b="1" dirty="0"/>
                    </a:p>
                  </a:txBody>
                  <a:tcPr/>
                </a:tc>
                <a:tc>
                  <a:txBody>
                    <a:bodyPr/>
                    <a:lstStyle/>
                    <a:p>
                      <a:r>
                        <a:rPr lang="en-US" sz="1600" dirty="0" smtClean="0"/>
                        <a:t>1.0</a:t>
                      </a:r>
                      <a:endParaRPr lang="en-US" sz="1600" dirty="0"/>
                    </a:p>
                  </a:txBody>
                  <a:tcPr/>
                </a:tc>
                <a:tc>
                  <a:txBody>
                    <a:bodyPr/>
                    <a:lstStyle/>
                    <a:p>
                      <a:r>
                        <a:rPr lang="en-US" sz="1600" dirty="0" smtClean="0"/>
                        <a:t>0.6</a:t>
                      </a:r>
                      <a:endParaRPr lang="en-US" sz="1600" dirty="0"/>
                    </a:p>
                  </a:txBody>
                  <a:tcPr/>
                </a:tc>
                <a:tc>
                  <a:txBody>
                    <a:bodyPr/>
                    <a:lstStyle/>
                    <a:p>
                      <a:r>
                        <a:rPr lang="en-US" sz="1600" dirty="0" smtClean="0"/>
                        <a:t>0.6</a:t>
                      </a:r>
                      <a:endParaRPr lang="en-US" sz="1600" dirty="0"/>
                    </a:p>
                  </a:txBody>
                  <a:tcPr/>
                </a:tc>
                <a:tc>
                  <a:txBody>
                    <a:bodyPr/>
                    <a:lstStyle/>
                    <a:p>
                      <a:r>
                        <a:rPr lang="en-US" sz="1600" dirty="0" smtClean="0"/>
                        <a:t>0.5</a:t>
                      </a:r>
                      <a:endParaRPr lang="en-US" sz="1600" dirty="0"/>
                    </a:p>
                  </a:txBody>
                  <a:tcPr/>
                </a:tc>
                <a:tc>
                  <a:txBody>
                    <a:bodyPr/>
                    <a:lstStyle/>
                    <a:p>
                      <a:r>
                        <a:rPr lang="en-US" sz="1600" dirty="0" smtClean="0"/>
                        <a:t>0.5</a:t>
                      </a:r>
                      <a:endParaRPr lang="en-US" sz="1600" dirty="0"/>
                    </a:p>
                  </a:txBody>
                  <a:tcPr/>
                </a:tc>
                <a:tc>
                  <a:txBody>
                    <a:bodyPr/>
                    <a:lstStyle/>
                    <a:p>
                      <a:r>
                        <a:rPr lang="en-US" sz="1600" dirty="0" smtClean="0"/>
                        <a:t>0.8</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LE</a:t>
                      </a:r>
                      <a:endParaRPr lang="en-US" sz="1600" b="1" dirty="0"/>
                    </a:p>
                  </a:txBody>
                  <a:tcPr/>
                </a:tc>
                <a:tc>
                  <a:txBody>
                    <a:bodyPr/>
                    <a:lstStyle/>
                    <a:p>
                      <a:endParaRPr lang="en-US" sz="1600" dirty="0"/>
                    </a:p>
                  </a:txBody>
                  <a:tcPr/>
                </a:tc>
                <a:tc>
                  <a:txBody>
                    <a:bodyPr/>
                    <a:lstStyle/>
                    <a:p>
                      <a:r>
                        <a:rPr lang="en-US" sz="1600" dirty="0" smtClean="0"/>
                        <a:t>1.0</a:t>
                      </a:r>
                      <a:endParaRPr lang="en-US" sz="1600" dirty="0"/>
                    </a:p>
                  </a:txBody>
                  <a:tcPr/>
                </a:tc>
                <a:tc>
                  <a:txBody>
                    <a:bodyPr/>
                    <a:lstStyle/>
                    <a:p>
                      <a:r>
                        <a:rPr lang="en-US" sz="1600" dirty="0" smtClean="0"/>
                        <a:t>0.6</a:t>
                      </a:r>
                      <a:endParaRPr lang="en-US" sz="1600" dirty="0"/>
                    </a:p>
                  </a:txBody>
                  <a:tcPr/>
                </a:tc>
                <a:tc>
                  <a:txBody>
                    <a:bodyPr/>
                    <a:lstStyle/>
                    <a:p>
                      <a:r>
                        <a:rPr lang="en-US" sz="1600" dirty="0" smtClean="0"/>
                        <a:t>0.5</a:t>
                      </a:r>
                      <a:endParaRPr lang="en-US" sz="1600" dirty="0"/>
                    </a:p>
                  </a:txBody>
                  <a:tcPr/>
                </a:tc>
                <a:tc>
                  <a:txBody>
                    <a:bodyPr/>
                    <a:lstStyle/>
                    <a:p>
                      <a:r>
                        <a:rPr lang="en-US" sz="1600" dirty="0" smtClean="0"/>
                        <a:t>0.6</a:t>
                      </a:r>
                      <a:endParaRPr lang="en-US" sz="1600" dirty="0"/>
                    </a:p>
                  </a:txBody>
                  <a:tcPr/>
                </a:tc>
                <a:tc>
                  <a:txBody>
                    <a:bodyPr/>
                    <a:lstStyle/>
                    <a:p>
                      <a:r>
                        <a:rPr lang="en-US" sz="1600" dirty="0" smtClean="0"/>
                        <a:t>0.9</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ST</a:t>
                      </a:r>
                      <a:endParaRPr lang="en-US" sz="1600" b="1" dirty="0"/>
                    </a:p>
                  </a:txBody>
                  <a:tcPr/>
                </a:tc>
                <a:tc>
                  <a:txBody>
                    <a:bodyPr/>
                    <a:lstStyle/>
                    <a:p>
                      <a:endParaRPr lang="en-US" sz="1600" dirty="0"/>
                    </a:p>
                  </a:txBody>
                  <a:tcPr/>
                </a:tc>
                <a:tc>
                  <a:txBody>
                    <a:bodyPr/>
                    <a:lstStyle/>
                    <a:p>
                      <a:endParaRPr lang="en-US" sz="1600"/>
                    </a:p>
                  </a:txBody>
                  <a:tcPr/>
                </a:tc>
                <a:tc>
                  <a:txBody>
                    <a:bodyPr/>
                    <a:lstStyle/>
                    <a:p>
                      <a:r>
                        <a:rPr lang="en-US" sz="1600" dirty="0" smtClean="0"/>
                        <a:t>1.0</a:t>
                      </a:r>
                      <a:endParaRPr lang="en-US" sz="1600" dirty="0"/>
                    </a:p>
                  </a:txBody>
                  <a:tcPr/>
                </a:tc>
                <a:tc>
                  <a:txBody>
                    <a:bodyPr/>
                    <a:lstStyle/>
                    <a:p>
                      <a:r>
                        <a:rPr lang="en-US" sz="1600" dirty="0" smtClean="0"/>
                        <a:t>0.4</a:t>
                      </a:r>
                      <a:endParaRPr lang="en-US" sz="1600" dirty="0"/>
                    </a:p>
                  </a:txBody>
                  <a:tcPr/>
                </a:tc>
                <a:tc>
                  <a:txBody>
                    <a:bodyPr/>
                    <a:lstStyle/>
                    <a:p>
                      <a:r>
                        <a:rPr lang="en-US" sz="1600" dirty="0" smtClean="0"/>
                        <a:t>0.6</a:t>
                      </a:r>
                      <a:endParaRPr lang="en-US" sz="1600" dirty="0"/>
                    </a:p>
                  </a:txBody>
                  <a:tcPr/>
                </a:tc>
                <a:tc>
                  <a:txBody>
                    <a:bodyPr/>
                    <a:lstStyle/>
                    <a:p>
                      <a:r>
                        <a:rPr lang="en-US" sz="1600" dirty="0" smtClean="0"/>
                        <a:t>0.8</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LCL</a:t>
                      </a:r>
                      <a:endParaRPr lang="en-US" sz="1600" b="1" dirty="0"/>
                    </a:p>
                  </a:txBody>
                  <a:tcPr/>
                </a:tc>
                <a:tc>
                  <a:txBody>
                    <a:bodyPr/>
                    <a:lstStyle/>
                    <a:p>
                      <a:endParaRPr lang="en-US" sz="1600" dirty="0"/>
                    </a:p>
                  </a:txBody>
                  <a:tcPr/>
                </a:tc>
                <a:tc>
                  <a:txBody>
                    <a:bodyPr/>
                    <a:lstStyle/>
                    <a:p>
                      <a:endParaRPr lang="en-US" sz="1600"/>
                    </a:p>
                  </a:txBody>
                  <a:tcPr/>
                </a:tc>
                <a:tc>
                  <a:txBody>
                    <a:bodyPr/>
                    <a:lstStyle/>
                    <a:p>
                      <a:endParaRPr lang="en-US" sz="1600" dirty="0"/>
                    </a:p>
                  </a:txBody>
                  <a:tcPr/>
                </a:tc>
                <a:tc>
                  <a:txBody>
                    <a:bodyPr/>
                    <a:lstStyle/>
                    <a:p>
                      <a:r>
                        <a:rPr lang="en-US" sz="1600" dirty="0" smtClean="0"/>
                        <a:t>1.0</a:t>
                      </a:r>
                      <a:endParaRPr lang="en-US" sz="1600" dirty="0"/>
                    </a:p>
                  </a:txBody>
                  <a:tcPr/>
                </a:tc>
                <a:tc>
                  <a:txBody>
                    <a:bodyPr/>
                    <a:lstStyle/>
                    <a:p>
                      <a:r>
                        <a:rPr lang="en-US" sz="1600" dirty="0" smtClean="0"/>
                        <a:t>0.3</a:t>
                      </a:r>
                      <a:endParaRPr lang="en-US" sz="1600" dirty="0"/>
                    </a:p>
                  </a:txBody>
                  <a:tcPr/>
                </a:tc>
                <a:tc>
                  <a:txBody>
                    <a:bodyPr/>
                    <a:lstStyle/>
                    <a:p>
                      <a:r>
                        <a:rPr lang="en-US" sz="1600" dirty="0" smtClean="0"/>
                        <a:t>0.5</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AP</a:t>
                      </a:r>
                      <a:endParaRPr lang="en-US" sz="1600" b="1" dirty="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dirty="0" smtClean="0"/>
                        <a:t>1.0</a:t>
                      </a:r>
                      <a:endParaRPr lang="en-US" sz="1600" dirty="0"/>
                    </a:p>
                  </a:txBody>
                  <a:tcPr/>
                </a:tc>
                <a:tc>
                  <a:txBody>
                    <a:bodyPr/>
                    <a:lstStyle/>
                    <a:p>
                      <a:r>
                        <a:rPr lang="en-US" sz="1600" dirty="0" smtClean="0"/>
                        <a:t>0.8</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r h="261918">
                <a:tc>
                  <a:txBody>
                    <a:bodyPr/>
                    <a:lstStyle/>
                    <a:p>
                      <a:r>
                        <a:rPr lang="en-US" sz="1600" b="1" dirty="0" smtClean="0"/>
                        <a:t>CB</a:t>
                      </a:r>
                      <a:endParaRPr lang="en-US" sz="1600" b="1" dirty="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dirty="0"/>
                    </a:p>
                  </a:txBody>
                  <a:tcPr/>
                </a:tc>
                <a:tc>
                  <a:txBody>
                    <a:bodyPr/>
                    <a:lstStyle/>
                    <a:p>
                      <a:r>
                        <a:rPr lang="en-US" sz="1600" dirty="0" smtClean="0"/>
                        <a:t>1.0</a:t>
                      </a:r>
                      <a:endParaRPr lang="en-US" sz="1600" dirty="0"/>
                    </a:p>
                  </a:txBody>
                  <a:tcPr>
                    <a:gradFill flip="none" rotWithShape="1">
                      <a:gsLst>
                        <a:gs pos="0">
                          <a:schemeClr val="accent2"/>
                        </a:gs>
                        <a:gs pos="100000">
                          <a:schemeClr val="accent2">
                            <a:lumMod val="60000"/>
                            <a:lumOff val="40000"/>
                          </a:schemeClr>
                        </a:gs>
                      </a:gsLst>
                      <a:lin ang="16200000" scaled="0"/>
                      <a:tileRect/>
                    </a:gradFill>
                  </a:tcPr>
                </a:tc>
              </a:tr>
            </a:tbl>
          </a:graphicData>
        </a:graphic>
      </p:graphicFrame>
      <p:pic>
        <p:nvPicPr>
          <p:cNvPr id="25" name="Picture 24"/>
          <p:cNvPicPr>
            <a:picLocks noChangeAspect="1"/>
          </p:cNvPicPr>
          <p:nvPr/>
        </p:nvPicPr>
        <p:blipFill>
          <a:blip r:embed="rId3"/>
          <a:stretch>
            <a:fillRect/>
          </a:stretch>
        </p:blipFill>
        <p:spPr>
          <a:xfrm>
            <a:off x="4682539" y="1403893"/>
            <a:ext cx="3463546" cy="2651873"/>
          </a:xfrm>
          <a:prstGeom prst="rect">
            <a:avLst/>
          </a:prstGeom>
        </p:spPr>
      </p:pic>
      <p:sp>
        <p:nvSpPr>
          <p:cNvPr id="26" name="Rounded Rectangle 25"/>
          <p:cNvSpPr/>
          <p:nvPr/>
        </p:nvSpPr>
        <p:spPr>
          <a:xfrm>
            <a:off x="3391973" y="4183919"/>
            <a:ext cx="1177123" cy="23149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800" dirty="0" err="1" smtClean="0"/>
              <a:t>ƒ</a:t>
            </a:r>
            <a:r>
              <a:rPr lang="en-US" sz="3800" baseline="-25000" dirty="0" err="1" smtClean="0"/>
              <a:t>LE</a:t>
            </a:r>
            <a:endParaRPr lang="en-US" sz="3800" dirty="0"/>
          </a:p>
        </p:txBody>
      </p:sp>
      <p:cxnSp>
        <p:nvCxnSpPr>
          <p:cNvPr id="27" name="Straight Connector 26"/>
          <p:cNvCxnSpPr/>
          <p:nvPr/>
        </p:nvCxnSpPr>
        <p:spPr>
          <a:xfrm>
            <a:off x="4569096" y="6319738"/>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569096" y="4347572"/>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69096" y="4843238"/>
            <a:ext cx="495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69096" y="5341401"/>
            <a:ext cx="495631"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064727" y="4179683"/>
            <a:ext cx="1192611" cy="23149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800" dirty="0" smtClean="0"/>
              <a:t>AVG</a:t>
            </a:r>
            <a:endParaRPr lang="en-US" sz="3800" dirty="0"/>
          </a:p>
        </p:txBody>
      </p:sp>
      <p:sp>
        <p:nvSpPr>
          <p:cNvPr id="32" name="Rounded Rectangle 31"/>
          <p:cNvSpPr/>
          <p:nvPr/>
        </p:nvSpPr>
        <p:spPr>
          <a:xfrm>
            <a:off x="6752969" y="5181020"/>
            <a:ext cx="2261315" cy="350779"/>
          </a:xfrm>
          <a:prstGeom prst="roundRect">
            <a:avLst>
              <a:gd name="adj" fmla="val 33605"/>
            </a:avLst>
          </a:prstGeom>
          <a:gradFill>
            <a:gsLst>
              <a:gs pos="0">
                <a:schemeClr val="accent2">
                  <a:tint val="100000"/>
                  <a:shade val="100000"/>
                  <a:satMod val="130000"/>
                  <a:alpha val="75000"/>
                </a:schemeClr>
              </a:gs>
              <a:gs pos="100000">
                <a:schemeClr val="accent2">
                  <a:lumMod val="60000"/>
                  <a:lumOff val="4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r>
              <a:rPr lang="en-US" dirty="0" smtClean="0">
                <a:solidFill>
                  <a:srgbClr val="000000"/>
                </a:solidFill>
              </a:rPr>
              <a:t>Combined Score  (CB)</a:t>
            </a:r>
            <a:endParaRPr lang="en-US" dirty="0">
              <a:solidFill>
                <a:srgbClr val="000000"/>
              </a:solidFill>
            </a:endParaRPr>
          </a:p>
        </p:txBody>
      </p:sp>
      <p:cxnSp>
        <p:nvCxnSpPr>
          <p:cNvPr id="33" name="Straight Connector 32"/>
          <p:cNvCxnSpPr/>
          <p:nvPr/>
        </p:nvCxnSpPr>
        <p:spPr>
          <a:xfrm>
            <a:off x="6257338" y="5341401"/>
            <a:ext cx="495631"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7195" y="1048347"/>
            <a:ext cx="2635006" cy="400110"/>
          </a:xfrm>
          <a:prstGeom prst="rect">
            <a:avLst/>
          </a:prstGeom>
          <a:noFill/>
        </p:spPr>
        <p:txBody>
          <a:bodyPr wrap="none" rtlCol="0">
            <a:spAutoFit/>
          </a:bodyPr>
          <a:lstStyle/>
          <a:p>
            <a:r>
              <a:rPr lang="en-US" sz="2000" dirty="0" smtClean="0"/>
              <a:t>Spearman’s Correlation</a:t>
            </a:r>
            <a:endParaRPr lang="en-US" sz="2000" dirty="0"/>
          </a:p>
        </p:txBody>
      </p:sp>
      <p:sp>
        <p:nvSpPr>
          <p:cNvPr id="35" name="TextBox 34"/>
          <p:cNvSpPr txBox="1"/>
          <p:nvPr/>
        </p:nvSpPr>
        <p:spPr>
          <a:xfrm>
            <a:off x="6256029" y="1056944"/>
            <a:ext cx="760244" cy="369332"/>
          </a:xfrm>
          <a:prstGeom prst="rect">
            <a:avLst/>
          </a:prstGeom>
          <a:noFill/>
        </p:spPr>
        <p:txBody>
          <a:bodyPr wrap="none" rtlCol="0">
            <a:spAutoFit/>
          </a:bodyPr>
          <a:lstStyle/>
          <a:p>
            <a:pPr algn="ctr"/>
            <a:r>
              <a:rPr lang="en-US" dirty="0" err="1" smtClean="0"/>
              <a:t>ƒ</a:t>
            </a:r>
            <a:r>
              <a:rPr lang="en-US" baseline="-25000" dirty="0" err="1" smtClean="0"/>
              <a:t>LE</a:t>
            </a:r>
            <a:r>
              <a:rPr lang="en-US" dirty="0" smtClean="0"/>
              <a:t>(SP)</a:t>
            </a:r>
            <a:endParaRPr lang="en-US" dirty="0"/>
          </a:p>
        </p:txBody>
      </p:sp>
      <p:sp>
        <p:nvSpPr>
          <p:cNvPr id="41" name="Rectangle 40"/>
          <p:cNvSpPr/>
          <p:nvPr/>
        </p:nvSpPr>
        <p:spPr>
          <a:xfrm>
            <a:off x="3229353" y="1417679"/>
            <a:ext cx="573075" cy="2651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77442" y="3560527"/>
            <a:ext cx="3724986" cy="495239"/>
          </a:xfrm>
          <a:prstGeom prst="rect">
            <a:avLst/>
          </a:prstGeom>
          <a:solidFill>
            <a:srgbClr val="FFFFFF"/>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ular Callout 44"/>
          <p:cNvSpPr/>
          <p:nvPr/>
        </p:nvSpPr>
        <p:spPr>
          <a:xfrm>
            <a:off x="4130186" y="1180859"/>
            <a:ext cx="2003243" cy="1328449"/>
          </a:xfrm>
          <a:prstGeom prst="wedgeRoundRectCallout">
            <a:avLst>
              <a:gd name="adj1" fmla="val -82154"/>
              <a:gd name="adj2" fmla="val -22503"/>
              <a:gd name="adj3" fmla="val 1666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chemeClr val="tx1"/>
                </a:solidFill>
              </a:rPr>
              <a:t>Highly correlated with aggregated ratings</a:t>
            </a:r>
            <a:endParaRPr lang="en-US" sz="2000" dirty="0">
              <a:solidFill>
                <a:schemeClr val="tx1"/>
              </a:solidFill>
            </a:endParaRPr>
          </a:p>
        </p:txBody>
      </p:sp>
    </p:spTree>
    <p:extLst>
      <p:ext uri="{BB962C8B-B14F-4D97-AF65-F5344CB8AC3E}">
        <p14:creationId xmlns:p14="http://schemas.microsoft.com/office/powerpoint/2010/main" val="3523737618"/>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9" presetClass="emph" presetSubtype="0" grpId="0" nodeType="withEffect">
                                  <p:stCondLst>
                                    <p:cond delay="0"/>
                                  </p:stCondLst>
                                  <p:childTnLst>
                                    <p:set>
                                      <p:cBhvr rctx="PPT">
                                        <p:cTn id="9" dur="indefinite"/>
                                        <p:tgtEl>
                                          <p:spTgt spid="11"/>
                                        </p:tgtEl>
                                        <p:attrNameLst>
                                          <p:attrName>style.opacity</p:attrName>
                                        </p:attrNameLst>
                                      </p:cBhvr>
                                      <p:to>
                                        <p:strVal val="0.5"/>
                                      </p:to>
                                    </p:set>
                                    <p:animEffect filter="image" prLst="opacity: 0.5">
                                      <p:cBhvr rctx="IE">
                                        <p:cTn id="10" dur="indefinite"/>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par>
                                <p:cTn id="59" presetID="9" presetClass="exit" presetSubtype="0" fill="hold" grpId="0" nodeType="withEffect">
                                  <p:stCondLst>
                                    <p:cond delay="0"/>
                                  </p:stCondLst>
                                  <p:childTnLst>
                                    <p:animEffect transition="out" filter="dissolve">
                                      <p:cBhvr>
                                        <p:cTn id="60" dur="500"/>
                                        <p:tgtEl>
                                          <p:spTgt spid="42"/>
                                        </p:tgtEl>
                                      </p:cBhvr>
                                    </p:animEffect>
                                    <p:set>
                                      <p:cBhvr>
                                        <p:cTn id="61" dur="1" fill="hold">
                                          <p:stCondLst>
                                            <p:cond delay="499"/>
                                          </p:stCondLst>
                                        </p:cTn>
                                        <p:tgtEl>
                                          <p:spTgt spid="42"/>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31" grpId="0" animBg="1"/>
      <p:bldP spid="32" grpId="0" animBg="1"/>
      <p:bldP spid="34" grpId="0"/>
      <p:bldP spid="35" grpId="0"/>
      <p:bldP spid="41" grpId="0" animBg="1"/>
      <p:bldP spid="42"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Models and Features</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15</a:t>
            </a:fld>
            <a:endParaRPr lang="en-US" dirty="0"/>
          </a:p>
        </p:txBody>
      </p:sp>
      <p:sp>
        <p:nvSpPr>
          <p:cNvPr id="25" name="Content Placeholder 1"/>
          <p:cNvSpPr>
            <a:spLocks noGrp="1"/>
          </p:cNvSpPr>
          <p:nvPr>
            <p:ph idx="1"/>
          </p:nvPr>
        </p:nvSpPr>
        <p:spPr>
          <a:xfrm>
            <a:off x="176696" y="1044693"/>
            <a:ext cx="8939683" cy="1378571"/>
          </a:xfrm>
        </p:spPr>
        <p:txBody>
          <a:bodyPr>
            <a:normAutofit/>
          </a:bodyPr>
          <a:lstStyle/>
          <a:p>
            <a:r>
              <a:rPr lang="en-US" dirty="0" smtClean="0"/>
              <a:t>Identify the best features for predicting success</a:t>
            </a:r>
          </a:p>
          <a:p>
            <a:r>
              <a:rPr lang="en-US" dirty="0" smtClean="0"/>
              <a:t>Does model choice make a difference?</a:t>
            </a:r>
          </a:p>
        </p:txBody>
      </p:sp>
      <p:grpSp>
        <p:nvGrpSpPr>
          <p:cNvPr id="61" name="Group 60"/>
          <p:cNvGrpSpPr/>
          <p:nvPr/>
        </p:nvGrpSpPr>
        <p:grpSpPr>
          <a:xfrm>
            <a:off x="2519168" y="2758642"/>
            <a:ext cx="1923054" cy="2594498"/>
            <a:chOff x="2494124" y="1292871"/>
            <a:chExt cx="1923054" cy="2579261"/>
          </a:xfrm>
        </p:grpSpPr>
        <p:sp>
          <p:nvSpPr>
            <p:cNvPr id="6" name="Rounded Rectangle 5"/>
            <p:cNvSpPr/>
            <p:nvPr/>
          </p:nvSpPr>
          <p:spPr>
            <a:xfrm>
              <a:off x="2494124" y="1292871"/>
              <a:ext cx="1923054" cy="25792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2644800" y="1498477"/>
              <a:ext cx="1614527" cy="6015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Linear</a:t>
              </a:r>
              <a:endParaRPr lang="en-US" dirty="0"/>
            </a:p>
          </p:txBody>
        </p:sp>
        <p:sp>
          <p:nvSpPr>
            <p:cNvPr id="43" name="Rounded Rectangle 42"/>
            <p:cNvSpPr/>
            <p:nvPr/>
          </p:nvSpPr>
          <p:spPr>
            <a:xfrm>
              <a:off x="2644800" y="2258852"/>
              <a:ext cx="1614527" cy="6015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Linear Mixed</a:t>
              </a:r>
              <a:endParaRPr lang="en-US" dirty="0"/>
            </a:p>
          </p:txBody>
        </p:sp>
        <p:sp>
          <p:nvSpPr>
            <p:cNvPr id="44" name="Rounded Rectangle 43"/>
            <p:cNvSpPr/>
            <p:nvPr/>
          </p:nvSpPr>
          <p:spPr>
            <a:xfrm>
              <a:off x="2644800" y="3039702"/>
              <a:ext cx="1614527" cy="6015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Regression Trees</a:t>
              </a:r>
              <a:endParaRPr lang="en-US" dirty="0"/>
            </a:p>
          </p:txBody>
        </p:sp>
      </p:grpSp>
      <p:grpSp>
        <p:nvGrpSpPr>
          <p:cNvPr id="62" name="Group 61"/>
          <p:cNvGrpSpPr/>
          <p:nvPr/>
        </p:nvGrpSpPr>
        <p:grpSpPr>
          <a:xfrm>
            <a:off x="4726565" y="2773876"/>
            <a:ext cx="1923054" cy="2579263"/>
            <a:chOff x="4859650" y="1292870"/>
            <a:chExt cx="1923054" cy="2579261"/>
          </a:xfrm>
        </p:grpSpPr>
        <p:cxnSp>
          <p:nvCxnSpPr>
            <p:cNvPr id="13" name="Straight Arrow Connector 12"/>
            <p:cNvCxnSpPr/>
            <p:nvPr/>
          </p:nvCxnSpPr>
          <p:spPr>
            <a:xfrm>
              <a:off x="5821177" y="3152124"/>
              <a:ext cx="570589"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4859650" y="1292870"/>
              <a:ext cx="1923054" cy="25792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5013913" y="1799276"/>
              <a:ext cx="1614527" cy="14640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Mean Predicted Combined Score </a:t>
              </a:r>
              <a:endParaRPr lang="en-US" dirty="0"/>
            </a:p>
          </p:txBody>
        </p:sp>
      </p:grpSp>
      <p:grpSp>
        <p:nvGrpSpPr>
          <p:cNvPr id="63" name="Group 62"/>
          <p:cNvGrpSpPr/>
          <p:nvPr/>
        </p:nvGrpSpPr>
        <p:grpSpPr>
          <a:xfrm>
            <a:off x="6929546" y="2743408"/>
            <a:ext cx="1923054" cy="2609732"/>
            <a:chOff x="7143503" y="1277638"/>
            <a:chExt cx="1923054" cy="2579263"/>
          </a:xfrm>
        </p:grpSpPr>
        <p:sp>
          <p:nvSpPr>
            <p:cNvPr id="36" name="Rounded Rectangle 35"/>
            <p:cNvSpPr/>
            <p:nvPr/>
          </p:nvSpPr>
          <p:spPr>
            <a:xfrm>
              <a:off x="7143503" y="1277638"/>
              <a:ext cx="1923054" cy="25792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6" name="Rounded Rectangle 45"/>
            <p:cNvSpPr/>
            <p:nvPr/>
          </p:nvSpPr>
          <p:spPr>
            <a:xfrm>
              <a:off x="7287989" y="1654215"/>
              <a:ext cx="1614527" cy="75124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solidFill>
                    <a:srgbClr val="000000"/>
                  </a:solidFill>
                </a:rPr>
                <a:t>Successful</a:t>
              </a:r>
              <a:endParaRPr lang="en-US" dirty="0">
                <a:solidFill>
                  <a:srgbClr val="000000"/>
                </a:solidFill>
              </a:endParaRPr>
            </a:p>
          </p:txBody>
        </p:sp>
        <p:sp>
          <p:nvSpPr>
            <p:cNvPr id="47" name="Rounded Rectangle 46"/>
            <p:cNvSpPr/>
            <p:nvPr/>
          </p:nvSpPr>
          <p:spPr>
            <a:xfrm>
              <a:off x="7287989" y="2761632"/>
              <a:ext cx="1614527" cy="780985"/>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solidFill>
                    <a:schemeClr val="tx1"/>
                  </a:solidFill>
                </a:rPr>
                <a:t>Unsuccessful</a:t>
              </a:r>
              <a:endParaRPr lang="en-US" dirty="0">
                <a:solidFill>
                  <a:schemeClr val="tx1"/>
                </a:solidFill>
              </a:endParaRPr>
            </a:p>
          </p:txBody>
        </p:sp>
      </p:grpSp>
      <p:sp>
        <p:nvSpPr>
          <p:cNvPr id="68" name="TextBox 67"/>
          <p:cNvSpPr txBox="1"/>
          <p:nvPr/>
        </p:nvSpPr>
        <p:spPr>
          <a:xfrm>
            <a:off x="619539" y="2296976"/>
            <a:ext cx="1291790" cy="461665"/>
          </a:xfrm>
          <a:prstGeom prst="rect">
            <a:avLst/>
          </a:prstGeom>
          <a:noFill/>
        </p:spPr>
        <p:txBody>
          <a:bodyPr wrap="none" rtlCol="0">
            <a:spAutoFit/>
          </a:bodyPr>
          <a:lstStyle/>
          <a:p>
            <a:r>
              <a:rPr lang="en-US" sz="2400" b="1" dirty="0" smtClean="0"/>
              <a:t>Features</a:t>
            </a:r>
            <a:endParaRPr lang="en-US" sz="2400" b="1" dirty="0"/>
          </a:p>
        </p:txBody>
      </p:sp>
      <p:sp>
        <p:nvSpPr>
          <p:cNvPr id="69" name="TextBox 68"/>
          <p:cNvSpPr txBox="1"/>
          <p:nvPr/>
        </p:nvSpPr>
        <p:spPr>
          <a:xfrm>
            <a:off x="2952488" y="2296976"/>
            <a:ext cx="1137601" cy="461665"/>
          </a:xfrm>
          <a:prstGeom prst="rect">
            <a:avLst/>
          </a:prstGeom>
          <a:noFill/>
        </p:spPr>
        <p:txBody>
          <a:bodyPr wrap="none" rtlCol="0">
            <a:spAutoFit/>
          </a:bodyPr>
          <a:lstStyle/>
          <a:p>
            <a:pPr algn="ctr"/>
            <a:r>
              <a:rPr lang="en-US" sz="2400" b="1" dirty="0" smtClean="0"/>
              <a:t>Models</a:t>
            </a:r>
            <a:endParaRPr lang="en-US" sz="2400" b="1" dirty="0"/>
          </a:p>
        </p:txBody>
      </p:sp>
      <p:sp>
        <p:nvSpPr>
          <p:cNvPr id="70" name="TextBox 69"/>
          <p:cNvSpPr txBox="1"/>
          <p:nvPr/>
        </p:nvSpPr>
        <p:spPr>
          <a:xfrm>
            <a:off x="5033381" y="2296976"/>
            <a:ext cx="1338978" cy="461665"/>
          </a:xfrm>
          <a:prstGeom prst="rect">
            <a:avLst/>
          </a:prstGeom>
          <a:noFill/>
        </p:spPr>
        <p:txBody>
          <a:bodyPr wrap="none" rtlCol="0">
            <a:spAutoFit/>
          </a:bodyPr>
          <a:lstStyle/>
          <a:p>
            <a:pPr algn="ctr"/>
            <a:r>
              <a:rPr lang="en-US" sz="2400" b="1" dirty="0" smtClean="0"/>
              <a:t>HA Score</a:t>
            </a:r>
            <a:endParaRPr lang="en-US" sz="2400" b="1" dirty="0"/>
          </a:p>
        </p:txBody>
      </p:sp>
      <p:sp>
        <p:nvSpPr>
          <p:cNvPr id="71" name="TextBox 70"/>
          <p:cNvSpPr txBox="1"/>
          <p:nvPr/>
        </p:nvSpPr>
        <p:spPr>
          <a:xfrm>
            <a:off x="7029973" y="2296976"/>
            <a:ext cx="1814469" cy="461665"/>
          </a:xfrm>
          <a:prstGeom prst="rect">
            <a:avLst/>
          </a:prstGeom>
          <a:noFill/>
        </p:spPr>
        <p:txBody>
          <a:bodyPr wrap="none" rtlCol="0">
            <a:spAutoFit/>
          </a:bodyPr>
          <a:lstStyle/>
          <a:p>
            <a:pPr algn="ctr"/>
            <a:r>
              <a:rPr lang="en-US" sz="2400" b="1" dirty="0" smtClean="0"/>
              <a:t>HA Outcome</a:t>
            </a:r>
            <a:endParaRPr lang="en-US" sz="2400" b="1" dirty="0"/>
          </a:p>
        </p:txBody>
      </p:sp>
      <p:sp>
        <p:nvSpPr>
          <p:cNvPr id="79" name="Right Arrow 78"/>
          <p:cNvSpPr/>
          <p:nvPr/>
        </p:nvSpPr>
        <p:spPr>
          <a:xfrm>
            <a:off x="2230338" y="3791279"/>
            <a:ext cx="336537" cy="484632"/>
          </a:xfrm>
          <a:prstGeom prst="rightArrow">
            <a:avLst>
              <a:gd name="adj1" fmla="val 50000"/>
              <a:gd name="adj2" fmla="val 462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ight Arrow 79"/>
          <p:cNvSpPr/>
          <p:nvPr/>
        </p:nvSpPr>
        <p:spPr>
          <a:xfrm>
            <a:off x="4442222" y="3791279"/>
            <a:ext cx="336537" cy="484632"/>
          </a:xfrm>
          <a:prstGeom prst="rightArrow">
            <a:avLst>
              <a:gd name="adj1" fmla="val 50000"/>
              <a:gd name="adj2" fmla="val 462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ight Arrow 80"/>
          <p:cNvSpPr/>
          <p:nvPr/>
        </p:nvSpPr>
        <p:spPr>
          <a:xfrm>
            <a:off x="6660898" y="3791279"/>
            <a:ext cx="336537" cy="484632"/>
          </a:xfrm>
          <a:prstGeom prst="rightArrow">
            <a:avLst>
              <a:gd name="adj1" fmla="val 50000"/>
              <a:gd name="adj2" fmla="val 462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a:off x="307284" y="5467847"/>
            <a:ext cx="1923054" cy="9913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Only </a:t>
            </a:r>
            <a:r>
              <a:rPr lang="en-US" sz="2000" dirty="0" smtClean="0"/>
              <a:t>lab </a:t>
            </a:r>
            <a:r>
              <a:rPr lang="en-US" sz="2000" dirty="0"/>
              <a:t>s</a:t>
            </a:r>
            <a:r>
              <a:rPr lang="en-US" sz="2000" dirty="0" smtClean="0"/>
              <a:t>cores </a:t>
            </a:r>
            <a:r>
              <a:rPr lang="en-US" sz="2000" dirty="0" smtClean="0"/>
              <a:t>are continuous</a:t>
            </a:r>
            <a:endParaRPr lang="en-US" sz="2000" dirty="0"/>
          </a:p>
        </p:txBody>
      </p:sp>
      <p:sp>
        <p:nvSpPr>
          <p:cNvPr id="87" name="Rounded Rectangle 86"/>
          <p:cNvSpPr/>
          <p:nvPr/>
        </p:nvSpPr>
        <p:spPr>
          <a:xfrm>
            <a:off x="6929546" y="5467847"/>
            <a:ext cx="1923054" cy="9913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Comparison with threshold</a:t>
            </a:r>
            <a:endParaRPr lang="en-US" sz="2000" dirty="0"/>
          </a:p>
        </p:txBody>
      </p:sp>
      <p:sp>
        <p:nvSpPr>
          <p:cNvPr id="88" name="Rounded Rectangle 87"/>
          <p:cNvSpPr/>
          <p:nvPr/>
        </p:nvSpPr>
        <p:spPr>
          <a:xfrm>
            <a:off x="4726565" y="5467847"/>
            <a:ext cx="1923053" cy="9913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Predicted samples averaged</a:t>
            </a:r>
            <a:endParaRPr lang="en-US" sz="2000" dirty="0"/>
          </a:p>
        </p:txBody>
      </p:sp>
      <p:sp>
        <p:nvSpPr>
          <p:cNvPr id="90" name="Rounded Rectangle 89"/>
          <p:cNvSpPr/>
          <p:nvPr/>
        </p:nvSpPr>
        <p:spPr>
          <a:xfrm>
            <a:off x="2519168" y="5467847"/>
            <a:ext cx="1923054" cy="9913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Leave one </a:t>
            </a:r>
            <a:r>
              <a:rPr lang="en-US" sz="2000" dirty="0" smtClean="0"/>
              <a:t>out </a:t>
            </a:r>
            <a:r>
              <a:rPr lang="en-US" sz="2000" dirty="0" smtClean="0"/>
              <a:t>cross-validation</a:t>
            </a:r>
            <a:endParaRPr lang="en-US" sz="2000" dirty="0"/>
          </a:p>
        </p:txBody>
      </p:sp>
      <p:sp>
        <p:nvSpPr>
          <p:cNvPr id="91" name="TextBox 90"/>
          <p:cNvSpPr txBox="1"/>
          <p:nvPr/>
        </p:nvSpPr>
        <p:spPr>
          <a:xfrm>
            <a:off x="4646538" y="5498829"/>
            <a:ext cx="184666" cy="369332"/>
          </a:xfrm>
          <a:prstGeom prst="rect">
            <a:avLst/>
          </a:prstGeom>
          <a:noFill/>
        </p:spPr>
        <p:txBody>
          <a:bodyPr wrap="none" rtlCol="0">
            <a:spAutoFit/>
          </a:bodyPr>
          <a:lstStyle/>
          <a:p>
            <a:endParaRPr lang="en-US" dirty="0"/>
          </a:p>
        </p:txBody>
      </p:sp>
      <p:sp>
        <p:nvSpPr>
          <p:cNvPr id="94" name="Rounded Rectangle 93"/>
          <p:cNvSpPr/>
          <p:nvPr/>
        </p:nvSpPr>
        <p:spPr>
          <a:xfrm>
            <a:off x="307284" y="2758641"/>
            <a:ext cx="1923054" cy="25944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ounded Rectangle 97"/>
          <p:cNvSpPr/>
          <p:nvPr/>
        </p:nvSpPr>
        <p:spPr>
          <a:xfrm>
            <a:off x="446676" y="2901345"/>
            <a:ext cx="1614527" cy="44617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000000"/>
                </a:solidFill>
              </a:rPr>
              <a:t>Lab Scores</a:t>
            </a:r>
            <a:endParaRPr lang="en-US" dirty="0">
              <a:solidFill>
                <a:srgbClr val="000000"/>
              </a:solidFill>
            </a:endParaRPr>
          </a:p>
        </p:txBody>
      </p:sp>
      <p:sp>
        <p:nvSpPr>
          <p:cNvPr id="100" name="Rounded Rectangle 99"/>
          <p:cNvSpPr/>
          <p:nvPr/>
        </p:nvSpPr>
        <p:spPr>
          <a:xfrm>
            <a:off x="446677" y="3555122"/>
            <a:ext cx="1614527" cy="44617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000000"/>
                </a:solidFill>
              </a:rPr>
              <a:t>Patient ID</a:t>
            </a:r>
            <a:endParaRPr lang="en-US" dirty="0">
              <a:solidFill>
                <a:srgbClr val="000000"/>
              </a:solidFill>
            </a:endParaRPr>
          </a:p>
        </p:txBody>
      </p:sp>
      <p:sp>
        <p:nvSpPr>
          <p:cNvPr id="101" name="Rounded Rectangle 100"/>
          <p:cNvSpPr/>
          <p:nvPr/>
        </p:nvSpPr>
        <p:spPr>
          <a:xfrm>
            <a:off x="446676" y="4187711"/>
            <a:ext cx="1614527" cy="44617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000000"/>
                </a:solidFill>
              </a:rPr>
              <a:t>HA</a:t>
            </a:r>
            <a:endParaRPr lang="en-US" dirty="0">
              <a:solidFill>
                <a:srgbClr val="000000"/>
              </a:solidFill>
            </a:endParaRPr>
          </a:p>
        </p:txBody>
      </p:sp>
      <p:sp>
        <p:nvSpPr>
          <p:cNvPr id="102" name="Rounded Rectangle 101"/>
          <p:cNvSpPr/>
          <p:nvPr/>
        </p:nvSpPr>
        <p:spPr>
          <a:xfrm>
            <a:off x="446676" y="4812055"/>
            <a:ext cx="1614527" cy="44617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000000"/>
                </a:solidFill>
              </a:rPr>
              <a:t>Audio Context</a:t>
            </a:r>
            <a:endParaRPr lang="en-US" dirty="0">
              <a:solidFill>
                <a:srgbClr val="000000"/>
              </a:solidFill>
            </a:endParaRPr>
          </a:p>
        </p:txBody>
      </p:sp>
    </p:spTree>
    <p:extLst>
      <p:ext uri="{BB962C8B-B14F-4D97-AF65-F5344CB8AC3E}">
        <p14:creationId xmlns:p14="http://schemas.microsoft.com/office/powerpoint/2010/main" val="1217815675"/>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mph" presetSubtype="0" fill="hold" grpId="2" nodeType="clickEffect">
                                  <p:stCondLst>
                                    <p:cond delay="0"/>
                                  </p:stCondLst>
                                  <p:childTnLst>
                                    <p:animClr clrSpc="hsl" dir="cw">
                                      <p:cBhvr override="childStyle">
                                        <p:cTn id="29" dur="500" fill="hold"/>
                                        <p:tgtEl>
                                          <p:spTgt spid="98"/>
                                        </p:tgtEl>
                                        <p:attrNameLst>
                                          <p:attrName>style.color</p:attrName>
                                        </p:attrNameLst>
                                      </p:cBhvr>
                                      <p:by>
                                        <p:hsl h="0" s="12549" l="25098"/>
                                      </p:by>
                                    </p:animClr>
                                    <p:animClr clrSpc="hsl" dir="cw">
                                      <p:cBhvr>
                                        <p:cTn id="30" dur="500" fill="hold"/>
                                        <p:tgtEl>
                                          <p:spTgt spid="98"/>
                                        </p:tgtEl>
                                        <p:attrNameLst>
                                          <p:attrName>fillcolor</p:attrName>
                                        </p:attrNameLst>
                                      </p:cBhvr>
                                      <p:by>
                                        <p:hsl h="0" s="12549" l="25098"/>
                                      </p:by>
                                    </p:animClr>
                                    <p:animClr clrSpc="hsl" dir="cw">
                                      <p:cBhvr>
                                        <p:cTn id="31" dur="500" fill="hold"/>
                                        <p:tgtEl>
                                          <p:spTgt spid="98"/>
                                        </p:tgtEl>
                                        <p:attrNameLst>
                                          <p:attrName>stroke.color</p:attrName>
                                        </p:attrNameLst>
                                      </p:cBhvr>
                                      <p:by>
                                        <p:hsl h="0" s="12549" l="25098"/>
                                      </p:by>
                                    </p:animClr>
                                    <p:set>
                                      <p:cBhvr>
                                        <p:cTn id="32" dur="500" fill="hold"/>
                                        <p:tgtEl>
                                          <p:spTgt spid="98"/>
                                        </p:tgtEl>
                                        <p:attrNameLst>
                                          <p:attrName>fill.type</p:attrName>
                                        </p:attrNameLst>
                                      </p:cBhvr>
                                      <p:to>
                                        <p:strVal val="solid"/>
                                      </p:to>
                                    </p:set>
                                  </p:childTnLst>
                                </p:cTn>
                              </p:par>
                              <p:par>
                                <p:cTn id="33" presetID="30" presetClass="emph" presetSubtype="0" fill="hold" grpId="2" nodeType="withEffect">
                                  <p:stCondLst>
                                    <p:cond delay="0"/>
                                  </p:stCondLst>
                                  <p:childTnLst>
                                    <p:animClr clrSpc="hsl" dir="cw">
                                      <p:cBhvr override="childStyle">
                                        <p:cTn id="34" dur="500" fill="hold"/>
                                        <p:tgtEl>
                                          <p:spTgt spid="102"/>
                                        </p:tgtEl>
                                        <p:attrNameLst>
                                          <p:attrName>style.color</p:attrName>
                                        </p:attrNameLst>
                                      </p:cBhvr>
                                      <p:by>
                                        <p:hsl h="0" s="12549" l="25098"/>
                                      </p:by>
                                    </p:animClr>
                                    <p:animClr clrSpc="hsl" dir="cw">
                                      <p:cBhvr>
                                        <p:cTn id="35" dur="500" fill="hold"/>
                                        <p:tgtEl>
                                          <p:spTgt spid="102"/>
                                        </p:tgtEl>
                                        <p:attrNameLst>
                                          <p:attrName>fillcolor</p:attrName>
                                        </p:attrNameLst>
                                      </p:cBhvr>
                                      <p:by>
                                        <p:hsl h="0" s="12549" l="25098"/>
                                      </p:by>
                                    </p:animClr>
                                    <p:animClr clrSpc="hsl" dir="cw">
                                      <p:cBhvr>
                                        <p:cTn id="36" dur="500" fill="hold"/>
                                        <p:tgtEl>
                                          <p:spTgt spid="102"/>
                                        </p:tgtEl>
                                        <p:attrNameLst>
                                          <p:attrName>stroke.color</p:attrName>
                                        </p:attrNameLst>
                                      </p:cBhvr>
                                      <p:by>
                                        <p:hsl h="0" s="12549" l="25098"/>
                                      </p:by>
                                    </p:animClr>
                                    <p:set>
                                      <p:cBhvr>
                                        <p:cTn id="37" dur="500" fill="hold"/>
                                        <p:tgtEl>
                                          <p:spTgt spid="102"/>
                                        </p:tgtEl>
                                        <p:attrNameLst>
                                          <p:attrName>fill.type</p:attrName>
                                        </p:attrNameLst>
                                      </p:cBhvr>
                                      <p:to>
                                        <p:strVal val="solid"/>
                                      </p:to>
                                    </p:set>
                                  </p:childTnLst>
                                </p:cTn>
                              </p:par>
                              <p:par>
                                <p:cTn id="38" presetID="9" presetClass="emph" presetSubtype="0" grpId="2" nodeType="withEffect">
                                  <p:stCondLst>
                                    <p:cond delay="0"/>
                                  </p:stCondLst>
                                  <p:childTnLst>
                                    <p:set>
                                      <p:cBhvr rctx="PPT">
                                        <p:cTn id="39" dur="indefinite"/>
                                        <p:tgtEl>
                                          <p:spTgt spid="100"/>
                                        </p:tgtEl>
                                        <p:attrNameLst>
                                          <p:attrName>style.opacity</p:attrName>
                                        </p:attrNameLst>
                                      </p:cBhvr>
                                      <p:to>
                                        <p:strVal val="0.5"/>
                                      </p:to>
                                    </p:set>
                                    <p:animEffect filter="image" prLst="opacity: 0.5">
                                      <p:cBhvr rctx="IE">
                                        <p:cTn id="40" dur="indefinite"/>
                                        <p:tgtEl>
                                          <p:spTgt spid="100"/>
                                        </p:tgtEl>
                                      </p:cBhvr>
                                    </p:animEffect>
                                  </p:childTnLst>
                                </p:cTn>
                              </p:par>
                              <p:par>
                                <p:cTn id="41" presetID="9" presetClass="emph" presetSubtype="0" grpId="2" nodeType="withEffect">
                                  <p:stCondLst>
                                    <p:cond delay="0"/>
                                  </p:stCondLst>
                                  <p:childTnLst>
                                    <p:set>
                                      <p:cBhvr rctx="PPT">
                                        <p:cTn id="42" dur="indefinite"/>
                                        <p:tgtEl>
                                          <p:spTgt spid="101"/>
                                        </p:tgtEl>
                                        <p:attrNameLst>
                                          <p:attrName>style.opacity</p:attrName>
                                        </p:attrNameLst>
                                      </p:cBhvr>
                                      <p:to>
                                        <p:strVal val="0.5"/>
                                      </p:to>
                                    </p:set>
                                    <p:animEffect filter="image" prLst="opacity: 0.5">
                                      <p:cBhvr rctx="IE">
                                        <p:cTn id="43" dur="indefinite"/>
                                        <p:tgtEl>
                                          <p:spTgt spid="10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500"/>
                                        <p:tgtEl>
                                          <p:spTgt spid="9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500"/>
                                        <p:tgtEl>
                                          <p:spTgt spid="80"/>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fade">
                                      <p:cBhvr>
                                        <p:cTn id="73" dur="500"/>
                                        <p:tgtEl>
                                          <p:spTgt spid="8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fade">
                                      <p:cBhvr>
                                        <p:cTn id="8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P spid="79" grpId="0" animBg="1"/>
      <p:bldP spid="80" grpId="0" animBg="1"/>
      <p:bldP spid="81" grpId="0" animBg="1"/>
      <p:bldP spid="86" grpId="0" animBg="1"/>
      <p:bldP spid="87" grpId="0" animBg="1"/>
      <p:bldP spid="88" grpId="0" animBg="1"/>
      <p:bldP spid="90" grpId="0" animBg="1"/>
      <p:bldP spid="94" grpId="0" animBg="1"/>
      <p:bldP spid="98" grpId="1" animBg="1"/>
      <p:bldP spid="98" grpId="2" animBg="1"/>
      <p:bldP spid="100" grpId="1" animBg="1"/>
      <p:bldP spid="100" grpId="2" animBg="1"/>
      <p:bldP spid="101" grpId="1" animBg="1"/>
      <p:bldP spid="101" grpId="2" animBg="1"/>
      <p:bldP spid="102" grpId="1" animBg="1"/>
      <p:bldP spid="10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Novel Patient</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16</a:t>
            </a:fld>
            <a:endParaRPr lang="en-US" dirty="0"/>
          </a:p>
        </p:txBody>
      </p:sp>
      <p:pic>
        <p:nvPicPr>
          <p:cNvPr id="6" name="Picture 5" descr="accuracy-novel-patien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659" y="1165832"/>
            <a:ext cx="5529382" cy="4437300"/>
          </a:xfrm>
          <a:prstGeom prst="rect">
            <a:avLst/>
          </a:prstGeom>
        </p:spPr>
      </p:pic>
      <p:grpSp>
        <p:nvGrpSpPr>
          <p:cNvPr id="11" name="Group 10"/>
          <p:cNvGrpSpPr/>
          <p:nvPr/>
        </p:nvGrpSpPr>
        <p:grpSpPr>
          <a:xfrm>
            <a:off x="650501" y="5901521"/>
            <a:ext cx="7842998" cy="387239"/>
            <a:chOff x="650501" y="5855051"/>
            <a:chExt cx="7842998" cy="387239"/>
          </a:xfrm>
        </p:grpSpPr>
        <p:sp>
          <p:nvSpPr>
            <p:cNvPr id="7" name="Rounded Rectangle 6"/>
            <p:cNvSpPr/>
            <p:nvPr/>
          </p:nvSpPr>
          <p:spPr>
            <a:xfrm>
              <a:off x="650501" y="5855051"/>
              <a:ext cx="2121919" cy="387239"/>
            </a:xfrm>
            <a:prstGeom prst="roundRect">
              <a:avLst/>
            </a:prstGeom>
            <a:solidFill>
              <a:srgbClr val="FF0000">
                <a:alpha val="75000"/>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solidFill>
                    <a:srgbClr val="000000"/>
                  </a:solidFill>
                </a:rPr>
                <a:t>Regression Trees</a:t>
              </a:r>
              <a:endParaRPr lang="en-US" sz="2000" dirty="0">
                <a:solidFill>
                  <a:srgbClr val="000000"/>
                </a:solidFill>
              </a:endParaRPr>
            </a:p>
          </p:txBody>
        </p:sp>
        <p:sp>
          <p:nvSpPr>
            <p:cNvPr id="8" name="Rounded Rectangle 7"/>
            <p:cNvSpPr/>
            <p:nvPr/>
          </p:nvSpPr>
          <p:spPr>
            <a:xfrm>
              <a:off x="3513395" y="5855051"/>
              <a:ext cx="2121919" cy="387239"/>
            </a:xfrm>
            <a:prstGeom prst="roundRect">
              <a:avLst/>
            </a:prstGeom>
            <a:solidFill>
              <a:srgbClr val="00DA02">
                <a:alpha val="75000"/>
              </a:srgbClr>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0000"/>
                  </a:solidFill>
                </a:rPr>
                <a:t>Linear</a:t>
              </a:r>
              <a:endParaRPr lang="en-US" sz="2000" dirty="0">
                <a:solidFill>
                  <a:srgbClr val="000000"/>
                </a:solidFill>
              </a:endParaRPr>
            </a:p>
          </p:txBody>
        </p:sp>
        <p:sp>
          <p:nvSpPr>
            <p:cNvPr id="9" name="Rounded Rectangle 8"/>
            <p:cNvSpPr/>
            <p:nvPr/>
          </p:nvSpPr>
          <p:spPr>
            <a:xfrm>
              <a:off x="6371580" y="5855051"/>
              <a:ext cx="2121919" cy="387239"/>
            </a:xfrm>
            <a:prstGeom prst="roundRect">
              <a:avLst/>
            </a:prstGeom>
            <a:solidFill>
              <a:srgbClr val="0000FF">
                <a:alpha val="75000"/>
              </a:srgbClr>
            </a:solidFill>
            <a:ln>
              <a:solidFill>
                <a:srgbClr val="7F7F7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solidFill>
                    <a:srgbClr val="000000"/>
                  </a:solidFill>
                </a:rPr>
                <a:t>Linear Mixed</a:t>
              </a:r>
              <a:endParaRPr lang="en-US" sz="2000" dirty="0">
                <a:solidFill>
                  <a:srgbClr val="000000"/>
                </a:solidFill>
              </a:endParaRPr>
            </a:p>
          </p:txBody>
        </p:sp>
      </p:grpSp>
      <p:sp>
        <p:nvSpPr>
          <p:cNvPr id="13" name="Rounded Rectangle 12"/>
          <p:cNvSpPr/>
          <p:nvPr/>
        </p:nvSpPr>
        <p:spPr>
          <a:xfrm>
            <a:off x="2385223" y="1165832"/>
            <a:ext cx="2307779" cy="971726"/>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000000"/>
                </a:solidFill>
              </a:rPr>
              <a:t>Lab Scores roughly equivalent to random chance</a:t>
            </a:r>
            <a:endParaRPr lang="en-US" sz="2000" dirty="0">
              <a:solidFill>
                <a:srgbClr val="000000"/>
              </a:solidFill>
            </a:endParaRPr>
          </a:p>
        </p:txBody>
      </p:sp>
      <p:cxnSp>
        <p:nvCxnSpPr>
          <p:cNvPr id="15" name="Straight Arrow Connector 14"/>
          <p:cNvCxnSpPr>
            <a:endCxn id="44" idx="0"/>
          </p:cNvCxnSpPr>
          <p:nvPr/>
        </p:nvCxnSpPr>
        <p:spPr>
          <a:xfrm flipH="1">
            <a:off x="2834372" y="2137558"/>
            <a:ext cx="325274" cy="7047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endCxn id="43" idx="1"/>
          </p:cNvCxnSpPr>
          <p:nvPr/>
        </p:nvCxnSpPr>
        <p:spPr>
          <a:xfrm>
            <a:off x="4119931" y="2137558"/>
            <a:ext cx="270667" cy="5066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Rounded Rectangle 20"/>
          <p:cNvSpPr/>
          <p:nvPr/>
        </p:nvSpPr>
        <p:spPr>
          <a:xfrm>
            <a:off x="3159646" y="3748471"/>
            <a:ext cx="2723710" cy="1130738"/>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smtClean="0">
                <a:solidFill>
                  <a:srgbClr val="FF0000"/>
                </a:solidFill>
              </a:rPr>
              <a:t>Including </a:t>
            </a:r>
            <a:r>
              <a:rPr lang="en-US" sz="2400" b="1" dirty="0" smtClean="0">
                <a:solidFill>
                  <a:srgbClr val="FF0000"/>
                </a:solidFill>
              </a:rPr>
              <a:t>Auditory </a:t>
            </a:r>
            <a:r>
              <a:rPr lang="en-US" sz="2400" b="1" dirty="0" smtClean="0">
                <a:solidFill>
                  <a:srgbClr val="FF0000"/>
                </a:solidFill>
              </a:rPr>
              <a:t>context improves accuracy over 10%</a:t>
            </a:r>
            <a:endParaRPr lang="en-US" sz="2400" b="1" dirty="0">
              <a:solidFill>
                <a:srgbClr val="FF0000"/>
              </a:solidFill>
            </a:endParaRPr>
          </a:p>
        </p:txBody>
      </p:sp>
      <p:sp>
        <p:nvSpPr>
          <p:cNvPr id="24" name="Oval 23"/>
          <p:cNvSpPr/>
          <p:nvPr/>
        </p:nvSpPr>
        <p:spPr>
          <a:xfrm>
            <a:off x="5446549" y="1998154"/>
            <a:ext cx="315578" cy="60409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25" name="Rounded Rectangle 24"/>
          <p:cNvSpPr/>
          <p:nvPr/>
        </p:nvSpPr>
        <p:spPr>
          <a:xfrm>
            <a:off x="6371580" y="986342"/>
            <a:ext cx="2453743" cy="1151215"/>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000000"/>
                </a:solidFill>
              </a:rPr>
              <a:t>68% with only Lab Scores, Audio Context and HA</a:t>
            </a:r>
            <a:endParaRPr lang="en-US" sz="2000" dirty="0">
              <a:solidFill>
                <a:srgbClr val="000000"/>
              </a:solidFill>
            </a:endParaRPr>
          </a:p>
        </p:txBody>
      </p:sp>
      <p:cxnSp>
        <p:nvCxnSpPr>
          <p:cNvPr id="27" name="Straight Arrow Connector 26"/>
          <p:cNvCxnSpPr>
            <a:stCxn id="25" idx="1"/>
            <a:endCxn id="24" idx="7"/>
          </p:cNvCxnSpPr>
          <p:nvPr/>
        </p:nvCxnSpPr>
        <p:spPr>
          <a:xfrm flipH="1">
            <a:off x="5715912" y="1561950"/>
            <a:ext cx="655668" cy="5246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Rectangle 27"/>
          <p:cNvSpPr/>
          <p:nvPr/>
        </p:nvSpPr>
        <p:spPr>
          <a:xfrm>
            <a:off x="7155459" y="3934346"/>
            <a:ext cx="1895400" cy="7434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smtClean="0"/>
          </a:p>
          <a:p>
            <a:r>
              <a:rPr lang="en-US" dirty="0" smtClean="0"/>
              <a:t>d:= Lab Scores</a:t>
            </a:r>
          </a:p>
          <a:p>
            <a:r>
              <a:rPr lang="en-US" dirty="0"/>
              <a:t>x</a:t>
            </a:r>
            <a:r>
              <a:rPr lang="en-US" dirty="0" smtClean="0"/>
              <a:t>:= Audio Context</a:t>
            </a:r>
          </a:p>
          <a:p>
            <a:endParaRPr lang="en-US" dirty="0"/>
          </a:p>
        </p:txBody>
      </p:sp>
      <p:cxnSp>
        <p:nvCxnSpPr>
          <p:cNvPr id="35" name="Straight Connector 34"/>
          <p:cNvCxnSpPr/>
          <p:nvPr/>
        </p:nvCxnSpPr>
        <p:spPr>
          <a:xfrm flipH="1">
            <a:off x="2299905" y="2586756"/>
            <a:ext cx="5064727" cy="0"/>
          </a:xfrm>
          <a:prstGeom prst="line">
            <a:avLst/>
          </a:prstGeom>
          <a:ln>
            <a:solidFill>
              <a:schemeClr val="dk1">
                <a:alpha val="40000"/>
              </a:schemeClr>
            </a:solidFill>
            <a:prstDash val="sysDot"/>
          </a:ln>
          <a:effectLst/>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a:off x="2292291" y="3384482"/>
            <a:ext cx="5064726" cy="21756"/>
          </a:xfrm>
          <a:prstGeom prst="line">
            <a:avLst/>
          </a:prstGeom>
          <a:ln>
            <a:solidFill>
              <a:schemeClr val="dk1">
                <a:alpha val="40000"/>
              </a:schemeClr>
            </a:solidFill>
            <a:prstDash val="sysDot"/>
          </a:ln>
          <a:effectLst/>
        </p:spPr>
        <p:style>
          <a:lnRef idx="2">
            <a:schemeClr val="dk1"/>
          </a:lnRef>
          <a:fillRef idx="0">
            <a:schemeClr val="dk1"/>
          </a:fillRef>
          <a:effectRef idx="1">
            <a:schemeClr val="dk1"/>
          </a:effectRef>
          <a:fontRef idx="minor">
            <a:schemeClr val="tx1"/>
          </a:fontRef>
        </p:style>
      </p:cxnSp>
      <p:sp>
        <p:nvSpPr>
          <p:cNvPr id="43" name="Oval 42"/>
          <p:cNvSpPr/>
          <p:nvPr/>
        </p:nvSpPr>
        <p:spPr>
          <a:xfrm>
            <a:off x="4344383" y="2555776"/>
            <a:ext cx="315578" cy="60409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44" name="Oval 43"/>
          <p:cNvSpPr/>
          <p:nvPr/>
        </p:nvSpPr>
        <p:spPr>
          <a:xfrm>
            <a:off x="2676583" y="2842332"/>
            <a:ext cx="315578" cy="60409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365810558"/>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9" presetClass="emph" presetSubtype="0" grpId="1" nodeType="withEffect">
                                  <p:stCondLst>
                                    <p:cond delay="0"/>
                                  </p:stCondLst>
                                  <p:childTnLst>
                                    <p:set>
                                      <p:cBhvr rctx="PPT">
                                        <p:cTn id="26" dur="indefinite"/>
                                        <p:tgtEl>
                                          <p:spTgt spid="24"/>
                                        </p:tgtEl>
                                        <p:attrNameLst>
                                          <p:attrName>style.opacity</p:attrName>
                                        </p:attrNameLst>
                                      </p:cBhvr>
                                      <p:to>
                                        <p:strVal val="0.5"/>
                                      </p:to>
                                    </p:set>
                                    <p:animEffect filter="image" prLst="opacity: 0.5">
                                      <p:cBhvr rctx="IE">
                                        <p:cTn id="27" dur="indefinite"/>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4" grpId="0" animBg="1"/>
      <p:bldP spid="24" grpId="1" animBg="1"/>
      <p:bldP spid="25"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Novel Patient With Some Data</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17</a:t>
            </a:fld>
            <a:endParaRPr lang="en-US" dirty="0"/>
          </a:p>
        </p:txBody>
      </p:sp>
      <p:pic>
        <p:nvPicPr>
          <p:cNvPr id="7" name="Picture 6" descr="accuracy-trend-novel-pati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315" y="1307586"/>
            <a:ext cx="5560358" cy="4439038"/>
          </a:xfrm>
          <a:prstGeom prst="rect">
            <a:avLst/>
          </a:prstGeom>
        </p:spPr>
      </p:pic>
      <p:sp>
        <p:nvSpPr>
          <p:cNvPr id="13" name="Rectangle 12"/>
          <p:cNvSpPr/>
          <p:nvPr/>
        </p:nvSpPr>
        <p:spPr>
          <a:xfrm>
            <a:off x="7155459" y="3934346"/>
            <a:ext cx="1895400" cy="7434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smtClean="0"/>
          </a:p>
          <a:p>
            <a:r>
              <a:rPr lang="en-US" dirty="0" smtClean="0"/>
              <a:t>d:= Lab Scores</a:t>
            </a:r>
          </a:p>
          <a:p>
            <a:r>
              <a:rPr lang="en-US" dirty="0"/>
              <a:t>x</a:t>
            </a:r>
            <a:r>
              <a:rPr lang="en-US" dirty="0" smtClean="0"/>
              <a:t>:= Audio Context</a:t>
            </a:r>
          </a:p>
          <a:p>
            <a:endParaRPr lang="en-US" dirty="0"/>
          </a:p>
        </p:txBody>
      </p:sp>
      <p:sp>
        <p:nvSpPr>
          <p:cNvPr id="14" name="Oval 13"/>
          <p:cNvSpPr/>
          <p:nvPr/>
        </p:nvSpPr>
        <p:spPr>
          <a:xfrm>
            <a:off x="6471185" y="2524797"/>
            <a:ext cx="452189" cy="11926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15" name="Rounded Rectangle 14"/>
          <p:cNvSpPr/>
          <p:nvPr/>
        </p:nvSpPr>
        <p:spPr>
          <a:xfrm>
            <a:off x="7378105" y="2702926"/>
            <a:ext cx="1672754" cy="988835"/>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000000"/>
                </a:solidFill>
              </a:rPr>
              <a:t>Equivalent to previous graph</a:t>
            </a:r>
            <a:endParaRPr lang="en-US" sz="2000" dirty="0">
              <a:solidFill>
                <a:srgbClr val="000000"/>
              </a:solidFill>
            </a:endParaRPr>
          </a:p>
        </p:txBody>
      </p:sp>
      <p:cxnSp>
        <p:nvCxnSpPr>
          <p:cNvPr id="17" name="Straight Arrow Connector 16"/>
          <p:cNvCxnSpPr>
            <a:stCxn id="15" idx="1"/>
            <a:endCxn id="14" idx="6"/>
          </p:cNvCxnSpPr>
          <p:nvPr/>
        </p:nvCxnSpPr>
        <p:spPr>
          <a:xfrm flipH="1" flipV="1">
            <a:off x="6923374" y="3121145"/>
            <a:ext cx="454731" cy="761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923373" y="1307585"/>
            <a:ext cx="1827607" cy="1077805"/>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000000"/>
                </a:solidFill>
              </a:rPr>
              <a:t>Including 5% equates to ~2 samples</a:t>
            </a:r>
            <a:endParaRPr lang="en-US" sz="2000" dirty="0">
              <a:solidFill>
                <a:srgbClr val="000000"/>
              </a:solidFill>
            </a:endParaRPr>
          </a:p>
        </p:txBody>
      </p:sp>
      <p:sp>
        <p:nvSpPr>
          <p:cNvPr id="30" name="Oval 29"/>
          <p:cNvSpPr/>
          <p:nvPr/>
        </p:nvSpPr>
        <p:spPr>
          <a:xfrm>
            <a:off x="6049972" y="1928448"/>
            <a:ext cx="452189" cy="147925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31" name="Rounded Rectangle 30"/>
          <p:cNvSpPr/>
          <p:nvPr/>
        </p:nvSpPr>
        <p:spPr>
          <a:xfrm>
            <a:off x="2276804" y="3691762"/>
            <a:ext cx="3639788" cy="1419791"/>
          </a:xfrm>
          <a:prstGeom prst="round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smtClean="0">
                <a:solidFill>
                  <a:srgbClr val="FF0000"/>
                </a:solidFill>
              </a:rPr>
              <a:t>Possible to predict HA success more efficiently than the current clinical approach </a:t>
            </a:r>
            <a:r>
              <a:rPr lang="en-US" sz="2000" b="1" dirty="0">
                <a:solidFill>
                  <a:srgbClr val="FF0000"/>
                </a:solidFill>
              </a:rPr>
              <a:t>with over 90% accuracy </a:t>
            </a:r>
          </a:p>
        </p:txBody>
      </p:sp>
      <p:grpSp>
        <p:nvGrpSpPr>
          <p:cNvPr id="32" name="Group 31"/>
          <p:cNvGrpSpPr/>
          <p:nvPr/>
        </p:nvGrpSpPr>
        <p:grpSpPr>
          <a:xfrm>
            <a:off x="650501" y="5901521"/>
            <a:ext cx="7842998" cy="387239"/>
            <a:chOff x="650501" y="5855051"/>
            <a:chExt cx="7842998" cy="387239"/>
          </a:xfrm>
        </p:grpSpPr>
        <p:sp>
          <p:nvSpPr>
            <p:cNvPr id="33" name="Rounded Rectangle 32"/>
            <p:cNvSpPr/>
            <p:nvPr/>
          </p:nvSpPr>
          <p:spPr>
            <a:xfrm>
              <a:off x="650501" y="5855051"/>
              <a:ext cx="2121919" cy="387239"/>
            </a:xfrm>
            <a:prstGeom prst="roundRect">
              <a:avLst/>
            </a:prstGeom>
            <a:solidFill>
              <a:srgbClr val="FF0000">
                <a:alpha val="75000"/>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solidFill>
                    <a:srgbClr val="000000"/>
                  </a:solidFill>
                </a:rPr>
                <a:t>Regression Trees</a:t>
              </a:r>
              <a:endParaRPr lang="en-US" sz="2000" dirty="0">
                <a:solidFill>
                  <a:srgbClr val="000000"/>
                </a:solidFill>
              </a:endParaRPr>
            </a:p>
          </p:txBody>
        </p:sp>
        <p:sp>
          <p:nvSpPr>
            <p:cNvPr id="34" name="Rounded Rectangle 33"/>
            <p:cNvSpPr/>
            <p:nvPr/>
          </p:nvSpPr>
          <p:spPr>
            <a:xfrm>
              <a:off x="3513395" y="5855051"/>
              <a:ext cx="2121919" cy="387239"/>
            </a:xfrm>
            <a:prstGeom prst="roundRect">
              <a:avLst/>
            </a:prstGeom>
            <a:solidFill>
              <a:srgbClr val="00DA02">
                <a:alpha val="75000"/>
              </a:srgbClr>
            </a:solidFill>
            <a:ln>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0000"/>
                  </a:solidFill>
                </a:rPr>
                <a:t>Linear</a:t>
              </a:r>
              <a:endParaRPr lang="en-US" sz="2000" dirty="0">
                <a:solidFill>
                  <a:srgbClr val="000000"/>
                </a:solidFill>
              </a:endParaRPr>
            </a:p>
          </p:txBody>
        </p:sp>
        <p:sp>
          <p:nvSpPr>
            <p:cNvPr id="35" name="Rounded Rectangle 34"/>
            <p:cNvSpPr/>
            <p:nvPr/>
          </p:nvSpPr>
          <p:spPr>
            <a:xfrm>
              <a:off x="6371580" y="5855051"/>
              <a:ext cx="2121919" cy="387239"/>
            </a:xfrm>
            <a:prstGeom prst="roundRect">
              <a:avLst/>
            </a:prstGeom>
            <a:solidFill>
              <a:srgbClr val="0000FF">
                <a:alpha val="75000"/>
              </a:srgbClr>
            </a:solidFill>
            <a:ln>
              <a:solidFill>
                <a:srgbClr val="7F7F7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solidFill>
                    <a:srgbClr val="000000"/>
                  </a:solidFill>
                </a:rPr>
                <a:t>Linear Mixed</a:t>
              </a:r>
              <a:endParaRPr lang="en-US" sz="2000" dirty="0">
                <a:solidFill>
                  <a:srgbClr val="000000"/>
                </a:solidFill>
              </a:endParaRPr>
            </a:p>
          </p:txBody>
        </p:sp>
      </p:grpSp>
      <p:cxnSp>
        <p:nvCxnSpPr>
          <p:cNvPr id="37" name="Straight Arrow Connector 36"/>
          <p:cNvCxnSpPr>
            <a:stCxn id="19" idx="1"/>
            <a:endCxn id="30" idx="0"/>
          </p:cNvCxnSpPr>
          <p:nvPr/>
        </p:nvCxnSpPr>
        <p:spPr>
          <a:xfrm flipH="1">
            <a:off x="6276067" y="1846488"/>
            <a:ext cx="647306" cy="819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23914909"/>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rctx="PPT">
                                        <p:cTn id="17" dur="indefinite"/>
                                        <p:tgtEl>
                                          <p:spTgt spid="14"/>
                                        </p:tgtEl>
                                        <p:attrNameLst>
                                          <p:attrName>style.opacity</p:attrName>
                                        </p:attrNameLst>
                                      </p:cBhvr>
                                      <p:to>
                                        <p:strVal val="0.5"/>
                                      </p:to>
                                    </p:set>
                                    <p:animEffect filter="image" prLst="opacity: 0.5">
                                      <p:cBhvr rctx="IE">
                                        <p:cTn id="18" dur="indefinite"/>
                                        <p:tgtEl>
                                          <p:spTgt spid="14"/>
                                        </p:tgtEl>
                                      </p:cBhvr>
                                    </p:animEffect>
                                  </p:childTnLst>
                                </p:cTn>
                              </p:par>
                              <p:par>
                                <p:cTn id="19" presetID="9" presetClass="emph" presetSubtype="0" nodeType="withEffect">
                                  <p:stCondLst>
                                    <p:cond delay="0"/>
                                  </p:stCondLst>
                                  <p:childTnLst>
                                    <p:set>
                                      <p:cBhvr rctx="PPT">
                                        <p:cTn id="20" dur="indefinite"/>
                                        <p:tgtEl>
                                          <p:spTgt spid="17"/>
                                        </p:tgtEl>
                                        <p:attrNameLst>
                                          <p:attrName>style.opacity</p:attrName>
                                        </p:attrNameLst>
                                      </p:cBhvr>
                                      <p:to>
                                        <p:strVal val="0.5"/>
                                      </p:to>
                                    </p:set>
                                    <p:animEffect filter="image" prLst="opacity: 0.5">
                                      <p:cBhvr rctx="IE">
                                        <p:cTn id="21" dur="indefinite"/>
                                        <p:tgtEl>
                                          <p:spTgt spid="17"/>
                                        </p:tgtEl>
                                      </p:cBhvr>
                                    </p:animEffect>
                                  </p:childTnLst>
                                </p:cTn>
                              </p:par>
                              <p:par>
                                <p:cTn id="22" presetID="9" presetClass="emph" presetSubtype="0" grpId="1" nodeType="withEffect">
                                  <p:stCondLst>
                                    <p:cond delay="0"/>
                                  </p:stCondLst>
                                  <p:childTnLst>
                                    <p:set>
                                      <p:cBhvr rctx="PPT">
                                        <p:cTn id="23" dur="indefinite"/>
                                        <p:tgtEl>
                                          <p:spTgt spid="15"/>
                                        </p:tgtEl>
                                        <p:attrNameLst>
                                          <p:attrName>style.opacity</p:attrName>
                                        </p:attrNameLst>
                                      </p:cBhvr>
                                      <p:to>
                                        <p:strVal val="0.5"/>
                                      </p:to>
                                    </p:set>
                                    <p:animEffect filter="image" prLst="opacity: 0.5">
                                      <p:cBhvr rctx="IE">
                                        <p:cTn id="24" dur="indefinite"/>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2"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lt">
                                    <p:tmPct val="0"/>
                                  </p:iterate>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9" grpId="0" animBg="1"/>
      <p:bldP spid="30" grpId="0" animBg="1"/>
      <p:bldP spid="30" grpId="2"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587" y="1186449"/>
            <a:ext cx="8939683" cy="5272695"/>
          </a:xfrm>
        </p:spPr>
        <p:txBody>
          <a:bodyPr>
            <a:normAutofit/>
          </a:bodyPr>
          <a:lstStyle/>
          <a:p>
            <a:r>
              <a:rPr lang="en-US" dirty="0" err="1" smtClean="0"/>
              <a:t>AudioSense</a:t>
            </a:r>
            <a:r>
              <a:rPr lang="en-US" dirty="0" smtClean="0"/>
              <a:t> - a novel method of evaluating HA</a:t>
            </a:r>
          </a:p>
          <a:p>
            <a:pPr lvl="1"/>
            <a:r>
              <a:rPr lang="en-US" dirty="0" smtClean="0"/>
              <a:t>detailed description of auditory contexts</a:t>
            </a:r>
          </a:p>
          <a:p>
            <a:pPr lvl="1"/>
            <a:r>
              <a:rPr lang="en-US" dirty="0"/>
              <a:t>h</a:t>
            </a:r>
            <a:r>
              <a:rPr lang="en-US" dirty="0" smtClean="0"/>
              <a:t>igher temporal resolution than </a:t>
            </a:r>
            <a:r>
              <a:rPr lang="en-US" dirty="0" smtClean="0"/>
              <a:t>possible w/ manual </a:t>
            </a:r>
            <a:r>
              <a:rPr lang="en-US" dirty="0" smtClean="0"/>
              <a:t>methods</a:t>
            </a:r>
          </a:p>
          <a:p>
            <a:r>
              <a:rPr lang="en-US" dirty="0" smtClean="0"/>
              <a:t>Models of HA performance</a:t>
            </a:r>
          </a:p>
          <a:p>
            <a:pPr lvl="1"/>
            <a:r>
              <a:rPr lang="en-US" dirty="0" smtClean="0"/>
              <a:t>auditory contexts significantly impact HA </a:t>
            </a:r>
            <a:r>
              <a:rPr lang="en-US" dirty="0" smtClean="0"/>
              <a:t>performance</a:t>
            </a:r>
          </a:p>
          <a:p>
            <a:pPr lvl="1"/>
            <a:r>
              <a:rPr lang="en-US" dirty="0" smtClean="0"/>
              <a:t>lab tests are not predictive of HA outcomes</a:t>
            </a:r>
            <a:endParaRPr lang="en-US" dirty="0" smtClean="0"/>
          </a:p>
          <a:p>
            <a:pPr lvl="1"/>
            <a:r>
              <a:rPr lang="en-US" dirty="0" smtClean="0"/>
              <a:t>we can predict whether a Novel Patient will be a successful HA user with over 90% accuracy if we collect some information from them</a:t>
            </a:r>
          </a:p>
          <a:p>
            <a:r>
              <a:rPr lang="en-US" dirty="0" smtClean="0"/>
              <a:t>Future work:</a:t>
            </a:r>
          </a:p>
          <a:p>
            <a:pPr lvl="1"/>
            <a:r>
              <a:rPr lang="en-US" dirty="0" smtClean="0"/>
              <a:t>reduce the effort of data collection by characterizing auditory contexts based on sound samples</a:t>
            </a:r>
          </a:p>
          <a:p>
            <a:pPr lvl="1"/>
            <a:endParaRPr lang="en-US" dirty="0" smtClean="0"/>
          </a:p>
        </p:txBody>
      </p:sp>
      <p:sp>
        <p:nvSpPr>
          <p:cNvPr id="3" name="Title 2"/>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18</a:t>
            </a:fld>
            <a:endParaRPr lang="en-US" dirty="0"/>
          </a:p>
        </p:txBody>
      </p:sp>
    </p:spTree>
    <p:extLst>
      <p:ext uri="{BB962C8B-B14F-4D97-AF65-F5344CB8AC3E}">
        <p14:creationId xmlns:p14="http://schemas.microsoft.com/office/powerpoint/2010/main" val="3571733847"/>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title"/>
          </p:nvPr>
        </p:nvSpPr>
        <p:spPr>
          <a:xfrm>
            <a:off x="474942" y="124563"/>
            <a:ext cx="8229600" cy="1143001"/>
          </a:xfrm>
          <a:prstGeom prst="rect">
            <a:avLst/>
          </a:prstGeom>
        </p:spPr>
        <p:txBody>
          <a:bodyPr/>
          <a:lstStyle/>
          <a:p>
            <a:r>
              <a:t>Acknowledgements</a:t>
            </a:r>
          </a:p>
        </p:txBody>
      </p:sp>
      <p:grpSp>
        <p:nvGrpSpPr>
          <p:cNvPr id="686" name="Group 686"/>
          <p:cNvGrpSpPr/>
          <p:nvPr/>
        </p:nvGrpSpPr>
        <p:grpSpPr>
          <a:xfrm>
            <a:off x="4817735" y="4852203"/>
            <a:ext cx="1371600" cy="1371600"/>
            <a:chOff x="0" y="0"/>
            <a:chExt cx="927100" cy="1115538"/>
          </a:xfrm>
        </p:grpSpPr>
        <p:pic>
          <p:nvPicPr>
            <p:cNvPr id="685" name="image2.png"/>
            <p:cNvPicPr>
              <a:picLocks/>
            </p:cNvPicPr>
            <p:nvPr/>
          </p:nvPicPr>
          <p:blipFill>
            <a:blip r:embed="rId2">
              <a:extLst/>
            </a:blip>
            <a:stretch>
              <a:fillRect/>
            </a:stretch>
          </p:blipFill>
          <p:spPr>
            <a:xfrm>
              <a:off x="50800" y="50800"/>
              <a:ext cx="825500" cy="1013939"/>
            </a:xfrm>
            <a:prstGeom prst="rect">
              <a:avLst/>
            </a:prstGeom>
            <a:ln>
              <a:noFill/>
            </a:ln>
            <a:effectLst/>
          </p:spPr>
        </p:pic>
        <p:pic>
          <p:nvPicPr>
            <p:cNvPr id="684" name="Picture 683"/>
            <p:cNvPicPr>
              <a:picLocks/>
            </p:cNvPicPr>
            <p:nvPr/>
          </p:nvPicPr>
          <p:blipFill>
            <a:blip r:embed="rId3">
              <a:extLst/>
            </a:blip>
            <a:stretch>
              <a:fillRect/>
            </a:stretch>
          </p:blipFill>
          <p:spPr>
            <a:xfrm>
              <a:off x="0" y="0"/>
              <a:ext cx="927100" cy="1115539"/>
            </a:xfrm>
            <a:prstGeom prst="rect">
              <a:avLst/>
            </a:prstGeom>
            <a:effectLst/>
          </p:spPr>
        </p:pic>
      </p:grpSp>
      <p:grpSp>
        <p:nvGrpSpPr>
          <p:cNvPr id="689" name="Group 689"/>
          <p:cNvGrpSpPr/>
          <p:nvPr/>
        </p:nvGrpSpPr>
        <p:grpSpPr>
          <a:xfrm>
            <a:off x="183340" y="4910319"/>
            <a:ext cx="1371600" cy="1371600"/>
            <a:chOff x="0" y="0"/>
            <a:chExt cx="927100" cy="1117600"/>
          </a:xfrm>
        </p:grpSpPr>
        <p:pic>
          <p:nvPicPr>
            <p:cNvPr id="688" name="pasted-image.pdf"/>
            <p:cNvPicPr>
              <a:picLocks/>
            </p:cNvPicPr>
            <p:nvPr/>
          </p:nvPicPr>
          <p:blipFill>
            <a:blip r:embed="rId4">
              <a:extLst/>
            </a:blip>
            <a:stretch>
              <a:fillRect/>
            </a:stretch>
          </p:blipFill>
          <p:spPr>
            <a:xfrm>
              <a:off x="50800" y="50800"/>
              <a:ext cx="825500" cy="1016000"/>
            </a:xfrm>
            <a:prstGeom prst="rect">
              <a:avLst/>
            </a:prstGeom>
            <a:ln>
              <a:noFill/>
            </a:ln>
            <a:effectLst/>
          </p:spPr>
        </p:pic>
        <p:pic>
          <p:nvPicPr>
            <p:cNvPr id="687" name="Picture 686"/>
            <p:cNvPicPr>
              <a:picLocks/>
            </p:cNvPicPr>
            <p:nvPr/>
          </p:nvPicPr>
          <p:blipFill>
            <a:blip r:embed="rId3">
              <a:extLst/>
            </a:blip>
            <a:stretch>
              <a:fillRect/>
            </a:stretch>
          </p:blipFill>
          <p:spPr>
            <a:xfrm>
              <a:off x="0" y="0"/>
              <a:ext cx="927100" cy="1117600"/>
            </a:xfrm>
            <a:prstGeom prst="rect">
              <a:avLst/>
            </a:prstGeom>
            <a:effectLst/>
          </p:spPr>
        </p:pic>
      </p:grpSp>
      <p:grpSp>
        <p:nvGrpSpPr>
          <p:cNvPr id="692" name="Group 692"/>
          <p:cNvGrpSpPr>
            <a:grpSpLocks/>
          </p:cNvGrpSpPr>
          <p:nvPr/>
        </p:nvGrpSpPr>
        <p:grpSpPr>
          <a:xfrm>
            <a:off x="196040" y="1817125"/>
            <a:ext cx="1369289" cy="1371600"/>
            <a:chOff x="0" y="0"/>
            <a:chExt cx="927100" cy="1117600"/>
          </a:xfrm>
        </p:grpSpPr>
        <p:pic>
          <p:nvPicPr>
            <p:cNvPr id="691" name="pasted-image.pdf"/>
            <p:cNvPicPr>
              <a:picLocks/>
            </p:cNvPicPr>
            <p:nvPr/>
          </p:nvPicPr>
          <p:blipFill>
            <a:blip r:embed="rId5">
              <a:extLst/>
            </a:blip>
            <a:stretch>
              <a:fillRect/>
            </a:stretch>
          </p:blipFill>
          <p:spPr>
            <a:xfrm>
              <a:off x="50800" y="50800"/>
              <a:ext cx="825500" cy="1016000"/>
            </a:xfrm>
            <a:prstGeom prst="rect">
              <a:avLst/>
            </a:prstGeom>
            <a:ln>
              <a:noFill/>
            </a:ln>
            <a:effectLst/>
          </p:spPr>
        </p:pic>
        <p:pic>
          <p:nvPicPr>
            <p:cNvPr id="690" name="Picture 689"/>
            <p:cNvPicPr>
              <a:picLocks/>
            </p:cNvPicPr>
            <p:nvPr/>
          </p:nvPicPr>
          <p:blipFill>
            <a:blip r:embed="rId3">
              <a:extLst/>
            </a:blip>
            <a:stretch>
              <a:fillRect/>
            </a:stretch>
          </p:blipFill>
          <p:spPr>
            <a:xfrm>
              <a:off x="0" y="0"/>
              <a:ext cx="927100" cy="1117600"/>
            </a:xfrm>
            <a:prstGeom prst="rect">
              <a:avLst/>
            </a:prstGeom>
            <a:effectLst/>
          </p:spPr>
        </p:pic>
      </p:grpSp>
      <p:sp>
        <p:nvSpPr>
          <p:cNvPr id="693" name="Shape 693"/>
          <p:cNvSpPr/>
          <p:nvPr/>
        </p:nvSpPr>
        <p:spPr>
          <a:xfrm>
            <a:off x="1622131" y="1848195"/>
            <a:ext cx="4959807"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hangingPunct="0">
              <a:defRPr sz="3000"/>
            </a:pPr>
            <a:r>
              <a:rPr sz="3000" kern="0">
                <a:solidFill>
                  <a:srgbClr val="000000"/>
                </a:solidFill>
                <a:latin typeface="Calibri"/>
                <a:ea typeface="Calibri"/>
                <a:cs typeface="Calibri"/>
                <a:sym typeface="Calibri"/>
              </a:rPr>
              <a:t>Yu-Hsiang Wu</a:t>
            </a:r>
          </a:p>
          <a:p>
            <a:pPr hangingPunct="0">
              <a:defRPr sz="2400"/>
            </a:pPr>
            <a:r>
              <a:rPr sz="2400" kern="0" dirty="0">
                <a:solidFill>
                  <a:srgbClr val="000000"/>
                </a:solidFill>
                <a:latin typeface="Calibri"/>
                <a:ea typeface="Calibri"/>
                <a:cs typeface="Calibri"/>
                <a:sym typeface="Calibri"/>
              </a:rPr>
              <a:t>Communication Sciences and Disorders</a:t>
            </a:r>
          </a:p>
        </p:txBody>
      </p:sp>
      <p:sp>
        <p:nvSpPr>
          <p:cNvPr id="694" name="Shape 694"/>
          <p:cNvSpPr/>
          <p:nvPr/>
        </p:nvSpPr>
        <p:spPr>
          <a:xfrm>
            <a:off x="1679523" y="4934037"/>
            <a:ext cx="2422511"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hangingPunct="0">
              <a:defRPr sz="3000"/>
            </a:pPr>
            <a:r>
              <a:rPr sz="3000" kern="0" dirty="0">
                <a:solidFill>
                  <a:srgbClr val="000000"/>
                </a:solidFill>
                <a:latin typeface="Calibri"/>
                <a:ea typeface="Calibri"/>
                <a:cs typeface="Calibri"/>
                <a:sym typeface="Calibri"/>
              </a:rPr>
              <a:t>Shabih Hassan</a:t>
            </a:r>
          </a:p>
          <a:p>
            <a:pPr hangingPunct="0">
              <a:defRPr sz="2400"/>
            </a:pPr>
            <a:r>
              <a:rPr sz="2400" kern="0" dirty="0">
                <a:solidFill>
                  <a:srgbClr val="000000"/>
                </a:solidFill>
                <a:latin typeface="Calibri"/>
                <a:ea typeface="Calibri"/>
                <a:cs typeface="Calibri"/>
                <a:sym typeface="Calibri"/>
              </a:rPr>
              <a:t>Computer Science</a:t>
            </a:r>
          </a:p>
        </p:txBody>
      </p:sp>
      <p:sp>
        <p:nvSpPr>
          <p:cNvPr id="695" name="Shape 695"/>
          <p:cNvSpPr/>
          <p:nvPr/>
        </p:nvSpPr>
        <p:spPr>
          <a:xfrm>
            <a:off x="6392581" y="4852203"/>
            <a:ext cx="2490599"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hangingPunct="0">
              <a:defRPr sz="3000"/>
            </a:pPr>
            <a:r>
              <a:rPr sz="3000" kern="0" dirty="0">
                <a:solidFill>
                  <a:srgbClr val="000000"/>
                </a:solidFill>
                <a:latin typeface="Calibri"/>
                <a:ea typeface="Calibri"/>
                <a:cs typeface="Calibri"/>
                <a:sym typeface="Calibri"/>
              </a:rPr>
              <a:t>Ryan Brummet</a:t>
            </a:r>
          </a:p>
          <a:p>
            <a:pPr hangingPunct="0">
              <a:defRPr sz="2400"/>
            </a:pPr>
            <a:r>
              <a:rPr sz="2400" kern="0" dirty="0">
                <a:solidFill>
                  <a:srgbClr val="000000"/>
                </a:solidFill>
                <a:latin typeface="Calibri"/>
                <a:ea typeface="Calibri"/>
                <a:cs typeface="Calibri"/>
                <a:sym typeface="Calibri"/>
              </a:rPr>
              <a:t>Computer Science</a:t>
            </a:r>
          </a:p>
        </p:txBody>
      </p:sp>
      <p:sp>
        <p:nvSpPr>
          <p:cNvPr id="696" name="Shape 696"/>
          <p:cNvSpPr/>
          <p:nvPr/>
        </p:nvSpPr>
        <p:spPr>
          <a:xfrm>
            <a:off x="183593" y="1232218"/>
            <a:ext cx="2413953" cy="1031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b="1" u="sng"/>
            </a:lvl1pPr>
          </a:lstStyle>
          <a:p>
            <a:pPr hangingPunct="0"/>
            <a:r>
              <a:rPr kern="0">
                <a:solidFill>
                  <a:srgbClr val="000000"/>
                </a:solidFill>
                <a:latin typeface="Calibri"/>
                <a:ea typeface="Calibri"/>
                <a:cs typeface="Calibri"/>
                <a:sym typeface="Calibri"/>
              </a:rPr>
              <a:t>Collaborators:</a:t>
            </a:r>
          </a:p>
        </p:txBody>
      </p:sp>
      <p:grpSp>
        <p:nvGrpSpPr>
          <p:cNvPr id="699" name="Group 699"/>
          <p:cNvGrpSpPr/>
          <p:nvPr/>
        </p:nvGrpSpPr>
        <p:grpSpPr>
          <a:xfrm>
            <a:off x="196039" y="3270250"/>
            <a:ext cx="1371600" cy="1371600"/>
            <a:chOff x="0" y="0"/>
            <a:chExt cx="927100" cy="1117600"/>
          </a:xfrm>
        </p:grpSpPr>
        <p:pic>
          <p:nvPicPr>
            <p:cNvPr id="698" name="pasted-image.pdf"/>
            <p:cNvPicPr>
              <a:picLocks/>
            </p:cNvPicPr>
            <p:nvPr/>
          </p:nvPicPr>
          <p:blipFill>
            <a:blip r:embed="rId6">
              <a:extLst/>
            </a:blip>
            <a:stretch>
              <a:fillRect/>
            </a:stretch>
          </p:blipFill>
          <p:spPr>
            <a:xfrm>
              <a:off x="50800" y="50800"/>
              <a:ext cx="825500" cy="1016000"/>
            </a:xfrm>
            <a:prstGeom prst="rect">
              <a:avLst/>
            </a:prstGeom>
            <a:ln>
              <a:noFill/>
            </a:ln>
            <a:effectLst/>
          </p:spPr>
        </p:pic>
        <p:pic>
          <p:nvPicPr>
            <p:cNvPr id="697" name="Picture 696"/>
            <p:cNvPicPr>
              <a:picLocks/>
            </p:cNvPicPr>
            <p:nvPr/>
          </p:nvPicPr>
          <p:blipFill>
            <a:blip r:embed="rId3">
              <a:extLst/>
            </a:blip>
            <a:stretch>
              <a:fillRect/>
            </a:stretch>
          </p:blipFill>
          <p:spPr>
            <a:xfrm>
              <a:off x="0" y="0"/>
              <a:ext cx="927100" cy="1117600"/>
            </a:xfrm>
            <a:prstGeom prst="rect">
              <a:avLst/>
            </a:prstGeom>
            <a:effectLst/>
          </p:spPr>
        </p:pic>
      </p:grpSp>
      <p:sp>
        <p:nvSpPr>
          <p:cNvPr id="700" name="Shape 700"/>
          <p:cNvSpPr/>
          <p:nvPr/>
        </p:nvSpPr>
        <p:spPr>
          <a:xfrm>
            <a:off x="1730873" y="3258634"/>
            <a:ext cx="6173724" cy="1031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hangingPunct="0">
              <a:defRPr sz="3000"/>
            </a:pPr>
            <a:r>
              <a:rPr sz="3000" kern="0">
                <a:solidFill>
                  <a:srgbClr val="000000"/>
                </a:solidFill>
                <a:latin typeface="Calibri"/>
                <a:ea typeface="Calibri"/>
                <a:cs typeface="Calibri"/>
                <a:sym typeface="Calibri"/>
              </a:rPr>
              <a:t>Elizabeth Stangl</a:t>
            </a:r>
            <a:br>
              <a:rPr sz="3000" kern="0">
                <a:solidFill>
                  <a:srgbClr val="000000"/>
                </a:solidFill>
                <a:latin typeface="Calibri"/>
                <a:ea typeface="Calibri"/>
                <a:cs typeface="Calibri"/>
                <a:sym typeface="Calibri"/>
              </a:rPr>
            </a:br>
            <a:r>
              <a:rPr sz="3000" kern="0">
                <a:solidFill>
                  <a:srgbClr val="000000"/>
                </a:solidFill>
                <a:latin typeface="Calibri"/>
                <a:ea typeface="Calibri"/>
                <a:cs typeface="Calibri"/>
                <a:sym typeface="Calibri"/>
              </a:rPr>
              <a:t>Communication Sciences and Disorders</a:t>
            </a:r>
          </a:p>
        </p:txBody>
      </p:sp>
    </p:spTree>
    <p:extLst>
      <p:ext uri="{BB962C8B-B14F-4D97-AF65-F5344CB8AC3E}">
        <p14:creationId xmlns:p14="http://schemas.microsoft.com/office/powerpoint/2010/main" val="129996642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587" y="1186450"/>
            <a:ext cx="8939683" cy="5384514"/>
          </a:xfrm>
        </p:spPr>
        <p:txBody>
          <a:bodyPr>
            <a:normAutofit/>
          </a:bodyPr>
          <a:lstStyle/>
          <a:p>
            <a:r>
              <a:rPr lang="en-US" dirty="0" smtClean="0"/>
              <a:t>11.3% of Americans are affected by hearing loss</a:t>
            </a:r>
          </a:p>
          <a:p>
            <a:pPr lvl="1"/>
            <a:r>
              <a:rPr lang="en-US" dirty="0"/>
              <a:t>l</a:t>
            </a:r>
            <a:r>
              <a:rPr lang="en-US" dirty="0" smtClean="0"/>
              <a:t>eft untreated, hearing loss can lead to depression, anxiety, and isolation</a:t>
            </a:r>
            <a:endParaRPr lang="en-US" dirty="0" smtClean="0">
              <a:solidFill>
                <a:srgbClr val="FF0000"/>
              </a:solidFill>
            </a:endParaRPr>
          </a:p>
          <a:p>
            <a:r>
              <a:rPr lang="en-US" dirty="0" smtClean="0"/>
              <a:t>Hearing Aids (HAs) are the primary treatment </a:t>
            </a:r>
            <a:r>
              <a:rPr lang="en-US" dirty="0"/>
              <a:t>for  </a:t>
            </a:r>
            <a:r>
              <a:rPr lang="en-US" dirty="0" err="1"/>
              <a:t>sensorineural</a:t>
            </a:r>
            <a:r>
              <a:rPr lang="en-US" dirty="0"/>
              <a:t> </a:t>
            </a:r>
            <a:r>
              <a:rPr lang="en-US" dirty="0" smtClean="0"/>
              <a:t>hearing loss</a:t>
            </a:r>
          </a:p>
          <a:p>
            <a:pPr lvl="1"/>
            <a:r>
              <a:rPr lang="en-US" dirty="0" smtClean="0"/>
              <a:t>as many as 50% of HA users do not use their HAs</a:t>
            </a:r>
          </a:p>
          <a:p>
            <a:pPr lvl="1"/>
            <a:r>
              <a:rPr lang="en-US" dirty="0"/>
              <a:t>o</a:t>
            </a:r>
            <a:r>
              <a:rPr lang="en-US" dirty="0" smtClean="0"/>
              <a:t>f those that do, 40% are unsatisfied.</a:t>
            </a:r>
          </a:p>
          <a:p>
            <a:r>
              <a:rPr lang="en-US" dirty="0" smtClean="0"/>
              <a:t>HA satisfaction has been shown to be correlated with </a:t>
            </a:r>
            <a:r>
              <a:rPr lang="en-US" dirty="0"/>
              <a:t>use and effectiveness </a:t>
            </a:r>
            <a:endParaRPr lang="en-US" dirty="0" smtClean="0">
              <a:solidFill>
                <a:srgbClr val="000090"/>
              </a:solidFill>
            </a:endParaRPr>
          </a:p>
        </p:txBody>
      </p:sp>
      <p:sp>
        <p:nvSpPr>
          <p:cNvPr id="3" name="Title 2"/>
          <p:cNvSpPr>
            <a:spLocks noGrp="1"/>
          </p:cNvSpPr>
          <p:nvPr>
            <p:ph type="title"/>
          </p:nvPr>
        </p:nvSpPr>
        <p:spPr>
          <a:xfrm>
            <a:off x="0" y="302099"/>
            <a:ext cx="9144000" cy="725661"/>
          </a:xfrm>
        </p:spPr>
        <p:txBody>
          <a:bodyPr/>
          <a:lstStyle/>
          <a:p>
            <a:r>
              <a:rPr lang="en-US" dirty="0" smtClean="0"/>
              <a:t>Hearing Loss in the United States</a:t>
            </a:r>
            <a:endParaRPr lang="en-US" dirty="0"/>
          </a:p>
        </p:txBody>
      </p:sp>
      <p:sp>
        <p:nvSpPr>
          <p:cNvPr id="5" name="Slide Number Placeholder 4"/>
          <p:cNvSpPr>
            <a:spLocks noGrp="1"/>
          </p:cNvSpPr>
          <p:nvPr>
            <p:ph type="sldNum" sz="quarter" idx="12"/>
          </p:nvPr>
        </p:nvSpPr>
        <p:spPr/>
        <p:txBody>
          <a:bodyPr/>
          <a:lstStyle/>
          <a:p>
            <a:fld id="{A57C95C0-9799-AD43-BBF0-2FCEB5F46F89}" type="slidenum">
              <a:rPr lang="en-US" smtClean="0"/>
              <a:pPr/>
              <a:t>2</a:t>
            </a:fld>
            <a:endParaRPr lang="en-US" dirty="0"/>
          </a:p>
        </p:txBody>
      </p:sp>
      <p:sp>
        <p:nvSpPr>
          <p:cNvPr id="7" name="TextBox 6"/>
          <p:cNvSpPr txBox="1"/>
          <p:nvPr/>
        </p:nvSpPr>
        <p:spPr>
          <a:xfrm>
            <a:off x="557585" y="5182464"/>
            <a:ext cx="8038511"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dirty="0" smtClean="0">
                <a:solidFill>
                  <a:srgbClr val="000000"/>
                </a:solidFill>
              </a:rPr>
              <a:t>Need to understand why users are dissatisfied</a:t>
            </a:r>
            <a:endParaRPr lang="en-US" sz="3600" dirty="0">
              <a:solidFill>
                <a:srgbClr val="000000"/>
              </a:solidFill>
            </a:endParaRPr>
          </a:p>
        </p:txBody>
      </p:sp>
    </p:spTree>
    <p:extLst>
      <p:ext uri="{BB962C8B-B14F-4D97-AF65-F5344CB8AC3E}">
        <p14:creationId xmlns:p14="http://schemas.microsoft.com/office/powerpoint/2010/main" val="1697318267"/>
      </p:ext>
    </p:extLst>
  </p:cSld>
  <p:clrMapOvr>
    <a:masterClrMapping/>
  </p:clrMapOvr>
  <mc:AlternateContent xmlns:mc="http://schemas.openxmlformats.org/markup-compatibility/2006" xmlns:p14="http://schemas.microsoft.com/office/powerpoint/2010/main">
    <mc:Choice Requires="p14">
      <p:transition spd="slow" p14:dur="2000" advTm="54208"/>
    </mc:Choice>
    <mc:Fallback xmlns="">
      <p:transition xmlns:p14="http://schemas.microsoft.com/office/powerpoint/2010/main" spd="slow" advTm="54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9" presetClass="emph" presetSubtype="0" grpId="0" nodeType="withEffect">
                                  <p:stCondLst>
                                    <p:cond delay="0"/>
                                  </p:stCondLst>
                                  <p:childTnLst>
                                    <p:set>
                                      <p:cBhvr rctx="PPT">
                                        <p:cTn id="11" dur="indefinite"/>
                                        <p:tgtEl>
                                          <p:spTgt spid="2">
                                            <p:txEl>
                                              <p:pRg st="0" end="0"/>
                                            </p:txEl>
                                          </p:spTgt>
                                        </p:tgtEl>
                                        <p:attrNameLst>
                                          <p:attrName>style.opacity</p:attrName>
                                        </p:attrNameLst>
                                      </p:cBhvr>
                                      <p:to>
                                        <p:strVal val="0.5"/>
                                      </p:to>
                                    </p:set>
                                    <p:animEffect filter="image" prLst="opacity: 0.5">
                                      <p:cBhvr rctx="IE">
                                        <p:cTn id="12" dur="indefinite"/>
                                        <p:tgtEl>
                                          <p:spTgt spid="2">
                                            <p:txEl>
                                              <p:pRg st="0" end="0"/>
                                            </p:txEl>
                                          </p:spTgt>
                                        </p:tgtEl>
                                      </p:cBhvr>
                                    </p:animEffect>
                                  </p:childTnLst>
                                </p:cTn>
                              </p:par>
                              <p:par>
                                <p:cTn id="13" presetID="9" presetClass="emph" presetSubtype="0" grpId="0" nodeType="withEffect">
                                  <p:stCondLst>
                                    <p:cond delay="0"/>
                                  </p:stCondLst>
                                  <p:childTnLst>
                                    <p:set>
                                      <p:cBhvr rctx="PPT">
                                        <p:cTn id="14" dur="indefinite"/>
                                        <p:tgtEl>
                                          <p:spTgt spid="2">
                                            <p:txEl>
                                              <p:pRg st="1" end="1"/>
                                            </p:txEl>
                                          </p:spTgt>
                                        </p:tgtEl>
                                        <p:attrNameLst>
                                          <p:attrName>style.opacity</p:attrName>
                                        </p:attrNameLst>
                                      </p:cBhvr>
                                      <p:to>
                                        <p:strVal val="0.5"/>
                                      </p:to>
                                    </p:set>
                                    <p:animEffect filter="image" prLst="opacity: 0.5">
                                      <p:cBhvr rctx="IE">
                                        <p:cTn id="15" dur="indefinite"/>
                                        <p:tgtEl>
                                          <p:spTgt spid="2">
                                            <p:txEl>
                                              <p:pRg st="1" end="1"/>
                                            </p:txEl>
                                          </p:spTgt>
                                        </p:tgtEl>
                                      </p:cBhvr>
                                    </p:animEffect>
                                  </p:childTnLst>
                                </p:cTn>
                              </p:par>
                              <p:par>
                                <p:cTn id="16" presetID="9" presetClass="emph" presetSubtype="0" grpId="0" nodeType="withEffect">
                                  <p:stCondLst>
                                    <p:cond delay="0"/>
                                  </p:stCondLst>
                                  <p:childTnLst>
                                    <p:set>
                                      <p:cBhvr rctx="PPT">
                                        <p:cTn id="17" dur="indefinite"/>
                                        <p:tgtEl>
                                          <p:spTgt spid="2">
                                            <p:txEl>
                                              <p:pRg st="2" end="2"/>
                                            </p:txEl>
                                          </p:spTgt>
                                        </p:tgtEl>
                                        <p:attrNameLst>
                                          <p:attrName>style.opacity</p:attrName>
                                        </p:attrNameLst>
                                      </p:cBhvr>
                                      <p:to>
                                        <p:strVal val="0.5"/>
                                      </p:to>
                                    </p:set>
                                    <p:animEffect filter="image" prLst="opacity: 0.5">
                                      <p:cBhvr rctx="IE">
                                        <p:cTn id="18" dur="indefinite"/>
                                        <p:tgtEl>
                                          <p:spTgt spid="2">
                                            <p:txEl>
                                              <p:pRg st="2" end="2"/>
                                            </p:txEl>
                                          </p:spTgt>
                                        </p:tgtEl>
                                      </p:cBhvr>
                                    </p:animEffect>
                                  </p:childTnLst>
                                </p:cTn>
                              </p:par>
                              <p:par>
                                <p:cTn id="19" presetID="9" presetClass="emph" presetSubtype="0" grpId="0" nodeType="withEffect">
                                  <p:stCondLst>
                                    <p:cond delay="0"/>
                                  </p:stCondLst>
                                  <p:childTnLst>
                                    <p:set>
                                      <p:cBhvr rctx="PPT">
                                        <p:cTn id="20" dur="indefinite"/>
                                        <p:tgtEl>
                                          <p:spTgt spid="2">
                                            <p:txEl>
                                              <p:pRg st="3" end="3"/>
                                            </p:txEl>
                                          </p:spTgt>
                                        </p:tgtEl>
                                        <p:attrNameLst>
                                          <p:attrName>style.opacity</p:attrName>
                                        </p:attrNameLst>
                                      </p:cBhvr>
                                      <p:to>
                                        <p:strVal val="0.5"/>
                                      </p:to>
                                    </p:set>
                                    <p:animEffect filter="image" prLst="opacity: 0.5">
                                      <p:cBhvr rctx="IE">
                                        <p:cTn id="21" dur="indefinite"/>
                                        <p:tgtEl>
                                          <p:spTgt spid="2">
                                            <p:txEl>
                                              <p:pRg st="3" end="3"/>
                                            </p:txEl>
                                          </p:spTgt>
                                        </p:tgtEl>
                                      </p:cBhvr>
                                    </p:animEffect>
                                  </p:childTnLst>
                                </p:cTn>
                              </p:par>
                              <p:par>
                                <p:cTn id="22" presetID="9" presetClass="emph" presetSubtype="0" grpId="0" nodeType="withEffect">
                                  <p:stCondLst>
                                    <p:cond delay="0"/>
                                  </p:stCondLst>
                                  <p:childTnLst>
                                    <p:set>
                                      <p:cBhvr rctx="PPT">
                                        <p:cTn id="23" dur="indefinite"/>
                                        <p:tgtEl>
                                          <p:spTgt spid="2">
                                            <p:txEl>
                                              <p:pRg st="4" end="4"/>
                                            </p:txEl>
                                          </p:spTgt>
                                        </p:tgtEl>
                                        <p:attrNameLst>
                                          <p:attrName>style.opacity</p:attrName>
                                        </p:attrNameLst>
                                      </p:cBhvr>
                                      <p:to>
                                        <p:strVal val="0.5"/>
                                      </p:to>
                                    </p:set>
                                    <p:animEffect filter="image" prLst="opacity: 0.5">
                                      <p:cBhvr rctx="IE">
                                        <p:cTn id="24" dur="indefinite"/>
                                        <p:tgtEl>
                                          <p:spTgt spid="2">
                                            <p:txEl>
                                              <p:pRg st="4" end="4"/>
                                            </p:txEl>
                                          </p:spTgt>
                                        </p:tgtEl>
                                      </p:cBhvr>
                                    </p:animEffect>
                                  </p:childTnLst>
                                </p:cTn>
                              </p:par>
                              <p:par>
                                <p:cTn id="25" presetID="9" presetClass="emph" presetSubtype="0" grpId="0" nodeType="withEffect">
                                  <p:stCondLst>
                                    <p:cond delay="0"/>
                                  </p:stCondLst>
                                  <p:childTnLst>
                                    <p:set>
                                      <p:cBhvr rctx="PPT">
                                        <p:cTn id="26" dur="indefinite"/>
                                        <p:tgtEl>
                                          <p:spTgt spid="2">
                                            <p:txEl>
                                              <p:pRg st="5" end="5"/>
                                            </p:txEl>
                                          </p:spTgt>
                                        </p:tgtEl>
                                        <p:attrNameLst>
                                          <p:attrName>style.opacity</p:attrName>
                                        </p:attrNameLst>
                                      </p:cBhvr>
                                      <p:to>
                                        <p:strVal val="0.5"/>
                                      </p:to>
                                    </p:set>
                                    <p:animEffect filter="image" prLst="opacity: 0.5">
                                      <p:cBhvr rctx="IE">
                                        <p:cTn id="27" dur="indefinite"/>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p:spPr>
        <p:txBody>
          <a:bodyPr/>
          <a:lstStyle/>
          <a:p>
            <a:r>
              <a:t>Our subjects</a:t>
            </a:r>
          </a:p>
        </p:txBody>
      </p:sp>
      <p:sp>
        <p:nvSpPr>
          <p:cNvPr id="474" name="Shape 474"/>
          <p:cNvSpPr>
            <a:spLocks noGrp="1"/>
          </p:cNvSpPr>
          <p:nvPr>
            <p:ph type="sldNum" sz="quarter" idx="4294967295"/>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475" name="Hearing Aids Get a Boost from Smartphone App.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08000" y="1346150"/>
            <a:ext cx="8128000" cy="4572001"/>
          </a:xfrm>
          <a:prstGeom prst="rect">
            <a:avLst/>
          </a:prstGeom>
          <a:ln w="12700">
            <a:miter lim="400000"/>
          </a:ln>
        </p:spPr>
      </p:pic>
    </p:spTree>
    <p:extLst>
      <p:ext uri="{BB962C8B-B14F-4D97-AF65-F5344CB8AC3E}">
        <p14:creationId xmlns:p14="http://schemas.microsoft.com/office/powerpoint/2010/main" val="177087246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7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Assessment Approaches</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3</a:t>
            </a:fld>
            <a:endParaRPr lang="en-US" dirty="0"/>
          </a:p>
        </p:txBody>
      </p:sp>
      <p:pic>
        <p:nvPicPr>
          <p:cNvPr id="8" name="Picture 7"/>
          <p:cNvPicPr>
            <a:picLocks noChangeAspect="1"/>
          </p:cNvPicPr>
          <p:nvPr/>
        </p:nvPicPr>
        <p:blipFill>
          <a:blip r:embed="rId3"/>
          <a:stretch>
            <a:fillRect/>
          </a:stretch>
        </p:blipFill>
        <p:spPr>
          <a:xfrm>
            <a:off x="1068239" y="4486565"/>
            <a:ext cx="7007523" cy="2193010"/>
          </a:xfrm>
          <a:prstGeom prst="rect">
            <a:avLst/>
          </a:prstGeom>
        </p:spPr>
      </p:pic>
      <p:pic>
        <p:nvPicPr>
          <p:cNvPr id="9" name="Picture 8"/>
          <p:cNvPicPr>
            <a:picLocks noChangeAspect="1"/>
          </p:cNvPicPr>
          <p:nvPr/>
        </p:nvPicPr>
        <p:blipFill>
          <a:blip r:embed="rId4"/>
          <a:stretch>
            <a:fillRect/>
          </a:stretch>
        </p:blipFill>
        <p:spPr>
          <a:xfrm>
            <a:off x="5921831" y="1796088"/>
            <a:ext cx="3013046"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953" r="18098"/>
          <a:stretch/>
        </p:blipFill>
        <p:spPr>
          <a:xfrm>
            <a:off x="209124" y="1784349"/>
            <a:ext cx="308374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09124" y="5290683"/>
            <a:ext cx="2270045" cy="646331"/>
          </a:xfrm>
          <a:prstGeom prst="rect">
            <a:avLst/>
          </a:prstGeom>
          <a:noFill/>
        </p:spPr>
        <p:txBody>
          <a:bodyPr wrap="none" rtlCol="0">
            <a:spAutoFit/>
          </a:bodyPr>
          <a:lstStyle/>
          <a:p>
            <a:r>
              <a:rPr lang="en-US" sz="3600" b="1" dirty="0" smtClean="0">
                <a:solidFill>
                  <a:schemeClr val="tx2"/>
                </a:solidFill>
              </a:rPr>
              <a:t>Laboratory</a:t>
            </a:r>
            <a:endParaRPr lang="en-US" sz="3600" b="1" dirty="0">
              <a:solidFill>
                <a:schemeClr val="tx2"/>
              </a:solidFill>
            </a:endParaRPr>
          </a:p>
        </p:txBody>
      </p:sp>
      <p:sp>
        <p:nvSpPr>
          <p:cNvPr id="12" name="TextBox 11"/>
          <p:cNvSpPr txBox="1"/>
          <p:nvPr/>
        </p:nvSpPr>
        <p:spPr>
          <a:xfrm>
            <a:off x="6697882" y="5308383"/>
            <a:ext cx="2267993" cy="646331"/>
          </a:xfrm>
          <a:prstGeom prst="rect">
            <a:avLst/>
          </a:prstGeom>
          <a:noFill/>
        </p:spPr>
        <p:txBody>
          <a:bodyPr wrap="none" rtlCol="0">
            <a:spAutoFit/>
          </a:bodyPr>
          <a:lstStyle/>
          <a:p>
            <a:r>
              <a:rPr lang="en-US" sz="3600" b="1" dirty="0" smtClean="0">
                <a:solidFill>
                  <a:srgbClr val="FF0000"/>
                </a:solidFill>
              </a:rPr>
              <a:t>Real-world</a:t>
            </a:r>
            <a:endParaRPr lang="en-US" sz="3600" b="1" dirty="0">
              <a:solidFill>
                <a:srgbClr val="FF0000"/>
              </a:solidFill>
            </a:endParaRPr>
          </a:p>
        </p:txBody>
      </p:sp>
    </p:spTree>
    <p:extLst>
      <p:ext uri="{BB962C8B-B14F-4D97-AF65-F5344CB8AC3E}">
        <p14:creationId xmlns:p14="http://schemas.microsoft.com/office/powerpoint/2010/main" val="464302416"/>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7C95C0-9799-AD43-BBF0-2FCEB5F46F89}" type="slidenum">
              <a:rPr lang="en-US" smtClean="0"/>
              <a:pPr/>
              <a:t>4</a:t>
            </a:fld>
            <a:endParaRPr lang="en-US" dirty="0"/>
          </a:p>
        </p:txBody>
      </p:sp>
      <p:sp>
        <p:nvSpPr>
          <p:cNvPr id="3" name="Title 2"/>
          <p:cNvSpPr>
            <a:spLocks noGrp="1"/>
          </p:cNvSpPr>
          <p:nvPr>
            <p:ph type="title"/>
          </p:nvPr>
        </p:nvSpPr>
        <p:spPr/>
        <p:txBody>
          <a:bodyPr/>
          <a:lstStyle/>
          <a:p>
            <a:r>
              <a:rPr lang="en-US" dirty="0" smtClean="0"/>
              <a:t>Impact of Visual Queues</a:t>
            </a:r>
            <a:endParaRPr lang="en-US" dirty="0"/>
          </a:p>
        </p:txBody>
      </p:sp>
      <p:grpSp>
        <p:nvGrpSpPr>
          <p:cNvPr id="25" name="Group 24"/>
          <p:cNvGrpSpPr/>
          <p:nvPr/>
        </p:nvGrpSpPr>
        <p:grpSpPr>
          <a:xfrm>
            <a:off x="2527985" y="3862795"/>
            <a:ext cx="5453155" cy="2542192"/>
            <a:chOff x="1845423" y="3888287"/>
            <a:chExt cx="5453155" cy="2542192"/>
          </a:xfrm>
        </p:grpSpPr>
        <p:grpSp>
          <p:nvGrpSpPr>
            <p:cNvPr id="23" name="Group 22"/>
            <p:cNvGrpSpPr/>
            <p:nvPr/>
          </p:nvGrpSpPr>
          <p:grpSpPr>
            <a:xfrm>
              <a:off x="1845423" y="3888287"/>
              <a:ext cx="5453155" cy="2209860"/>
              <a:chOff x="2633086" y="3888287"/>
              <a:chExt cx="5453155" cy="2209860"/>
            </a:xfrm>
          </p:grpSpPr>
          <p:sp>
            <p:nvSpPr>
              <p:cNvPr id="18" name="Rectangle 17"/>
              <p:cNvSpPr/>
              <p:nvPr/>
            </p:nvSpPr>
            <p:spPr>
              <a:xfrm>
                <a:off x="2633086" y="3888287"/>
                <a:ext cx="1696391" cy="2209859"/>
              </a:xfrm>
              <a:prstGeom prst="rect">
                <a:avLst/>
              </a:prstGeom>
              <a:solidFill>
                <a:srgbClr val="FFF2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329477" y="3888287"/>
                <a:ext cx="3756764" cy="2209860"/>
              </a:xfrm>
              <a:prstGeom prst="rect">
                <a:avLst/>
              </a:prstGeom>
            </p:spPr>
          </p:pic>
          <p:pic>
            <p:nvPicPr>
              <p:cNvPr id="6" name="Picture 5"/>
              <p:cNvPicPr>
                <a:picLocks noChangeAspect="1"/>
              </p:cNvPicPr>
              <p:nvPr/>
            </p:nvPicPr>
            <p:blipFill>
              <a:blip r:embed="rId3"/>
              <a:stretch>
                <a:fillRect/>
              </a:stretch>
            </p:blipFill>
            <p:spPr>
              <a:xfrm>
                <a:off x="3260493" y="4333097"/>
                <a:ext cx="1305176" cy="1100382"/>
              </a:xfrm>
              <a:prstGeom prst="rect">
                <a:avLst/>
              </a:prstGeom>
            </p:spPr>
          </p:pic>
        </p:grpSp>
        <p:sp>
          <p:nvSpPr>
            <p:cNvPr id="14" name="TextBox 13"/>
            <p:cNvSpPr txBox="1"/>
            <p:nvPr/>
          </p:nvSpPr>
          <p:spPr>
            <a:xfrm>
              <a:off x="2266175" y="5845704"/>
              <a:ext cx="1148071" cy="584775"/>
            </a:xfrm>
            <a:prstGeom prst="rect">
              <a:avLst/>
            </a:prstGeom>
            <a:noFill/>
          </p:spPr>
          <p:txBody>
            <a:bodyPr wrap="none" rtlCol="0">
              <a:spAutoFit/>
            </a:bodyPr>
            <a:lstStyle/>
            <a:p>
              <a:r>
                <a:rPr lang="en-US" sz="3200" b="1" dirty="0" smtClean="0"/>
                <a:t>Noise</a:t>
              </a:r>
              <a:endParaRPr lang="en-US" sz="3600" b="1" dirty="0"/>
            </a:p>
          </p:txBody>
        </p:sp>
        <p:sp>
          <p:nvSpPr>
            <p:cNvPr id="16" name="TextBox 15"/>
            <p:cNvSpPr txBox="1"/>
            <p:nvPr/>
          </p:nvSpPr>
          <p:spPr>
            <a:xfrm>
              <a:off x="5829269" y="5815152"/>
              <a:ext cx="1402948" cy="584775"/>
            </a:xfrm>
            <a:prstGeom prst="rect">
              <a:avLst/>
            </a:prstGeom>
            <a:noFill/>
          </p:spPr>
          <p:txBody>
            <a:bodyPr wrap="none" rtlCol="0">
              <a:spAutoFit/>
            </a:bodyPr>
            <a:lstStyle/>
            <a:p>
              <a:r>
                <a:rPr lang="en-US" sz="3200" b="1" dirty="0" smtClean="0"/>
                <a:t>Speech</a:t>
              </a:r>
              <a:endParaRPr lang="en-US" sz="3200" b="1" dirty="0"/>
            </a:p>
          </p:txBody>
        </p:sp>
      </p:grpSp>
      <p:grpSp>
        <p:nvGrpSpPr>
          <p:cNvPr id="24" name="Group 23"/>
          <p:cNvGrpSpPr/>
          <p:nvPr/>
        </p:nvGrpSpPr>
        <p:grpSpPr>
          <a:xfrm>
            <a:off x="2472830" y="948332"/>
            <a:ext cx="5320434" cy="2542192"/>
            <a:chOff x="1911783" y="957881"/>
            <a:chExt cx="5320434" cy="2542192"/>
          </a:xfrm>
        </p:grpSpPr>
        <p:grpSp>
          <p:nvGrpSpPr>
            <p:cNvPr id="21" name="Group 20"/>
            <p:cNvGrpSpPr/>
            <p:nvPr/>
          </p:nvGrpSpPr>
          <p:grpSpPr>
            <a:xfrm>
              <a:off x="1911783" y="957881"/>
              <a:ext cx="5320434" cy="2542192"/>
              <a:chOff x="2567246" y="957881"/>
              <a:chExt cx="5320434" cy="2542192"/>
            </a:xfrm>
          </p:grpSpPr>
          <p:pic>
            <p:nvPicPr>
              <p:cNvPr id="5" name="Picture 4"/>
              <p:cNvPicPr>
                <a:picLocks noChangeAspect="1"/>
              </p:cNvPicPr>
              <p:nvPr/>
            </p:nvPicPr>
            <p:blipFill>
              <a:blip r:embed="rId2"/>
              <a:stretch>
                <a:fillRect/>
              </a:stretch>
            </p:blipFill>
            <p:spPr>
              <a:xfrm>
                <a:off x="4130916" y="965040"/>
                <a:ext cx="3756764" cy="2209860"/>
              </a:xfrm>
              <a:prstGeom prst="rect">
                <a:avLst/>
              </a:prstGeom>
            </p:spPr>
          </p:pic>
          <p:sp>
            <p:nvSpPr>
              <p:cNvPr id="10" name="Rectangle 9"/>
              <p:cNvSpPr/>
              <p:nvPr/>
            </p:nvSpPr>
            <p:spPr>
              <a:xfrm>
                <a:off x="6009298" y="1042530"/>
                <a:ext cx="1754394" cy="1423007"/>
              </a:xfrm>
              <a:prstGeom prst="rect">
                <a:avLst/>
              </a:prstGeom>
              <a:solidFill>
                <a:srgbClr val="FFF2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8056" b="93889" l="0" r="96944"/>
                        </a14:imgEffect>
                      </a14:imgLayer>
                    </a14:imgProps>
                  </a:ext>
                </a:extLst>
              </a:blip>
              <a:stretch>
                <a:fillRect/>
              </a:stretch>
            </p:blipFill>
            <p:spPr>
              <a:xfrm>
                <a:off x="6113910" y="1134406"/>
                <a:ext cx="1545169" cy="1408621"/>
              </a:xfrm>
              <a:prstGeom prst="rect">
                <a:avLst/>
              </a:prstGeom>
            </p:spPr>
          </p:pic>
          <p:sp>
            <p:nvSpPr>
              <p:cNvPr id="19" name="Rectangle 18"/>
              <p:cNvSpPr/>
              <p:nvPr/>
            </p:nvSpPr>
            <p:spPr>
              <a:xfrm>
                <a:off x="2567246" y="957881"/>
                <a:ext cx="1696391" cy="2209859"/>
              </a:xfrm>
              <a:prstGeom prst="rect">
                <a:avLst/>
              </a:prstGeom>
              <a:solidFill>
                <a:srgbClr val="FFF2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3101551" y="1402691"/>
                <a:ext cx="1305176" cy="1100382"/>
              </a:xfrm>
              <a:prstGeom prst="rect">
                <a:avLst/>
              </a:prstGeom>
            </p:spPr>
          </p:pic>
          <p:sp>
            <p:nvSpPr>
              <p:cNvPr id="13" name="TextBox 12"/>
              <p:cNvSpPr txBox="1"/>
              <p:nvPr/>
            </p:nvSpPr>
            <p:spPr>
              <a:xfrm>
                <a:off x="3032256" y="2915298"/>
                <a:ext cx="1148071" cy="584775"/>
              </a:xfrm>
              <a:prstGeom prst="rect">
                <a:avLst/>
              </a:prstGeom>
              <a:noFill/>
            </p:spPr>
            <p:txBody>
              <a:bodyPr wrap="none" rtlCol="0">
                <a:spAutoFit/>
              </a:bodyPr>
              <a:lstStyle/>
              <a:p>
                <a:r>
                  <a:rPr lang="en-US" sz="3200" b="1" dirty="0" smtClean="0"/>
                  <a:t>Noise</a:t>
                </a:r>
                <a:endParaRPr lang="en-US" sz="3200" b="1" dirty="0"/>
              </a:p>
            </p:txBody>
          </p:sp>
        </p:grpSp>
        <p:sp>
          <p:nvSpPr>
            <p:cNvPr id="15" name="TextBox 14"/>
            <p:cNvSpPr txBox="1"/>
            <p:nvPr/>
          </p:nvSpPr>
          <p:spPr>
            <a:xfrm>
              <a:off x="5705281" y="2915298"/>
              <a:ext cx="1402948" cy="584775"/>
            </a:xfrm>
            <a:prstGeom prst="rect">
              <a:avLst/>
            </a:prstGeom>
            <a:noFill/>
          </p:spPr>
          <p:txBody>
            <a:bodyPr wrap="none" rtlCol="0">
              <a:spAutoFit/>
            </a:bodyPr>
            <a:lstStyle/>
            <a:p>
              <a:r>
                <a:rPr lang="en-US" sz="3200" b="1" dirty="0" smtClean="0"/>
                <a:t>Speech</a:t>
              </a:r>
              <a:endParaRPr lang="en-US" sz="3200" b="1" dirty="0"/>
            </a:p>
          </p:txBody>
        </p:sp>
      </p:grpSp>
      <p:sp>
        <p:nvSpPr>
          <p:cNvPr id="26" name="TextBox 25"/>
          <p:cNvSpPr txBox="1"/>
          <p:nvPr/>
        </p:nvSpPr>
        <p:spPr>
          <a:xfrm>
            <a:off x="116750" y="1032981"/>
            <a:ext cx="2270045" cy="646331"/>
          </a:xfrm>
          <a:prstGeom prst="rect">
            <a:avLst/>
          </a:prstGeom>
          <a:noFill/>
        </p:spPr>
        <p:txBody>
          <a:bodyPr wrap="none" rtlCol="0">
            <a:spAutoFit/>
          </a:bodyPr>
          <a:lstStyle/>
          <a:p>
            <a:r>
              <a:rPr lang="en-US" sz="3600" b="1" dirty="0" smtClean="0">
                <a:solidFill>
                  <a:schemeClr val="tx2"/>
                </a:solidFill>
              </a:rPr>
              <a:t>Laboratory</a:t>
            </a:r>
            <a:endParaRPr lang="en-US" sz="3600" b="1" dirty="0">
              <a:solidFill>
                <a:schemeClr val="tx2"/>
              </a:solidFill>
            </a:endParaRPr>
          </a:p>
        </p:txBody>
      </p:sp>
      <p:sp>
        <p:nvSpPr>
          <p:cNvPr id="27" name="TextBox 26"/>
          <p:cNvSpPr txBox="1"/>
          <p:nvPr/>
        </p:nvSpPr>
        <p:spPr>
          <a:xfrm>
            <a:off x="116750" y="3661274"/>
            <a:ext cx="2267993" cy="646331"/>
          </a:xfrm>
          <a:prstGeom prst="rect">
            <a:avLst/>
          </a:prstGeom>
          <a:noFill/>
        </p:spPr>
        <p:txBody>
          <a:bodyPr wrap="none" rtlCol="0">
            <a:spAutoFit/>
          </a:bodyPr>
          <a:lstStyle/>
          <a:p>
            <a:r>
              <a:rPr lang="en-US" sz="3600" b="1" dirty="0" smtClean="0">
                <a:solidFill>
                  <a:srgbClr val="FF0000"/>
                </a:solidFill>
              </a:rPr>
              <a:t>Real-world</a:t>
            </a:r>
            <a:endParaRPr lang="en-US" sz="3600" b="1" dirty="0">
              <a:solidFill>
                <a:srgbClr val="FF0000"/>
              </a:solidFill>
            </a:endParaRPr>
          </a:p>
        </p:txBody>
      </p:sp>
      <p:pic>
        <p:nvPicPr>
          <p:cNvPr id="28" name="image37.gif" descr="http://www.how-to-draw-funny-cartoons.com/image-files/cartoon-lips-3.gif"/>
          <p:cNvPicPr>
            <a:picLocks noChangeAspect="1"/>
          </p:cNvPicPr>
          <p:nvPr/>
        </p:nvPicPr>
        <p:blipFill>
          <a:blip r:embed="rId6">
            <a:extLst>
              <a:ext uri="{BEBA8EAE-BF5A-486C-A8C5-ECC9F3942E4B}">
                <a14:imgProps xmlns:a14="http://schemas.microsoft.com/office/drawing/2010/main">
                  <a14:imgLayer r:embed="rId7">
                    <a14:imgEffect>
                      <a14:backgroundRemoval t="57143" b="100000" l="52667" r="94667"/>
                    </a14:imgEffect>
                  </a14:imgLayer>
                </a14:imgProps>
              </a:ext>
            </a:extLst>
          </a:blip>
          <a:srcRect l="48000" t="52962" r="3249"/>
          <a:stretch>
            <a:fillRect/>
          </a:stretch>
        </p:blipFill>
        <p:spPr>
          <a:xfrm>
            <a:off x="5672401" y="3629549"/>
            <a:ext cx="1295401" cy="797170"/>
          </a:xfrm>
          <a:prstGeom prst="rect">
            <a:avLst/>
          </a:prstGeom>
          <a:ln w="12700">
            <a:miter lim="400000"/>
          </a:ln>
        </p:spPr>
      </p:pic>
    </p:spTree>
    <p:extLst>
      <p:ext uri="{BB962C8B-B14F-4D97-AF65-F5344CB8AC3E}">
        <p14:creationId xmlns:p14="http://schemas.microsoft.com/office/powerpoint/2010/main" val="1360280366"/>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Group 285"/>
          <p:cNvGrpSpPr/>
          <p:nvPr/>
        </p:nvGrpSpPr>
        <p:grpSpPr>
          <a:xfrm>
            <a:off x="990600" y="990600"/>
            <a:ext cx="7315200" cy="5236144"/>
            <a:chOff x="0" y="0"/>
            <a:chExt cx="7315200" cy="5236143"/>
          </a:xfrm>
        </p:grpSpPr>
        <p:pic>
          <p:nvPicPr>
            <p:cNvPr id="283" name="image38.pdf"/>
            <p:cNvPicPr>
              <a:picLocks noChangeAspect="1"/>
            </p:cNvPicPr>
            <p:nvPr/>
          </p:nvPicPr>
          <p:blipFill>
            <a:blip r:embed="rId3">
              <a:extLst/>
            </a:blip>
            <a:stretch>
              <a:fillRect/>
            </a:stretch>
          </p:blipFill>
          <p:spPr>
            <a:xfrm>
              <a:off x="0" y="0"/>
              <a:ext cx="7315200" cy="5236144"/>
            </a:xfrm>
            <a:prstGeom prst="rect">
              <a:avLst/>
            </a:prstGeom>
            <a:ln w="12700" cap="flat">
              <a:noFill/>
              <a:miter lim="400000"/>
            </a:ln>
            <a:effectLst/>
          </p:spPr>
        </p:pic>
        <p:sp>
          <p:nvSpPr>
            <p:cNvPr id="284" name="Shape 284"/>
            <p:cNvSpPr/>
            <p:nvPr/>
          </p:nvSpPr>
          <p:spPr>
            <a:xfrm>
              <a:off x="152398" y="130744"/>
              <a:ext cx="1066801" cy="152400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914400"/>
              <a:endParaRPr/>
            </a:p>
          </p:txBody>
        </p:sp>
      </p:grpSp>
      <p:sp>
        <p:nvSpPr>
          <p:cNvPr id="286" name="Shape 286"/>
          <p:cNvSpPr/>
          <p:nvPr/>
        </p:nvSpPr>
        <p:spPr>
          <a:xfrm rot="2639694">
            <a:off x="6029771" y="1782763"/>
            <a:ext cx="1152526" cy="1152526"/>
          </a:xfrm>
          <a:prstGeom prst="plus">
            <a:avLst>
              <a:gd name="adj" fmla="val 46144"/>
            </a:avLst>
          </a:prstGeom>
          <a:solidFill>
            <a:srgbClr val="FF0000"/>
          </a:solidFill>
          <a:ln>
            <a:solidFill>
              <a:srgbClr val="000000"/>
            </a:solidFill>
            <a:miter/>
          </a:ln>
        </p:spPr>
        <p:txBody>
          <a:bodyPr lIns="45719" rIns="45719" anchor="ctr"/>
          <a:lstStyle/>
          <a:p>
            <a:pPr defTabSz="914400"/>
            <a:endParaRPr/>
          </a:p>
        </p:txBody>
      </p:sp>
      <p:sp>
        <p:nvSpPr>
          <p:cNvPr id="287" name="Shape 287"/>
          <p:cNvSpPr/>
          <p:nvPr/>
        </p:nvSpPr>
        <p:spPr>
          <a:xfrm>
            <a:off x="7425966" y="2562225"/>
            <a:ext cx="106971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2800"/>
            </a:lvl1pPr>
          </a:lstStyle>
          <a:p>
            <a:pPr>
              <a:defRPr sz="1800"/>
            </a:pPr>
            <a:r>
              <a:rPr sz="2800"/>
              <a:t>Ceiling</a:t>
            </a:r>
          </a:p>
        </p:txBody>
      </p:sp>
      <p:sp>
        <p:nvSpPr>
          <p:cNvPr id="288" name="Shape 288"/>
          <p:cNvSpPr/>
          <p:nvPr/>
        </p:nvSpPr>
        <p:spPr>
          <a:xfrm>
            <a:off x="5867400" y="1782761"/>
            <a:ext cx="1368425" cy="1112838"/>
          </a:xfrm>
          <a:prstGeom prst="rect">
            <a:avLst/>
          </a:prstGeom>
          <a:solidFill>
            <a:srgbClr val="FFFFFF"/>
          </a:solidFill>
          <a:ln w="12700">
            <a:miter lim="400000"/>
          </a:ln>
        </p:spPr>
        <p:txBody>
          <a:bodyPr lIns="45719" rIns="45719" anchor="ctr"/>
          <a:lstStyle/>
          <a:p>
            <a:pPr defTabSz="914400"/>
            <a:endParaRPr/>
          </a:p>
        </p:txBody>
      </p:sp>
      <p:sp>
        <p:nvSpPr>
          <p:cNvPr id="289" name="Shape 289"/>
          <p:cNvSpPr/>
          <p:nvPr/>
        </p:nvSpPr>
        <p:spPr>
          <a:xfrm>
            <a:off x="3635375" y="3222625"/>
            <a:ext cx="1081088" cy="2447925"/>
          </a:xfrm>
          <a:prstGeom prst="rect">
            <a:avLst/>
          </a:prstGeom>
          <a:solidFill>
            <a:srgbClr val="FFFFFF">
              <a:alpha val="89999"/>
            </a:srgbClr>
          </a:solidFill>
          <a:ln w="12700">
            <a:miter lim="400000"/>
          </a:ln>
        </p:spPr>
        <p:txBody>
          <a:bodyPr lIns="45719" rIns="45719" anchor="ctr"/>
          <a:lstStyle/>
          <a:p>
            <a:pPr defTabSz="914400"/>
            <a:endParaRPr/>
          </a:p>
        </p:txBody>
      </p:sp>
      <p:sp>
        <p:nvSpPr>
          <p:cNvPr id="290" name="Shape 290"/>
          <p:cNvSpPr/>
          <p:nvPr/>
        </p:nvSpPr>
        <p:spPr>
          <a:xfrm>
            <a:off x="4643437" y="2070100"/>
            <a:ext cx="1418112" cy="3600450"/>
          </a:xfrm>
          <a:prstGeom prst="rect">
            <a:avLst/>
          </a:prstGeom>
          <a:solidFill>
            <a:srgbClr val="FFFFFF">
              <a:alpha val="89999"/>
            </a:srgbClr>
          </a:solidFill>
          <a:ln w="12700">
            <a:miter lim="400000"/>
          </a:ln>
        </p:spPr>
        <p:txBody>
          <a:bodyPr lIns="45719" rIns="45719" anchor="ctr"/>
          <a:lstStyle/>
          <a:p>
            <a:pPr defTabSz="914400"/>
            <a:endParaRPr/>
          </a:p>
        </p:txBody>
      </p:sp>
      <p:sp>
        <p:nvSpPr>
          <p:cNvPr id="291" name="Shape 291"/>
          <p:cNvSpPr/>
          <p:nvPr/>
        </p:nvSpPr>
        <p:spPr>
          <a:xfrm>
            <a:off x="5940425" y="2070100"/>
            <a:ext cx="1296988" cy="3600450"/>
          </a:xfrm>
          <a:prstGeom prst="rect">
            <a:avLst/>
          </a:prstGeom>
          <a:solidFill>
            <a:srgbClr val="FFFFFF">
              <a:alpha val="89999"/>
            </a:srgbClr>
          </a:solidFill>
          <a:ln w="12700">
            <a:miter lim="400000"/>
          </a:ln>
        </p:spPr>
        <p:txBody>
          <a:bodyPr lIns="45719" rIns="45719" anchor="ctr"/>
          <a:lstStyle/>
          <a:p>
            <a:pPr defTabSz="914400"/>
            <a:endParaRPr/>
          </a:p>
        </p:txBody>
      </p:sp>
      <p:sp>
        <p:nvSpPr>
          <p:cNvPr id="292" name="Shape 292"/>
          <p:cNvSpPr/>
          <p:nvPr/>
        </p:nvSpPr>
        <p:spPr>
          <a:xfrm>
            <a:off x="2195513" y="1566862"/>
            <a:ext cx="3097213" cy="935038"/>
          </a:xfrm>
          <a:prstGeom prst="rect">
            <a:avLst/>
          </a:prstGeom>
          <a:solidFill>
            <a:srgbClr val="FFFFFF"/>
          </a:solidFill>
          <a:ln w="12700">
            <a:miter lim="400000"/>
          </a:ln>
        </p:spPr>
        <p:txBody>
          <a:bodyPr lIns="45719" rIns="45719" anchor="ctr"/>
          <a:lstStyle/>
          <a:p>
            <a:pPr algn="ctr" defTabSz="914400"/>
            <a:endParaRPr/>
          </a:p>
        </p:txBody>
      </p:sp>
      <p:sp>
        <p:nvSpPr>
          <p:cNvPr id="293" name="Shape 293"/>
          <p:cNvSpPr/>
          <p:nvPr/>
        </p:nvSpPr>
        <p:spPr>
          <a:xfrm>
            <a:off x="3635374" y="3006725"/>
            <a:ext cx="144464" cy="503239"/>
          </a:xfrm>
          <a:prstGeom prst="line">
            <a:avLst/>
          </a:prstGeom>
          <a:ln w="38100">
            <a:solidFill>
              <a:srgbClr val="FF0000"/>
            </a:solidFill>
            <a:tailEnd type="triangle"/>
          </a:ln>
        </p:spPr>
        <p:txBody>
          <a:bodyPr lIns="45719" rIns="45719"/>
          <a:lstStyle/>
          <a:p>
            <a:pPr>
              <a:defRPr sz="1200">
                <a:latin typeface="+mj-lt"/>
                <a:ea typeface="+mj-ea"/>
                <a:cs typeface="+mj-cs"/>
                <a:sym typeface="Helvetica"/>
              </a:defRPr>
            </a:pPr>
            <a:endParaRPr/>
          </a:p>
        </p:txBody>
      </p:sp>
      <p:sp>
        <p:nvSpPr>
          <p:cNvPr id="294" name="Shape 294"/>
          <p:cNvSpPr/>
          <p:nvPr/>
        </p:nvSpPr>
        <p:spPr>
          <a:xfrm>
            <a:off x="882650" y="2286000"/>
            <a:ext cx="565150" cy="3733800"/>
          </a:xfrm>
          <a:prstGeom prst="ellipse">
            <a:avLst/>
          </a:prstGeom>
          <a:ln w="38100">
            <a:solidFill>
              <a:srgbClr val="FF3300"/>
            </a:solidFill>
          </a:ln>
        </p:spPr>
        <p:txBody>
          <a:bodyPr lIns="45719" rIns="45719" anchor="ctr"/>
          <a:lstStyle/>
          <a:p>
            <a:pPr defTabSz="914400"/>
            <a:endParaRPr/>
          </a:p>
        </p:txBody>
      </p:sp>
      <p:sp>
        <p:nvSpPr>
          <p:cNvPr id="295" name="Shape 295"/>
          <p:cNvSpPr/>
          <p:nvPr/>
        </p:nvSpPr>
        <p:spPr>
          <a:xfrm>
            <a:off x="2590800" y="3222625"/>
            <a:ext cx="1081088" cy="2447925"/>
          </a:xfrm>
          <a:prstGeom prst="rect">
            <a:avLst/>
          </a:prstGeom>
          <a:solidFill>
            <a:srgbClr val="FFFFFF">
              <a:alpha val="89999"/>
            </a:srgbClr>
          </a:solidFill>
          <a:ln w="12700">
            <a:miter lim="400000"/>
          </a:ln>
        </p:spPr>
        <p:txBody>
          <a:bodyPr lIns="45719" rIns="45719" anchor="ctr"/>
          <a:lstStyle/>
          <a:p>
            <a:pPr defTabSz="914400"/>
            <a:endParaRPr/>
          </a:p>
        </p:txBody>
      </p:sp>
      <p:pic>
        <p:nvPicPr>
          <p:cNvPr id="296" name="image39.jpg" descr="http://www.petshopboxstudio.com/blog/wp-content/uploads/2010/02/ear_01.jpg"/>
          <p:cNvPicPr>
            <a:picLocks noChangeAspect="1"/>
          </p:cNvPicPr>
          <p:nvPr/>
        </p:nvPicPr>
        <p:blipFill>
          <a:blip r:embed="rId4">
            <a:extLst/>
          </a:blip>
          <a:srcRect t="18301" r="69455"/>
          <a:stretch>
            <a:fillRect/>
          </a:stretch>
        </p:blipFill>
        <p:spPr>
          <a:xfrm>
            <a:off x="3476547" y="3048000"/>
            <a:ext cx="409653" cy="609601"/>
          </a:xfrm>
          <a:prstGeom prst="rect">
            <a:avLst/>
          </a:prstGeom>
          <a:ln w="12700">
            <a:miter lim="400000"/>
          </a:ln>
        </p:spPr>
      </p:pic>
      <p:grpSp>
        <p:nvGrpSpPr>
          <p:cNvPr id="305" name="Group 305"/>
          <p:cNvGrpSpPr/>
          <p:nvPr/>
        </p:nvGrpSpPr>
        <p:grpSpPr>
          <a:xfrm>
            <a:off x="5638799" y="1600200"/>
            <a:ext cx="613168" cy="304801"/>
            <a:chOff x="0" y="0"/>
            <a:chExt cx="613166" cy="304800"/>
          </a:xfrm>
        </p:grpSpPr>
        <p:sp>
          <p:nvSpPr>
            <p:cNvPr id="297" name="Shape 297"/>
            <p:cNvSpPr/>
            <p:nvPr/>
          </p:nvSpPr>
          <p:spPr>
            <a:xfrm>
              <a:off x="-1" y="75380"/>
              <a:ext cx="613168" cy="229421"/>
            </a:xfrm>
            <a:prstGeom prst="ellipse">
              <a:avLst/>
            </a:prstGeom>
            <a:noFill/>
            <a:ln w="9525" cap="flat">
              <a:solidFill>
                <a:srgbClr val="000000"/>
              </a:solidFill>
              <a:prstDash val="solid"/>
              <a:round/>
            </a:ln>
            <a:effectLst/>
          </p:spPr>
          <p:txBody>
            <a:bodyPr wrap="square" lIns="45719" tIns="45719" rIns="45719" bIns="45719" numCol="1" anchor="ctr">
              <a:noAutofit/>
            </a:bodyPr>
            <a:lstStyle/>
            <a:p>
              <a:pPr defTabSz="914400"/>
              <a:endParaRPr/>
            </a:p>
          </p:txBody>
        </p:sp>
        <p:sp>
          <p:nvSpPr>
            <p:cNvPr id="298" name="Shape 298"/>
            <p:cNvSpPr/>
            <p:nvPr/>
          </p:nvSpPr>
          <p:spPr>
            <a:xfrm>
              <a:off x="197602" y="95045"/>
              <a:ext cx="207185" cy="179167"/>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914400"/>
              <a:endParaRPr/>
            </a:p>
          </p:txBody>
        </p:sp>
        <p:sp>
          <p:nvSpPr>
            <p:cNvPr id="299" name="Shape 299"/>
            <p:cNvSpPr/>
            <p:nvPr/>
          </p:nvSpPr>
          <p:spPr>
            <a:xfrm>
              <a:off x="208380" y="174795"/>
              <a:ext cx="67067" cy="61179"/>
            </a:xfrm>
            <a:prstGeom prst="ellipse">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defTabSz="914400"/>
              <a:endParaRPr/>
            </a:p>
          </p:txBody>
        </p:sp>
        <p:sp>
          <p:nvSpPr>
            <p:cNvPr id="300" name="Shape 300"/>
            <p:cNvSpPr/>
            <p:nvPr/>
          </p:nvSpPr>
          <p:spPr>
            <a:xfrm>
              <a:off x="10778" y="54623"/>
              <a:ext cx="33533" cy="50254"/>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1" name="Shape 301"/>
            <p:cNvSpPr/>
            <p:nvPr/>
          </p:nvSpPr>
          <p:spPr>
            <a:xfrm>
              <a:off x="137722" y="13109"/>
              <a:ext cx="9581" cy="56809"/>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2" name="Shape 302"/>
            <p:cNvSpPr/>
            <p:nvPr/>
          </p:nvSpPr>
          <p:spPr>
            <a:xfrm>
              <a:off x="295804" y="0"/>
              <a:ext cx="1" cy="61179"/>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3" name="Shape 303"/>
            <p:cNvSpPr/>
            <p:nvPr/>
          </p:nvSpPr>
          <p:spPr>
            <a:xfrm flipH="1">
              <a:off x="415563" y="8739"/>
              <a:ext cx="14372" cy="52439"/>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4" name="Shape 304"/>
            <p:cNvSpPr/>
            <p:nvPr/>
          </p:nvSpPr>
          <p:spPr>
            <a:xfrm flipH="1">
              <a:off x="559274" y="56808"/>
              <a:ext cx="33533" cy="393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grpSp>
      <p:pic>
        <p:nvPicPr>
          <p:cNvPr id="306" name="image39.jpg" descr="http://www.petshopboxstudio.com/blog/wp-content/uploads/2010/02/ear_01.jpg"/>
          <p:cNvPicPr>
            <a:picLocks noChangeAspect="1"/>
          </p:cNvPicPr>
          <p:nvPr/>
        </p:nvPicPr>
        <p:blipFill>
          <a:blip r:embed="rId4">
            <a:extLst/>
          </a:blip>
          <a:srcRect t="18301" r="69455"/>
          <a:stretch>
            <a:fillRect/>
          </a:stretch>
        </p:blipFill>
        <p:spPr>
          <a:xfrm>
            <a:off x="5715000" y="1981200"/>
            <a:ext cx="409652" cy="609601"/>
          </a:xfrm>
          <a:prstGeom prst="rect">
            <a:avLst/>
          </a:prstGeom>
          <a:ln w="12700">
            <a:miter lim="400000"/>
          </a:ln>
        </p:spPr>
      </p:pic>
      <p:grpSp>
        <p:nvGrpSpPr>
          <p:cNvPr id="353" name="Group 353"/>
          <p:cNvGrpSpPr/>
          <p:nvPr/>
        </p:nvGrpSpPr>
        <p:grpSpPr>
          <a:xfrm>
            <a:off x="1981200" y="2562225"/>
            <a:ext cx="5211762" cy="180976"/>
            <a:chOff x="0" y="0"/>
            <a:chExt cx="5211760" cy="180974"/>
          </a:xfrm>
        </p:grpSpPr>
        <p:sp>
          <p:nvSpPr>
            <p:cNvPr id="307" name="Shape 307"/>
            <p:cNvSpPr/>
            <p:nvPr/>
          </p:nvSpPr>
          <p:spPr>
            <a:xfrm flipH="1" flipV="1">
              <a:off x="0" y="180974"/>
              <a:ext cx="5181600" cy="2"/>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8" name="Shape 308"/>
            <p:cNvSpPr/>
            <p:nvPr/>
          </p:nvSpPr>
          <p:spPr>
            <a:xfrm flipV="1">
              <a:off x="1603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09" name="Shape 309"/>
            <p:cNvSpPr/>
            <p:nvPr/>
          </p:nvSpPr>
          <p:spPr>
            <a:xfrm flipV="1">
              <a:off x="2682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0" name="Shape 310"/>
            <p:cNvSpPr/>
            <p:nvPr/>
          </p:nvSpPr>
          <p:spPr>
            <a:xfrm flipV="1">
              <a:off x="3762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1" name="Shape 311"/>
            <p:cNvSpPr/>
            <p:nvPr/>
          </p:nvSpPr>
          <p:spPr>
            <a:xfrm flipV="1">
              <a:off x="4905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2" name="Shape 312"/>
            <p:cNvSpPr/>
            <p:nvPr/>
          </p:nvSpPr>
          <p:spPr>
            <a:xfrm flipV="1">
              <a:off x="6111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3" name="Shape 313"/>
            <p:cNvSpPr/>
            <p:nvPr/>
          </p:nvSpPr>
          <p:spPr>
            <a:xfrm flipV="1">
              <a:off x="7191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4" name="Shape 314"/>
            <p:cNvSpPr/>
            <p:nvPr/>
          </p:nvSpPr>
          <p:spPr>
            <a:xfrm flipV="1">
              <a:off x="8270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5" name="Shape 315"/>
            <p:cNvSpPr/>
            <p:nvPr/>
          </p:nvSpPr>
          <p:spPr>
            <a:xfrm flipV="1">
              <a:off x="9413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6" name="Shape 316"/>
            <p:cNvSpPr/>
            <p:nvPr/>
          </p:nvSpPr>
          <p:spPr>
            <a:xfrm flipV="1">
              <a:off x="105568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7" name="Shape 317"/>
            <p:cNvSpPr/>
            <p:nvPr/>
          </p:nvSpPr>
          <p:spPr>
            <a:xfrm flipV="1">
              <a:off x="11636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8" name="Shape 318"/>
            <p:cNvSpPr/>
            <p:nvPr/>
          </p:nvSpPr>
          <p:spPr>
            <a:xfrm flipV="1">
              <a:off x="127158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19" name="Shape 319"/>
            <p:cNvSpPr/>
            <p:nvPr/>
          </p:nvSpPr>
          <p:spPr>
            <a:xfrm flipV="1">
              <a:off x="138588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0" name="Shape 320"/>
            <p:cNvSpPr/>
            <p:nvPr/>
          </p:nvSpPr>
          <p:spPr>
            <a:xfrm flipV="1">
              <a:off x="14874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1" name="Shape 321"/>
            <p:cNvSpPr/>
            <p:nvPr/>
          </p:nvSpPr>
          <p:spPr>
            <a:xfrm flipV="1">
              <a:off x="15954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2" name="Shape 322"/>
            <p:cNvSpPr/>
            <p:nvPr/>
          </p:nvSpPr>
          <p:spPr>
            <a:xfrm flipV="1">
              <a:off x="17033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3" name="Shape 323"/>
            <p:cNvSpPr/>
            <p:nvPr/>
          </p:nvSpPr>
          <p:spPr>
            <a:xfrm flipV="1">
              <a:off x="18176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4" name="Shape 324"/>
            <p:cNvSpPr/>
            <p:nvPr/>
          </p:nvSpPr>
          <p:spPr>
            <a:xfrm flipV="1">
              <a:off x="19383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5" name="Shape 325"/>
            <p:cNvSpPr/>
            <p:nvPr/>
          </p:nvSpPr>
          <p:spPr>
            <a:xfrm flipV="1">
              <a:off x="20462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6" name="Shape 326"/>
            <p:cNvSpPr/>
            <p:nvPr/>
          </p:nvSpPr>
          <p:spPr>
            <a:xfrm flipV="1">
              <a:off x="21542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7" name="Shape 327"/>
            <p:cNvSpPr/>
            <p:nvPr/>
          </p:nvSpPr>
          <p:spPr>
            <a:xfrm flipV="1">
              <a:off x="22685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8" name="Shape 328"/>
            <p:cNvSpPr/>
            <p:nvPr/>
          </p:nvSpPr>
          <p:spPr>
            <a:xfrm flipV="1">
              <a:off x="23828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29" name="Shape 329"/>
            <p:cNvSpPr/>
            <p:nvPr/>
          </p:nvSpPr>
          <p:spPr>
            <a:xfrm flipV="1">
              <a:off x="249078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0" name="Shape 330"/>
            <p:cNvSpPr/>
            <p:nvPr/>
          </p:nvSpPr>
          <p:spPr>
            <a:xfrm flipV="1">
              <a:off x="25987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1" name="Shape 331"/>
            <p:cNvSpPr/>
            <p:nvPr/>
          </p:nvSpPr>
          <p:spPr>
            <a:xfrm flipV="1">
              <a:off x="27130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2" name="Shape 332"/>
            <p:cNvSpPr/>
            <p:nvPr/>
          </p:nvSpPr>
          <p:spPr>
            <a:xfrm flipV="1">
              <a:off x="28209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3" name="Shape 333"/>
            <p:cNvSpPr/>
            <p:nvPr/>
          </p:nvSpPr>
          <p:spPr>
            <a:xfrm flipV="1">
              <a:off x="29289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4" name="Shape 334"/>
            <p:cNvSpPr/>
            <p:nvPr/>
          </p:nvSpPr>
          <p:spPr>
            <a:xfrm flipV="1">
              <a:off x="30368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5" name="Shape 335"/>
            <p:cNvSpPr/>
            <p:nvPr/>
          </p:nvSpPr>
          <p:spPr>
            <a:xfrm flipV="1">
              <a:off x="31511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6" name="Shape 336"/>
            <p:cNvSpPr/>
            <p:nvPr/>
          </p:nvSpPr>
          <p:spPr>
            <a:xfrm flipV="1">
              <a:off x="32718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7" name="Shape 337"/>
            <p:cNvSpPr/>
            <p:nvPr/>
          </p:nvSpPr>
          <p:spPr>
            <a:xfrm flipV="1">
              <a:off x="33797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8" name="Shape 338"/>
            <p:cNvSpPr/>
            <p:nvPr/>
          </p:nvSpPr>
          <p:spPr>
            <a:xfrm flipV="1">
              <a:off x="34877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39" name="Shape 339"/>
            <p:cNvSpPr/>
            <p:nvPr/>
          </p:nvSpPr>
          <p:spPr>
            <a:xfrm flipV="1">
              <a:off x="36020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0" name="Shape 340"/>
            <p:cNvSpPr/>
            <p:nvPr/>
          </p:nvSpPr>
          <p:spPr>
            <a:xfrm flipV="1">
              <a:off x="37163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1" name="Shape 341"/>
            <p:cNvSpPr/>
            <p:nvPr/>
          </p:nvSpPr>
          <p:spPr>
            <a:xfrm flipV="1">
              <a:off x="382428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2" name="Shape 342"/>
            <p:cNvSpPr/>
            <p:nvPr/>
          </p:nvSpPr>
          <p:spPr>
            <a:xfrm flipV="1">
              <a:off x="39322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3" name="Shape 343"/>
            <p:cNvSpPr/>
            <p:nvPr/>
          </p:nvSpPr>
          <p:spPr>
            <a:xfrm flipV="1">
              <a:off x="40465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4" name="Shape 344"/>
            <p:cNvSpPr/>
            <p:nvPr/>
          </p:nvSpPr>
          <p:spPr>
            <a:xfrm flipV="1">
              <a:off x="41417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5" name="Shape 345"/>
            <p:cNvSpPr/>
            <p:nvPr/>
          </p:nvSpPr>
          <p:spPr>
            <a:xfrm flipV="1">
              <a:off x="424973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6" name="Shape 346"/>
            <p:cNvSpPr/>
            <p:nvPr/>
          </p:nvSpPr>
          <p:spPr>
            <a:xfrm flipV="1">
              <a:off x="43576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7" name="Shape 347"/>
            <p:cNvSpPr/>
            <p:nvPr/>
          </p:nvSpPr>
          <p:spPr>
            <a:xfrm flipV="1">
              <a:off x="4471987" y="1270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8" name="Shape 348"/>
            <p:cNvSpPr/>
            <p:nvPr/>
          </p:nvSpPr>
          <p:spPr>
            <a:xfrm flipV="1">
              <a:off x="45926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49" name="Shape 349"/>
            <p:cNvSpPr/>
            <p:nvPr/>
          </p:nvSpPr>
          <p:spPr>
            <a:xfrm flipV="1">
              <a:off x="470058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50" name="Shape 350"/>
            <p:cNvSpPr/>
            <p:nvPr/>
          </p:nvSpPr>
          <p:spPr>
            <a:xfrm flipV="1">
              <a:off x="48085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51" name="Shape 351"/>
            <p:cNvSpPr/>
            <p:nvPr/>
          </p:nvSpPr>
          <p:spPr>
            <a:xfrm flipV="1">
              <a:off x="4922837" y="635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sp>
          <p:nvSpPr>
            <p:cNvPr id="352" name="Shape 352"/>
            <p:cNvSpPr/>
            <p:nvPr/>
          </p:nvSpPr>
          <p:spPr>
            <a:xfrm flipV="1">
              <a:off x="5037137" y="0"/>
              <a:ext cx="174625" cy="144463"/>
            </a:xfrm>
            <a:prstGeom prst="line">
              <a:avLst/>
            </a:prstGeom>
            <a:noFill/>
            <a:ln w="9525" cap="flat">
              <a:solidFill>
                <a:srgbClr val="000000"/>
              </a:solidFill>
              <a:prstDash val="solid"/>
              <a:round/>
            </a:ln>
            <a:effectLst/>
          </p:spPr>
          <p:txBody>
            <a:bodyPr wrap="square" lIns="45719" tIns="45719" rIns="45719" bIns="45719" numCol="1" anchor="t">
              <a:noAutofit/>
            </a:bodyPr>
            <a:lstStyle/>
            <a:p>
              <a:pPr>
                <a:defRPr sz="1200">
                  <a:latin typeface="+mj-lt"/>
                  <a:ea typeface="+mj-ea"/>
                  <a:cs typeface="+mj-cs"/>
                  <a:sym typeface="Helvetica"/>
                </a:defRPr>
              </a:pPr>
              <a:endParaRPr/>
            </a:p>
          </p:txBody>
        </p:sp>
      </p:grpSp>
      <p:sp>
        <p:nvSpPr>
          <p:cNvPr id="354" name="Shape 354"/>
          <p:cNvSpPr/>
          <p:nvPr/>
        </p:nvSpPr>
        <p:spPr>
          <a:xfrm>
            <a:off x="6731473" y="1654823"/>
            <a:ext cx="2005012" cy="710566"/>
          </a:xfrm>
          <a:prstGeom prst="rect">
            <a:avLst/>
          </a:prstGeom>
          <a:solidFill>
            <a:srgbClr val="FFFFFF"/>
          </a:solidFill>
          <a:ln>
            <a:solidFill>
              <a:srgbClr val="FF0000"/>
            </a:solidFill>
            <a:miter/>
          </a:ln>
          <a:extLst>
            <a:ext uri="{C572A759-6A51-4108-AA02-DFA0A04FC94B}">
              <ma14:wrappingTextBoxFlag xmlns:ma14="http://schemas.microsoft.com/office/mac/drawingml/2011/main" val="1"/>
            </a:ext>
          </a:extLst>
        </p:spPr>
        <p:txBody>
          <a:bodyPr lIns="45719" rIns="45719">
            <a:spAutoFit/>
          </a:bodyPr>
          <a:lstStyle/>
          <a:p>
            <a:pPr defTabSz="914400">
              <a:spcBef>
                <a:spcPts val="1200"/>
              </a:spcBef>
            </a:pPr>
            <a:r>
              <a:rPr sz="2000"/>
              <a:t>DIR benefit </a:t>
            </a:r>
            <a:r>
              <a:rPr sz="2000">
                <a:solidFill>
                  <a:srgbClr val="FF0000"/>
                </a:solidFill>
              </a:rPr>
              <a:t>with</a:t>
            </a:r>
            <a:r>
              <a:rPr sz="2000"/>
              <a:t> visual cues</a:t>
            </a:r>
          </a:p>
        </p:txBody>
      </p:sp>
      <p:sp>
        <p:nvSpPr>
          <p:cNvPr id="355" name="Shape 355"/>
          <p:cNvSpPr/>
          <p:nvPr/>
        </p:nvSpPr>
        <p:spPr>
          <a:xfrm>
            <a:off x="2590800" y="2214563"/>
            <a:ext cx="2209800" cy="710566"/>
          </a:xfrm>
          <a:prstGeom prst="rect">
            <a:avLst/>
          </a:prstGeom>
          <a:solidFill>
            <a:srgbClr val="FFFFFF"/>
          </a:solidFill>
          <a:ln>
            <a:solidFill>
              <a:srgbClr val="FF0000"/>
            </a:solidFill>
            <a:miter/>
          </a:ln>
          <a:extLst>
            <a:ext uri="{C572A759-6A51-4108-AA02-DFA0A04FC94B}">
              <ma14:wrappingTextBoxFlag xmlns:ma14="http://schemas.microsoft.com/office/mac/drawingml/2011/main" val="1"/>
            </a:ext>
          </a:extLst>
        </p:spPr>
        <p:txBody>
          <a:bodyPr lIns="45719" rIns="45719">
            <a:spAutoFit/>
          </a:bodyPr>
          <a:lstStyle/>
          <a:p>
            <a:pPr defTabSz="914400">
              <a:spcBef>
                <a:spcPts val="1200"/>
              </a:spcBef>
            </a:pPr>
            <a:r>
              <a:rPr sz="2000"/>
              <a:t>DIR benefit </a:t>
            </a:r>
            <a:r>
              <a:rPr sz="2000">
                <a:solidFill>
                  <a:srgbClr val="FF0000"/>
                </a:solidFill>
              </a:rPr>
              <a:t>without</a:t>
            </a:r>
            <a:r>
              <a:rPr sz="2000"/>
              <a:t> visual cues</a:t>
            </a:r>
          </a:p>
        </p:txBody>
      </p:sp>
      <p:sp>
        <p:nvSpPr>
          <p:cNvPr id="356" name="Shape 356"/>
          <p:cNvSpPr/>
          <p:nvPr/>
        </p:nvSpPr>
        <p:spPr>
          <a:xfrm flipH="1">
            <a:off x="7151213" y="2373153"/>
            <a:ext cx="460849" cy="522445"/>
          </a:xfrm>
          <a:prstGeom prst="line">
            <a:avLst/>
          </a:prstGeom>
          <a:ln w="38100">
            <a:solidFill>
              <a:srgbClr val="FF0000"/>
            </a:solidFill>
            <a:tailEnd type="triangle"/>
          </a:ln>
        </p:spPr>
        <p:txBody>
          <a:bodyPr lIns="45719" rIns="45719"/>
          <a:lstStyle/>
          <a:p>
            <a:pPr>
              <a:defRPr sz="1200">
                <a:latin typeface="+mj-lt"/>
                <a:ea typeface="+mj-ea"/>
                <a:cs typeface="+mj-cs"/>
                <a:sym typeface="Helvetica"/>
              </a:defRPr>
            </a:pPr>
            <a:endParaRPr/>
          </a:p>
        </p:txBody>
      </p:sp>
      <p:sp>
        <p:nvSpPr>
          <p:cNvPr id="357" name="Shape 357"/>
          <p:cNvSpPr>
            <a:spLocks noGrp="1"/>
          </p:cNvSpPr>
          <p:nvPr>
            <p:ph type="title"/>
          </p:nvPr>
        </p:nvSpPr>
        <p:spPr>
          <a:prstGeom prst="rect">
            <a:avLst/>
          </a:prstGeom>
        </p:spPr>
        <p:txBody>
          <a:bodyPr/>
          <a:lstStyle/>
          <a:p>
            <a:r>
              <a:t>Visual Cues and DIR Benefit</a:t>
            </a:r>
          </a:p>
        </p:txBody>
      </p:sp>
      <p:sp>
        <p:nvSpPr>
          <p:cNvPr id="358" name="Shape 358"/>
          <p:cNvSpPr/>
          <p:nvPr/>
        </p:nvSpPr>
        <p:spPr>
          <a:xfrm>
            <a:off x="2007393" y="5721488"/>
            <a:ext cx="5494339" cy="512765"/>
          </a:xfrm>
          <a:prstGeom prst="ellipse">
            <a:avLst/>
          </a:prstGeom>
          <a:ln w="38100">
            <a:solidFill>
              <a:srgbClr val="FF3300"/>
            </a:solidFill>
          </a:ln>
        </p:spPr>
        <p:txBody>
          <a:bodyPr lIns="45719" rIns="45719" anchor="ctr"/>
          <a:lstStyle/>
          <a:p>
            <a:pPr defTabSz="914400"/>
            <a:endParaRPr/>
          </a:p>
        </p:txBody>
      </p:sp>
      <p:sp>
        <p:nvSpPr>
          <p:cNvPr id="359" name="Shape 359"/>
          <p:cNvSpPr/>
          <p:nvPr/>
        </p:nvSpPr>
        <p:spPr>
          <a:xfrm>
            <a:off x="3919535" y="3657600"/>
            <a:ext cx="703400" cy="838200"/>
          </a:xfrm>
          <a:prstGeom prst="rect">
            <a:avLst/>
          </a:prstGeom>
          <a:ln w="57150">
            <a:solidFill>
              <a:srgbClr val="FFFF00"/>
            </a:solidFill>
            <a:bevel/>
          </a:ln>
        </p:spPr>
        <p:txBody>
          <a:bodyPr lIns="45719" rIns="45719" anchor="ctr"/>
          <a:lstStyle/>
          <a:p>
            <a:pPr algn="ctr" defTabSz="914400"/>
            <a:endParaRPr/>
          </a:p>
        </p:txBody>
      </p:sp>
      <p:sp>
        <p:nvSpPr>
          <p:cNvPr id="360" name="Shape 360"/>
          <p:cNvSpPr/>
          <p:nvPr/>
        </p:nvSpPr>
        <p:spPr>
          <a:xfrm>
            <a:off x="6248400" y="2846386"/>
            <a:ext cx="715963" cy="201614"/>
          </a:xfrm>
          <a:prstGeom prst="rect">
            <a:avLst/>
          </a:prstGeom>
          <a:ln w="57150">
            <a:solidFill>
              <a:srgbClr val="FFFF00"/>
            </a:solidFill>
            <a:bevel/>
          </a:ln>
        </p:spPr>
        <p:txBody>
          <a:bodyPr lIns="45719" rIns="45719" anchor="ctr"/>
          <a:lstStyle/>
          <a:p>
            <a:pPr algn="ctr" defTabSz="914400"/>
            <a:endParaRPr/>
          </a:p>
        </p:txBody>
      </p:sp>
    </p:spTree>
    <p:extLst>
      <p:ext uri="{BB962C8B-B14F-4D97-AF65-F5344CB8AC3E}">
        <p14:creationId xmlns:p14="http://schemas.microsoft.com/office/powerpoint/2010/main" val="329863108"/>
      </p:ext>
    </p:extLst>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94"/>
                                        </p:tgtEl>
                                        <p:attrNameLst>
                                          <p:attrName>style.visibility</p:attrName>
                                        </p:attrNameLst>
                                      </p:cBhvr>
                                      <p:to>
                                        <p:strVal val="visible"/>
                                      </p:to>
                                    </p:set>
                                    <p:animEffect transition="in" filter="dissolve">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58"/>
                                        </p:tgtEl>
                                        <p:attrNameLst>
                                          <p:attrName>style.visibility</p:attrName>
                                        </p:attrNameLst>
                                      </p:cBhvr>
                                      <p:to>
                                        <p:strVal val="visible"/>
                                      </p:to>
                                    </p:set>
                                    <p:animEffect transition="in" filter="dissolve">
                                      <p:cBhvr>
                                        <p:cTn id="12" dur="500"/>
                                        <p:tgtEl>
                                          <p:spTgt spid="358"/>
                                        </p:tgtEl>
                                      </p:cBhvr>
                                    </p:animEffect>
                                  </p:childTnLst>
                                </p:cTn>
                              </p:par>
                            </p:childTnLst>
                          </p:cTn>
                        </p:par>
                        <p:par>
                          <p:cTn id="13" fill="hold">
                            <p:stCondLst>
                              <p:cond delay="500"/>
                            </p:stCondLst>
                            <p:childTnLst>
                              <p:par>
                                <p:cTn id="14" presetID="9" presetClass="exit" fill="hold" grpId="1" nodeType="afterEffect">
                                  <p:stCondLst>
                                    <p:cond delay="0"/>
                                  </p:stCondLst>
                                  <p:iterate>
                                    <p:tmAbs val="0"/>
                                  </p:iterate>
                                  <p:childTnLst>
                                    <p:animEffect transition="out" filter="dissolve">
                                      <p:cBhvr>
                                        <p:cTn id="15" dur="500" fill="hold"/>
                                        <p:tgtEl>
                                          <p:spTgt spid="294"/>
                                        </p:tgtEl>
                                      </p:cBhvr>
                                    </p:animEffect>
                                    <p:set>
                                      <p:cBhvr>
                                        <p:cTn id="16" fill="hold">
                                          <p:stCondLst>
                                            <p:cond delay="499"/>
                                          </p:stCondLst>
                                        </p:cTn>
                                        <p:tgtEl>
                                          <p:spTgt spid="29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fill="hold" grpId="0" nodeType="clickEffect">
                                  <p:stCondLst>
                                    <p:cond delay="0"/>
                                  </p:stCondLst>
                                  <p:iterate>
                                    <p:tmAbs val="0"/>
                                  </p:iterate>
                                  <p:childTnLst>
                                    <p:animEffect transition="out" filter="dissolve">
                                      <p:cBhvr>
                                        <p:cTn id="20" dur="500" fill="hold"/>
                                        <p:tgtEl>
                                          <p:spTgt spid="295"/>
                                        </p:tgtEl>
                                      </p:cBhvr>
                                    </p:animEffect>
                                    <p:set>
                                      <p:cBhvr>
                                        <p:cTn id="21" fill="hold">
                                          <p:stCondLst>
                                            <p:cond delay="499"/>
                                          </p:stCondLst>
                                        </p:cTn>
                                        <p:tgtEl>
                                          <p:spTgt spid="295"/>
                                        </p:tgtEl>
                                        <p:attrNameLst>
                                          <p:attrName>style.visibility</p:attrName>
                                        </p:attrNameLst>
                                      </p:cBhvr>
                                      <p:to>
                                        <p:strVal val="hidden"/>
                                      </p:to>
                                    </p:set>
                                  </p:childTnLst>
                                </p:cTn>
                              </p:par>
                            </p:childTnLst>
                          </p:cTn>
                        </p:par>
                        <p:par>
                          <p:cTn id="22" fill="hold">
                            <p:stCondLst>
                              <p:cond delay="500"/>
                            </p:stCondLst>
                            <p:childTnLst>
                              <p:par>
                                <p:cTn id="23" presetID="9" presetClass="exit" fill="hold" grpId="1" nodeType="afterEffect">
                                  <p:stCondLst>
                                    <p:cond delay="0"/>
                                  </p:stCondLst>
                                  <p:iterate>
                                    <p:tmAbs val="0"/>
                                  </p:iterate>
                                  <p:childTnLst>
                                    <p:animEffect transition="out" filter="dissolve">
                                      <p:cBhvr>
                                        <p:cTn id="24" dur="500" fill="hold"/>
                                        <p:tgtEl>
                                          <p:spTgt spid="358"/>
                                        </p:tgtEl>
                                      </p:cBhvr>
                                    </p:animEffect>
                                    <p:set>
                                      <p:cBhvr>
                                        <p:cTn id="25" fill="hold">
                                          <p:stCondLst>
                                            <p:cond delay="499"/>
                                          </p:stCondLst>
                                        </p:cTn>
                                        <p:tgtEl>
                                          <p:spTgt spid="358"/>
                                        </p:tgtEl>
                                        <p:attrNameLst>
                                          <p:attrName>style.visibility</p:attrName>
                                        </p:attrNameLst>
                                      </p:cBhvr>
                                      <p:to>
                                        <p:strVal val="hidden"/>
                                      </p:to>
                                    </p:set>
                                  </p:childTnLst>
                                </p:cTn>
                              </p:par>
                            </p:childTnLst>
                          </p:cTn>
                        </p:par>
                        <p:par>
                          <p:cTn id="26" fill="hold">
                            <p:stCondLst>
                              <p:cond delay="1000"/>
                            </p:stCondLst>
                            <p:childTnLst>
                              <p:par>
                                <p:cTn id="27" presetID="9" presetClass="entr" fill="hold" grpId="0" nodeType="afterEffect">
                                  <p:stCondLst>
                                    <p:cond delay="0"/>
                                  </p:stCondLst>
                                  <p:iterate>
                                    <p:tmAbs val="0"/>
                                  </p:iterate>
                                  <p:childTnLst>
                                    <p:set>
                                      <p:cBhvr>
                                        <p:cTn id="28" fill="hold"/>
                                        <p:tgtEl>
                                          <p:spTgt spid="296"/>
                                        </p:tgtEl>
                                        <p:attrNameLst>
                                          <p:attrName>style.visibility</p:attrName>
                                        </p:attrNameLst>
                                      </p:cBhvr>
                                      <p:to>
                                        <p:strVal val="visible"/>
                                      </p:to>
                                    </p:set>
                                    <p:animEffect transition="in" filter="dissolve">
                                      <p:cBhvr>
                                        <p:cTn id="29" dur="500"/>
                                        <p:tgtEl>
                                          <p:spTgt spid="29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fill="hold" grpId="0" nodeType="clickEffect">
                                  <p:stCondLst>
                                    <p:cond delay="0"/>
                                  </p:stCondLst>
                                  <p:iterate>
                                    <p:tmAbs val="0"/>
                                  </p:iterate>
                                  <p:childTnLst>
                                    <p:animEffect transition="out" filter="dissolve">
                                      <p:cBhvr>
                                        <p:cTn id="33" dur="500" fill="hold"/>
                                        <p:tgtEl>
                                          <p:spTgt spid="289"/>
                                        </p:tgtEl>
                                      </p:cBhvr>
                                    </p:animEffect>
                                    <p:set>
                                      <p:cBhvr>
                                        <p:cTn id="34" fill="hold">
                                          <p:stCondLst>
                                            <p:cond delay="499"/>
                                          </p:stCondLst>
                                        </p:cTn>
                                        <p:tgtEl>
                                          <p:spTgt spid="28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0" nodeType="clickEffect">
                                  <p:stCondLst>
                                    <p:cond delay="0"/>
                                  </p:stCondLst>
                                  <p:iterate>
                                    <p:tmAbs val="0"/>
                                  </p:iterate>
                                  <p:childTnLst>
                                    <p:animEffect transition="out" filter="dissolve">
                                      <p:cBhvr>
                                        <p:cTn id="38" dur="500" fill="hold"/>
                                        <p:tgtEl>
                                          <p:spTgt spid="290"/>
                                        </p:tgtEl>
                                      </p:cBhvr>
                                    </p:animEffect>
                                    <p:set>
                                      <p:cBhvr>
                                        <p:cTn id="39" fill="hold">
                                          <p:stCondLst>
                                            <p:cond delay="499"/>
                                          </p:stCondLst>
                                        </p:cTn>
                                        <p:tgtEl>
                                          <p:spTgt spid="290"/>
                                        </p:tgtEl>
                                        <p:attrNameLst>
                                          <p:attrName>style.visibility</p:attrName>
                                        </p:attrNameLst>
                                      </p:cBhvr>
                                      <p:to>
                                        <p:strVal val="hidden"/>
                                      </p:to>
                                    </p:set>
                                  </p:childTnLst>
                                </p:cTn>
                              </p:par>
                            </p:childTnLst>
                          </p:cTn>
                        </p:par>
                        <p:par>
                          <p:cTn id="40" fill="hold">
                            <p:stCondLst>
                              <p:cond delay="500"/>
                            </p:stCondLst>
                            <p:childTnLst>
                              <p:par>
                                <p:cTn id="41" presetID="9" presetClass="entr" fill="hold" grpId="1" nodeType="afterEffect">
                                  <p:stCondLst>
                                    <p:cond delay="0"/>
                                  </p:stCondLst>
                                  <p:iterate>
                                    <p:tmAbs val="0"/>
                                  </p:iterate>
                                  <p:childTnLst>
                                    <p:set>
                                      <p:cBhvr>
                                        <p:cTn id="42" fill="hold"/>
                                        <p:tgtEl>
                                          <p:spTgt spid="289"/>
                                        </p:tgtEl>
                                        <p:attrNameLst>
                                          <p:attrName>style.visibility</p:attrName>
                                        </p:attrNameLst>
                                      </p:cBhvr>
                                      <p:to>
                                        <p:strVal val="visible"/>
                                      </p:to>
                                    </p:set>
                                    <p:animEffect transition="in" filter="dissolve">
                                      <p:cBhvr>
                                        <p:cTn id="43" dur="500"/>
                                        <p:tgtEl>
                                          <p:spTgt spid="289"/>
                                        </p:tgtEl>
                                      </p:cBhvr>
                                    </p:animEffect>
                                  </p:childTnLst>
                                </p:cTn>
                              </p:par>
                            </p:childTnLst>
                          </p:cTn>
                        </p:par>
                        <p:par>
                          <p:cTn id="44" fill="hold">
                            <p:stCondLst>
                              <p:cond delay="1000"/>
                            </p:stCondLst>
                            <p:childTnLst>
                              <p:par>
                                <p:cTn id="45" presetID="9" presetClass="entr" fill="hold" grpId="0" nodeType="afterEffect">
                                  <p:stCondLst>
                                    <p:cond delay="0"/>
                                  </p:stCondLst>
                                  <p:iterate>
                                    <p:tmAbs val="0"/>
                                  </p:iterate>
                                  <p:childTnLst>
                                    <p:set>
                                      <p:cBhvr>
                                        <p:cTn id="46" fill="hold"/>
                                        <p:tgtEl>
                                          <p:spTgt spid="305"/>
                                        </p:tgtEl>
                                        <p:attrNameLst>
                                          <p:attrName>style.visibility</p:attrName>
                                        </p:attrNameLst>
                                      </p:cBhvr>
                                      <p:to>
                                        <p:strVal val="visible"/>
                                      </p:to>
                                    </p:set>
                                    <p:animEffect transition="in" filter="dissolve">
                                      <p:cBhvr>
                                        <p:cTn id="47" dur="500"/>
                                        <p:tgtEl>
                                          <p:spTgt spid="305"/>
                                        </p:tgtEl>
                                      </p:cBhvr>
                                    </p:animEffect>
                                  </p:childTnLst>
                                </p:cTn>
                              </p:par>
                            </p:childTnLst>
                          </p:cTn>
                        </p:par>
                        <p:par>
                          <p:cTn id="48" fill="hold">
                            <p:stCondLst>
                              <p:cond delay="1500"/>
                            </p:stCondLst>
                            <p:childTnLst>
                              <p:par>
                                <p:cTn id="49" presetID="9" presetClass="entr" fill="hold" grpId="0" nodeType="afterEffect">
                                  <p:stCondLst>
                                    <p:cond delay="0"/>
                                  </p:stCondLst>
                                  <p:iterate>
                                    <p:tmAbs val="0"/>
                                  </p:iterate>
                                  <p:childTnLst>
                                    <p:set>
                                      <p:cBhvr>
                                        <p:cTn id="50" fill="hold"/>
                                        <p:tgtEl>
                                          <p:spTgt spid="306"/>
                                        </p:tgtEl>
                                        <p:attrNameLst>
                                          <p:attrName>style.visibility</p:attrName>
                                        </p:attrNameLst>
                                      </p:cBhvr>
                                      <p:to>
                                        <p:strVal val="visible"/>
                                      </p:to>
                                    </p:set>
                                    <p:animEffect transition="in" filter="dissolve">
                                      <p:cBhvr>
                                        <p:cTn id="51" dur="500"/>
                                        <p:tgtEl>
                                          <p:spTgt spid="30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fill="hold" grpId="0" nodeType="clickEffect">
                                  <p:stCondLst>
                                    <p:cond delay="0"/>
                                  </p:stCondLst>
                                  <p:iterate>
                                    <p:tmAbs val="0"/>
                                  </p:iterate>
                                  <p:childTnLst>
                                    <p:animEffect transition="out" filter="dissolve">
                                      <p:cBhvr>
                                        <p:cTn id="55" dur="500" fill="hold"/>
                                        <p:tgtEl>
                                          <p:spTgt spid="291"/>
                                        </p:tgtEl>
                                      </p:cBhvr>
                                    </p:animEffect>
                                    <p:set>
                                      <p:cBhvr>
                                        <p:cTn id="56" fill="hold">
                                          <p:stCondLst>
                                            <p:cond delay="499"/>
                                          </p:stCondLst>
                                        </p:cTn>
                                        <p:tgtEl>
                                          <p:spTgt spid="2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fill="hold" grpId="0" nodeType="clickEffect">
                                  <p:stCondLst>
                                    <p:cond delay="0"/>
                                  </p:stCondLst>
                                  <p:iterate>
                                    <p:tmAbs val="0"/>
                                  </p:iterate>
                                  <p:childTnLst>
                                    <p:set>
                                      <p:cBhvr>
                                        <p:cTn id="60" fill="hold"/>
                                        <p:tgtEl>
                                          <p:spTgt spid="286"/>
                                        </p:tgtEl>
                                        <p:attrNameLst>
                                          <p:attrName>style.visibility</p:attrName>
                                        </p:attrNameLst>
                                      </p:cBhvr>
                                      <p:to>
                                        <p:strVal val="visible"/>
                                      </p:to>
                                    </p:set>
                                    <p:animEffect transition="in" filter="dissolve">
                                      <p:cBhvr>
                                        <p:cTn id="61" dur="500"/>
                                        <p:tgtEl>
                                          <p:spTgt spid="286"/>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fill="hold" grpId="0" nodeType="clickEffect">
                                  <p:stCondLst>
                                    <p:cond delay="0"/>
                                  </p:stCondLst>
                                  <p:iterate>
                                    <p:tmAbs val="0"/>
                                  </p:iterate>
                                  <p:childTnLst>
                                    <p:set>
                                      <p:cBhvr>
                                        <p:cTn id="65" fill="hold"/>
                                        <p:tgtEl>
                                          <p:spTgt spid="288"/>
                                        </p:tgtEl>
                                        <p:attrNameLst>
                                          <p:attrName>style.visibility</p:attrName>
                                        </p:attrNameLst>
                                      </p:cBhvr>
                                      <p:to>
                                        <p:strVal val="visible"/>
                                      </p:to>
                                    </p:set>
                                    <p:animEffect transition="in" filter="dissolve">
                                      <p:cBhvr>
                                        <p:cTn id="66" dur="500"/>
                                        <p:tgtEl>
                                          <p:spTgt spid="288"/>
                                        </p:tgtEl>
                                      </p:cBhvr>
                                    </p:animEffect>
                                  </p:childTnLst>
                                </p:cTn>
                              </p:par>
                            </p:childTnLst>
                          </p:cTn>
                        </p:par>
                        <p:par>
                          <p:cTn id="67" fill="hold">
                            <p:stCondLst>
                              <p:cond delay="500"/>
                            </p:stCondLst>
                            <p:childTnLst>
                              <p:par>
                                <p:cTn id="68" presetID="9" presetClass="entr" fill="hold" grpId="0" nodeType="afterEffect">
                                  <p:stCondLst>
                                    <p:cond delay="0"/>
                                  </p:stCondLst>
                                  <p:iterate>
                                    <p:tmAbs val="0"/>
                                  </p:iterate>
                                  <p:childTnLst>
                                    <p:set>
                                      <p:cBhvr>
                                        <p:cTn id="69" fill="hold"/>
                                        <p:tgtEl>
                                          <p:spTgt spid="287"/>
                                        </p:tgtEl>
                                        <p:attrNameLst>
                                          <p:attrName>style.visibility</p:attrName>
                                        </p:attrNameLst>
                                      </p:cBhvr>
                                      <p:to>
                                        <p:strVal val="visible"/>
                                      </p:to>
                                    </p:set>
                                    <p:animEffect transition="in" filter="dissolve">
                                      <p:cBhvr>
                                        <p:cTn id="70" dur="500"/>
                                        <p:tgtEl>
                                          <p:spTgt spid="287"/>
                                        </p:tgtEl>
                                      </p:cBhvr>
                                    </p:animEffect>
                                  </p:childTnLst>
                                </p:cTn>
                              </p:par>
                            </p:childTnLst>
                          </p:cTn>
                        </p:par>
                        <p:par>
                          <p:cTn id="71" fill="hold">
                            <p:stCondLst>
                              <p:cond delay="1000"/>
                            </p:stCondLst>
                            <p:childTnLst>
                              <p:par>
                                <p:cTn id="72" presetID="9" presetClass="entr" fill="hold" grpId="0" nodeType="afterEffect">
                                  <p:stCondLst>
                                    <p:cond delay="0"/>
                                  </p:stCondLst>
                                  <p:iterate>
                                    <p:tmAbs val="0"/>
                                  </p:iterate>
                                  <p:childTnLst>
                                    <p:set>
                                      <p:cBhvr>
                                        <p:cTn id="73" fill="hold"/>
                                        <p:tgtEl>
                                          <p:spTgt spid="353"/>
                                        </p:tgtEl>
                                        <p:attrNameLst>
                                          <p:attrName>style.visibility</p:attrName>
                                        </p:attrNameLst>
                                      </p:cBhvr>
                                      <p:to>
                                        <p:strVal val="visible"/>
                                      </p:to>
                                    </p:set>
                                    <p:animEffect transition="in" filter="dissolve">
                                      <p:cBhvr>
                                        <p:cTn id="74" dur="500"/>
                                        <p:tgtEl>
                                          <p:spTgt spid="353"/>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fill="hold" grpId="0" nodeType="clickEffect">
                                  <p:stCondLst>
                                    <p:cond delay="0"/>
                                  </p:stCondLst>
                                  <p:iterate>
                                    <p:tmAbs val="0"/>
                                  </p:iterate>
                                  <p:childTnLst>
                                    <p:set>
                                      <p:cBhvr>
                                        <p:cTn id="78" fill="hold"/>
                                        <p:tgtEl>
                                          <p:spTgt spid="356"/>
                                        </p:tgtEl>
                                        <p:attrNameLst>
                                          <p:attrName>style.visibility</p:attrName>
                                        </p:attrNameLst>
                                      </p:cBhvr>
                                      <p:to>
                                        <p:strVal val="visible"/>
                                      </p:to>
                                    </p:set>
                                    <p:animEffect transition="in" filter="dissolve">
                                      <p:cBhvr>
                                        <p:cTn id="79" dur="500"/>
                                        <p:tgtEl>
                                          <p:spTgt spid="356"/>
                                        </p:tgtEl>
                                      </p:cBhvr>
                                    </p:animEffect>
                                  </p:childTnLst>
                                </p:cTn>
                              </p:par>
                            </p:childTnLst>
                          </p:cTn>
                        </p:par>
                        <p:par>
                          <p:cTn id="80" fill="hold">
                            <p:stCondLst>
                              <p:cond delay="500"/>
                            </p:stCondLst>
                            <p:childTnLst>
                              <p:par>
                                <p:cTn id="81" presetID="9" presetClass="entr" fill="hold" grpId="0" nodeType="afterEffect">
                                  <p:stCondLst>
                                    <p:cond delay="0"/>
                                  </p:stCondLst>
                                  <p:iterate>
                                    <p:tmAbs val="0"/>
                                  </p:iterate>
                                  <p:childTnLst>
                                    <p:set>
                                      <p:cBhvr>
                                        <p:cTn id="82" fill="hold"/>
                                        <p:tgtEl>
                                          <p:spTgt spid="354"/>
                                        </p:tgtEl>
                                        <p:attrNameLst>
                                          <p:attrName>style.visibility</p:attrName>
                                        </p:attrNameLst>
                                      </p:cBhvr>
                                      <p:to>
                                        <p:strVal val="visible"/>
                                      </p:to>
                                    </p:set>
                                    <p:animEffect transition="in" filter="dissolve">
                                      <p:cBhvr>
                                        <p:cTn id="83" dur="500"/>
                                        <p:tgtEl>
                                          <p:spTgt spid="354"/>
                                        </p:tgtEl>
                                      </p:cBhvr>
                                    </p:animEffect>
                                  </p:childTnLst>
                                </p:cTn>
                              </p:par>
                            </p:childTnLst>
                          </p:cTn>
                        </p:par>
                        <p:par>
                          <p:cTn id="84" fill="hold">
                            <p:stCondLst>
                              <p:cond delay="1000"/>
                            </p:stCondLst>
                            <p:childTnLst>
                              <p:par>
                                <p:cTn id="85" presetID="9" presetClass="exit" fill="hold" grpId="1" nodeType="afterEffect">
                                  <p:stCondLst>
                                    <p:cond delay="0"/>
                                  </p:stCondLst>
                                  <p:iterate>
                                    <p:tmAbs val="0"/>
                                  </p:iterate>
                                  <p:childTnLst>
                                    <p:animEffect transition="out" filter="dissolve">
                                      <p:cBhvr>
                                        <p:cTn id="86" dur="500" fill="hold"/>
                                        <p:tgtEl>
                                          <p:spTgt spid="306"/>
                                        </p:tgtEl>
                                      </p:cBhvr>
                                    </p:animEffect>
                                    <p:set>
                                      <p:cBhvr>
                                        <p:cTn id="87" fill="hold">
                                          <p:stCondLst>
                                            <p:cond delay="499"/>
                                          </p:stCondLst>
                                        </p:cTn>
                                        <p:tgtEl>
                                          <p:spTgt spid="306"/>
                                        </p:tgtEl>
                                        <p:attrNameLst>
                                          <p:attrName>style.visibility</p:attrName>
                                        </p:attrNameLst>
                                      </p:cBhvr>
                                      <p:to>
                                        <p:strVal val="hidden"/>
                                      </p:to>
                                    </p:set>
                                  </p:childTnLst>
                                </p:cTn>
                              </p:par>
                            </p:childTnLst>
                          </p:cTn>
                        </p:par>
                        <p:par>
                          <p:cTn id="88" fill="hold">
                            <p:stCondLst>
                              <p:cond delay="1500"/>
                            </p:stCondLst>
                            <p:childTnLst>
                              <p:par>
                                <p:cTn id="89" presetID="9" presetClass="exit" fill="hold" grpId="1" nodeType="afterEffect">
                                  <p:stCondLst>
                                    <p:cond delay="0"/>
                                  </p:stCondLst>
                                  <p:iterate>
                                    <p:tmAbs val="0"/>
                                  </p:iterate>
                                  <p:childTnLst>
                                    <p:animEffect transition="out" filter="dissolve">
                                      <p:cBhvr>
                                        <p:cTn id="90" dur="500" fill="hold"/>
                                        <p:tgtEl>
                                          <p:spTgt spid="305"/>
                                        </p:tgtEl>
                                      </p:cBhvr>
                                    </p:animEffect>
                                    <p:set>
                                      <p:cBhvr>
                                        <p:cTn id="91" fill="hold">
                                          <p:stCondLst>
                                            <p:cond delay="499"/>
                                          </p:stCondLst>
                                        </p:cTn>
                                        <p:tgtEl>
                                          <p:spTgt spid="305"/>
                                        </p:tgtEl>
                                        <p:attrNameLst>
                                          <p:attrName>style.visibility</p:attrName>
                                        </p:attrNameLst>
                                      </p:cBhvr>
                                      <p:to>
                                        <p:strVal val="hidden"/>
                                      </p:to>
                                    </p:set>
                                  </p:childTnLst>
                                </p:cTn>
                              </p:par>
                            </p:childTnLst>
                          </p:cTn>
                        </p:par>
                        <p:par>
                          <p:cTn id="92" fill="hold">
                            <p:stCondLst>
                              <p:cond delay="2000"/>
                            </p:stCondLst>
                            <p:childTnLst>
                              <p:par>
                                <p:cTn id="93" presetID="9" presetClass="entr" fill="hold" grpId="0" nodeType="afterEffect">
                                  <p:stCondLst>
                                    <p:cond delay="0"/>
                                  </p:stCondLst>
                                  <p:iterate>
                                    <p:tmAbs val="0"/>
                                  </p:iterate>
                                  <p:childTnLst>
                                    <p:set>
                                      <p:cBhvr>
                                        <p:cTn id="94" fill="hold"/>
                                        <p:tgtEl>
                                          <p:spTgt spid="360"/>
                                        </p:tgtEl>
                                        <p:attrNameLst>
                                          <p:attrName>style.visibility</p:attrName>
                                        </p:attrNameLst>
                                      </p:cBhvr>
                                      <p:to>
                                        <p:strVal val="visible"/>
                                      </p:to>
                                    </p:set>
                                    <p:animEffect transition="in" filter="dissolve">
                                      <p:cBhvr>
                                        <p:cTn id="95" dur="500"/>
                                        <p:tgtEl>
                                          <p:spTgt spid="360"/>
                                        </p:tgtEl>
                                      </p:cBhvr>
                                    </p:animEffect>
                                  </p:childTnLst>
                                </p:cTn>
                              </p:par>
                            </p:childTnLst>
                          </p:cTn>
                        </p:par>
                        <p:par>
                          <p:cTn id="96" fill="hold">
                            <p:stCondLst>
                              <p:cond delay="2500"/>
                            </p:stCondLst>
                            <p:childTnLst>
                              <p:par>
                                <p:cTn id="97" presetID="9" presetClass="entr" fill="hold" grpId="0" nodeType="afterEffect">
                                  <p:stCondLst>
                                    <p:cond delay="0"/>
                                  </p:stCondLst>
                                  <p:iterate>
                                    <p:tmAbs val="0"/>
                                  </p:iterate>
                                  <p:childTnLst>
                                    <p:set>
                                      <p:cBhvr>
                                        <p:cTn id="98" fill="hold"/>
                                        <p:tgtEl>
                                          <p:spTgt spid="355"/>
                                        </p:tgtEl>
                                        <p:attrNameLst>
                                          <p:attrName>style.visibility</p:attrName>
                                        </p:attrNameLst>
                                      </p:cBhvr>
                                      <p:to>
                                        <p:strVal val="visible"/>
                                      </p:to>
                                    </p:set>
                                    <p:animEffect transition="in" filter="dissolve">
                                      <p:cBhvr>
                                        <p:cTn id="99" dur="500"/>
                                        <p:tgtEl>
                                          <p:spTgt spid="355"/>
                                        </p:tgtEl>
                                      </p:cBhvr>
                                    </p:animEffect>
                                  </p:childTnLst>
                                </p:cTn>
                              </p:par>
                            </p:childTnLst>
                          </p:cTn>
                        </p:par>
                        <p:par>
                          <p:cTn id="100" fill="hold">
                            <p:stCondLst>
                              <p:cond delay="3000"/>
                            </p:stCondLst>
                            <p:childTnLst>
                              <p:par>
                                <p:cTn id="101" presetID="9" presetClass="entr" fill="hold" grpId="0" nodeType="afterEffect">
                                  <p:stCondLst>
                                    <p:cond delay="0"/>
                                  </p:stCondLst>
                                  <p:iterate>
                                    <p:tmAbs val="0"/>
                                  </p:iterate>
                                  <p:childTnLst>
                                    <p:set>
                                      <p:cBhvr>
                                        <p:cTn id="102" fill="hold"/>
                                        <p:tgtEl>
                                          <p:spTgt spid="293"/>
                                        </p:tgtEl>
                                        <p:attrNameLst>
                                          <p:attrName>style.visibility</p:attrName>
                                        </p:attrNameLst>
                                      </p:cBhvr>
                                      <p:to>
                                        <p:strVal val="visible"/>
                                      </p:to>
                                    </p:set>
                                    <p:animEffect transition="in" filter="dissolve">
                                      <p:cBhvr>
                                        <p:cTn id="103" dur="500"/>
                                        <p:tgtEl>
                                          <p:spTgt spid="293"/>
                                        </p:tgtEl>
                                      </p:cBhvr>
                                    </p:animEffect>
                                  </p:childTnLst>
                                </p:cTn>
                              </p:par>
                            </p:childTnLst>
                          </p:cTn>
                        </p:par>
                        <p:par>
                          <p:cTn id="104" fill="hold">
                            <p:stCondLst>
                              <p:cond delay="3500"/>
                            </p:stCondLst>
                            <p:childTnLst>
                              <p:par>
                                <p:cTn id="105" presetID="9" presetClass="exit" fill="hold" grpId="1" nodeType="afterEffect">
                                  <p:stCondLst>
                                    <p:cond delay="0"/>
                                  </p:stCondLst>
                                  <p:iterate>
                                    <p:tmAbs val="0"/>
                                  </p:iterate>
                                  <p:childTnLst>
                                    <p:animEffect transition="out" filter="dissolve">
                                      <p:cBhvr>
                                        <p:cTn id="106" dur="500" fill="hold"/>
                                        <p:tgtEl>
                                          <p:spTgt spid="296"/>
                                        </p:tgtEl>
                                      </p:cBhvr>
                                    </p:animEffect>
                                    <p:set>
                                      <p:cBhvr>
                                        <p:cTn id="107" fill="hold">
                                          <p:stCondLst>
                                            <p:cond delay="499"/>
                                          </p:stCondLst>
                                        </p:cTn>
                                        <p:tgtEl>
                                          <p:spTgt spid="296"/>
                                        </p:tgtEl>
                                        <p:attrNameLst>
                                          <p:attrName>style.visibility</p:attrName>
                                        </p:attrNameLst>
                                      </p:cBhvr>
                                      <p:to>
                                        <p:strVal val="hidden"/>
                                      </p:to>
                                    </p:set>
                                  </p:childTnLst>
                                </p:cTn>
                              </p:par>
                            </p:childTnLst>
                          </p:cTn>
                        </p:par>
                        <p:par>
                          <p:cTn id="108" fill="hold">
                            <p:stCondLst>
                              <p:cond delay="4000"/>
                            </p:stCondLst>
                            <p:childTnLst>
                              <p:par>
                                <p:cTn id="109" presetID="9" presetClass="entr" fill="hold" grpId="0" nodeType="afterEffect">
                                  <p:stCondLst>
                                    <p:cond delay="0"/>
                                  </p:stCondLst>
                                  <p:iterate>
                                    <p:tmAbs val="0"/>
                                  </p:iterate>
                                  <p:childTnLst>
                                    <p:set>
                                      <p:cBhvr>
                                        <p:cTn id="110" fill="hold"/>
                                        <p:tgtEl>
                                          <p:spTgt spid="359"/>
                                        </p:tgtEl>
                                        <p:attrNameLst>
                                          <p:attrName>style.visibility</p:attrName>
                                        </p:attrNameLst>
                                      </p:cBhvr>
                                      <p:to>
                                        <p:strVal val="visible"/>
                                      </p:to>
                                    </p:set>
                                    <p:animEffect transition="in" filter="dissolve">
                                      <p:cBhvr>
                                        <p:cTn id="111"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advAuto="0"/>
      <p:bldP spid="287" grpId="0" animBg="1" advAuto="0"/>
      <p:bldP spid="288" grpId="0" animBg="1" advAuto="0"/>
      <p:bldP spid="289" grpId="0" animBg="1" advAuto="0"/>
      <p:bldP spid="289" grpId="1" animBg="1" advAuto="0"/>
      <p:bldP spid="290" grpId="0" animBg="1" advAuto="0"/>
      <p:bldP spid="291" grpId="0" animBg="1" advAuto="0"/>
      <p:bldP spid="293" grpId="0" animBg="1" advAuto="0"/>
      <p:bldP spid="294" grpId="0" animBg="1" advAuto="0"/>
      <p:bldP spid="294" grpId="1" animBg="1" advAuto="0"/>
      <p:bldP spid="295" grpId="0" animBg="1" advAuto="0"/>
      <p:bldP spid="296" grpId="0" animBg="1" advAuto="0"/>
      <p:bldP spid="296" grpId="1" animBg="1" advAuto="0"/>
      <p:bldP spid="305" grpId="0" animBg="1" advAuto="0"/>
      <p:bldP spid="305" grpId="1" animBg="1" advAuto="0"/>
      <p:bldP spid="306" grpId="0" animBg="1" advAuto="0"/>
      <p:bldP spid="306" grpId="1" animBg="1" advAuto="0"/>
      <p:bldP spid="353" grpId="0" animBg="1" advAuto="0"/>
      <p:bldP spid="354" grpId="0" animBg="1" advAuto="0"/>
      <p:bldP spid="355" grpId="0" animBg="1" advAuto="0"/>
      <p:bldP spid="356" grpId="0" animBg="1" advAuto="0"/>
      <p:bldP spid="358" grpId="0" animBg="1" advAuto="0"/>
      <p:bldP spid="358" grpId="1" animBg="1" advAuto="0"/>
      <p:bldP spid="359" grpId="0" animBg="1" advAuto="0"/>
      <p:bldP spid="36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title"/>
          </p:nvPr>
        </p:nvSpPr>
        <p:spPr>
          <a:prstGeom prst="rect">
            <a:avLst/>
          </a:prstGeom>
        </p:spPr>
        <p:txBody>
          <a:bodyPr/>
          <a:lstStyle/>
          <a:p>
            <a:r>
              <a:t>Attempts at capturing context</a:t>
            </a:r>
          </a:p>
        </p:txBody>
      </p:sp>
      <p:sp>
        <p:nvSpPr>
          <p:cNvPr id="374" name="Shape 374"/>
          <p:cNvSpPr>
            <a:spLocks noGrp="1"/>
          </p:cNvSpPr>
          <p:nvPr>
            <p:ph type="sldNum" sz="quarter" idx="4294967295"/>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grpSp>
        <p:nvGrpSpPr>
          <p:cNvPr id="377" name="Group 377"/>
          <p:cNvGrpSpPr/>
          <p:nvPr/>
        </p:nvGrpSpPr>
        <p:grpSpPr>
          <a:xfrm>
            <a:off x="609600" y="1739900"/>
            <a:ext cx="7924800" cy="3710257"/>
            <a:chOff x="0" y="0"/>
            <a:chExt cx="7924800" cy="3710256"/>
          </a:xfrm>
        </p:grpSpPr>
        <p:sp>
          <p:nvSpPr>
            <p:cNvPr id="375" name="Shape 375"/>
            <p:cNvSpPr/>
            <p:nvPr/>
          </p:nvSpPr>
          <p:spPr>
            <a:xfrm>
              <a:off x="0" y="0"/>
              <a:ext cx="7924800" cy="3710257"/>
            </a:xfrm>
            <a:custGeom>
              <a:avLst/>
              <a:gdLst/>
              <a:ahLst/>
              <a:cxnLst>
                <a:cxn ang="0">
                  <a:pos x="wd2" y="hd2"/>
                </a:cxn>
                <a:cxn ang="5400000">
                  <a:pos x="wd2" y="hd2"/>
                </a:cxn>
                <a:cxn ang="10800000">
                  <a:pos x="wd2" y="hd2"/>
                </a:cxn>
                <a:cxn ang="16200000">
                  <a:pos x="wd2" y="hd2"/>
                </a:cxn>
              </a:cxnLst>
              <a:rect l="0" t="0" r="r" b="b"/>
              <a:pathLst>
                <a:path w="21600" h="21600" extrusionOk="0">
                  <a:moveTo>
                    <a:pt x="0" y="3105"/>
                  </a:moveTo>
                  <a:cubicBezTo>
                    <a:pt x="0" y="1390"/>
                    <a:pt x="651" y="0"/>
                    <a:pt x="1454" y="0"/>
                  </a:cubicBezTo>
                  <a:lnTo>
                    <a:pt x="3600" y="0"/>
                  </a:lnTo>
                  <a:lnTo>
                    <a:pt x="20146" y="0"/>
                  </a:lnTo>
                  <a:cubicBezTo>
                    <a:pt x="20949" y="0"/>
                    <a:pt x="21600" y="1390"/>
                    <a:pt x="21600" y="3105"/>
                  </a:cubicBezTo>
                  <a:lnTo>
                    <a:pt x="21600" y="15526"/>
                  </a:lnTo>
                  <a:cubicBezTo>
                    <a:pt x="21600" y="17241"/>
                    <a:pt x="20949" y="18632"/>
                    <a:pt x="20146" y="18632"/>
                  </a:cubicBezTo>
                  <a:lnTo>
                    <a:pt x="9000" y="18632"/>
                  </a:lnTo>
                  <a:lnTo>
                    <a:pt x="3179" y="21600"/>
                  </a:lnTo>
                  <a:lnTo>
                    <a:pt x="3600" y="18632"/>
                  </a:lnTo>
                  <a:lnTo>
                    <a:pt x="1454" y="18632"/>
                  </a:lnTo>
                  <a:cubicBezTo>
                    <a:pt x="651" y="18632"/>
                    <a:pt x="0" y="17241"/>
                    <a:pt x="0" y="15526"/>
                  </a:cubicBezTo>
                  <a:lnTo>
                    <a:pt x="0" y="15526"/>
                  </a:lnTo>
                  <a:lnTo>
                    <a:pt x="0" y="10869"/>
                  </a:lnTo>
                  <a:close/>
                </a:path>
              </a:pathLst>
            </a:custGeom>
            <a:solidFill>
              <a:srgbClr val="FFFFFF"/>
            </a:solidFill>
            <a:ln w="25400" cap="flat">
              <a:solidFill>
                <a:schemeClr val="accent6"/>
              </a:solidFill>
              <a:prstDash val="solid"/>
              <a:bevel/>
            </a:ln>
            <a:effectLst/>
          </p:spPr>
          <p:txBody>
            <a:bodyPr wrap="square" lIns="45719" tIns="45719" rIns="45719" bIns="45719" numCol="1" anchor="ctr">
              <a:noAutofit/>
            </a:bodyPr>
            <a:lstStyle/>
            <a:p>
              <a:pPr algn="ctr" defTabSz="914400">
                <a:defRPr sz="2800" i="1"/>
              </a:pPr>
              <a:endParaRPr/>
            </a:p>
          </p:txBody>
        </p:sp>
        <p:sp>
          <p:nvSpPr>
            <p:cNvPr id="376" name="Shape 376"/>
            <p:cNvSpPr/>
            <p:nvPr/>
          </p:nvSpPr>
          <p:spPr>
            <a:xfrm>
              <a:off x="156230" y="220979"/>
              <a:ext cx="7612340" cy="275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914400">
                <a:defRPr sz="2800" i="1"/>
              </a:lvl1pPr>
            </a:lstStyle>
            <a:p>
              <a:pPr>
                <a:defRPr sz="1800" i="0"/>
              </a:pPr>
              <a:r>
                <a:rPr sz="2800" i="1"/>
                <a:t>“You are seated in the middle of a large, crowded, noisy cafeteria or dining hall having lunch and are conversing with the person seated directly across the table from you.  There are the sounds of many people talking at tables all around you, trays, dishes, and cutlery clattering, etc.”</a:t>
              </a:r>
            </a:p>
          </p:txBody>
        </p:sp>
      </p:grpSp>
      <p:sp>
        <p:nvSpPr>
          <p:cNvPr id="378" name="Shape 378"/>
          <p:cNvSpPr/>
          <p:nvPr/>
        </p:nvSpPr>
        <p:spPr>
          <a:xfrm>
            <a:off x="5219700" y="5204479"/>
            <a:ext cx="3367569"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2800"/>
            </a:lvl1pPr>
          </a:lstStyle>
          <a:p>
            <a:pPr>
              <a:defRPr sz="1800"/>
            </a:pPr>
            <a:r>
              <a:rPr sz="2800"/>
              <a:t>Cord et al., 2002, JAAA</a:t>
            </a:r>
          </a:p>
        </p:txBody>
      </p:sp>
    </p:spTree>
    <p:extLst>
      <p:ext uri="{BB962C8B-B14F-4D97-AF65-F5344CB8AC3E}">
        <p14:creationId xmlns:p14="http://schemas.microsoft.com/office/powerpoint/2010/main" val="571486540"/>
      </p:ext>
    </p:extLst>
  </p:cSld>
  <p:clrMapOvr>
    <a:masterClrMapping/>
  </p:clrMapOvr>
  <p:transition spd="slow"/>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AudioSense</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7</a:t>
            </a:fld>
            <a:endParaRPr lang="en-US" dirty="0"/>
          </a:p>
        </p:txBody>
      </p:sp>
      <p:sp>
        <p:nvSpPr>
          <p:cNvPr id="7" name="Content Placeholder 1"/>
          <p:cNvSpPr>
            <a:spLocks noGrp="1"/>
          </p:cNvSpPr>
          <p:nvPr>
            <p:ph idx="1"/>
          </p:nvPr>
        </p:nvSpPr>
        <p:spPr>
          <a:xfrm>
            <a:off x="102158" y="4265173"/>
            <a:ext cx="8939683" cy="2190274"/>
          </a:xfrm>
        </p:spPr>
        <p:txBody>
          <a:bodyPr>
            <a:normAutofit lnSpcReduction="10000"/>
          </a:bodyPr>
          <a:lstStyle/>
          <a:p>
            <a:r>
              <a:rPr lang="en-US" dirty="0" err="1" smtClean="0"/>
              <a:t>AudioSense</a:t>
            </a:r>
            <a:r>
              <a:rPr lang="en-US" dirty="0" smtClean="0"/>
              <a:t> </a:t>
            </a:r>
            <a:r>
              <a:rPr lang="en-US" dirty="0" smtClean="0"/>
              <a:t>– Ecological </a:t>
            </a:r>
            <a:r>
              <a:rPr lang="en-US" dirty="0" smtClean="0"/>
              <a:t>Momentary Assessment</a:t>
            </a:r>
          </a:p>
          <a:p>
            <a:pPr lvl="1"/>
            <a:r>
              <a:rPr lang="en-US" dirty="0" smtClean="0"/>
              <a:t>characterizes context + hearing aid performance</a:t>
            </a:r>
          </a:p>
          <a:p>
            <a:pPr lvl="1"/>
            <a:r>
              <a:rPr lang="en-US" dirty="0" smtClean="0"/>
              <a:t>done in the real-world =&gt; more accurate contextual information</a:t>
            </a:r>
          </a:p>
          <a:p>
            <a:pPr lvl="1"/>
            <a:r>
              <a:rPr lang="en-US" dirty="0" smtClean="0"/>
              <a:t>done in the moment =&gt; less recall bias</a:t>
            </a:r>
          </a:p>
          <a:p>
            <a:r>
              <a:rPr lang="en-US" dirty="0" smtClean="0"/>
              <a:t>Combines user-initiated and time-initiated surveys</a:t>
            </a:r>
          </a:p>
        </p:txBody>
      </p:sp>
      <p:grpSp>
        <p:nvGrpSpPr>
          <p:cNvPr id="5" name="Group 4"/>
          <p:cNvGrpSpPr/>
          <p:nvPr/>
        </p:nvGrpSpPr>
        <p:grpSpPr>
          <a:xfrm>
            <a:off x="1510936" y="1092902"/>
            <a:ext cx="6122128" cy="3018925"/>
            <a:chOff x="1105044" y="1092902"/>
            <a:chExt cx="6122128" cy="3018925"/>
          </a:xfrm>
        </p:grpSpPr>
        <p:pic>
          <p:nvPicPr>
            <p:cNvPr id="10" name="Picture 9"/>
            <p:cNvPicPr>
              <a:picLocks noChangeAspect="1"/>
            </p:cNvPicPr>
            <p:nvPr/>
          </p:nvPicPr>
          <p:blipFill>
            <a:blip r:embed="rId3"/>
            <a:stretch>
              <a:fillRect/>
            </a:stretch>
          </p:blipFill>
          <p:spPr>
            <a:xfrm>
              <a:off x="1105044" y="1092902"/>
              <a:ext cx="1808637" cy="3018925"/>
            </a:xfrm>
            <a:prstGeom prst="rect">
              <a:avLst/>
            </a:prstGeom>
          </p:spPr>
        </p:pic>
        <p:pic>
          <p:nvPicPr>
            <p:cNvPr id="11" name="Picture 10"/>
            <p:cNvPicPr>
              <a:picLocks noChangeAspect="1"/>
            </p:cNvPicPr>
            <p:nvPr/>
          </p:nvPicPr>
          <p:blipFill>
            <a:blip r:embed="rId4"/>
            <a:stretch>
              <a:fillRect/>
            </a:stretch>
          </p:blipFill>
          <p:spPr>
            <a:xfrm>
              <a:off x="3260354" y="1092902"/>
              <a:ext cx="1807591" cy="3016102"/>
            </a:xfrm>
            <a:prstGeom prst="rect">
              <a:avLst/>
            </a:prstGeom>
          </p:spPr>
        </p:pic>
        <p:pic>
          <p:nvPicPr>
            <p:cNvPr id="12" name="Picture 11"/>
            <p:cNvPicPr>
              <a:picLocks noChangeAspect="1"/>
            </p:cNvPicPr>
            <p:nvPr/>
          </p:nvPicPr>
          <p:blipFill>
            <a:blip r:embed="rId5"/>
            <a:stretch>
              <a:fillRect/>
            </a:stretch>
          </p:blipFill>
          <p:spPr>
            <a:xfrm>
              <a:off x="5414618" y="1092996"/>
              <a:ext cx="1812554" cy="3016008"/>
            </a:xfrm>
            <a:prstGeom prst="rect">
              <a:avLst/>
            </a:prstGeom>
          </p:spPr>
        </p:pic>
      </p:grpSp>
    </p:spTree>
    <p:extLst>
      <p:ext uri="{BB962C8B-B14F-4D97-AF65-F5344CB8AC3E}">
        <p14:creationId xmlns:p14="http://schemas.microsoft.com/office/powerpoint/2010/main" val="4205391655"/>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Auditory Context and Measurement</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139700" y="1179487"/>
            <a:ext cx="5203819" cy="1960752"/>
          </a:xfrm>
          <a:prstGeom prst="rect">
            <a:avLst/>
          </a:prstGeom>
        </p:spPr>
      </p:pic>
      <p:pic>
        <p:nvPicPr>
          <p:cNvPr id="6" name="Picture 5"/>
          <p:cNvPicPr>
            <a:picLocks noChangeAspect="1"/>
          </p:cNvPicPr>
          <p:nvPr/>
        </p:nvPicPr>
        <p:blipFill>
          <a:blip r:embed="rId4"/>
          <a:stretch>
            <a:fillRect/>
          </a:stretch>
        </p:blipFill>
        <p:spPr>
          <a:xfrm>
            <a:off x="5941509" y="1752598"/>
            <a:ext cx="2732029" cy="2054794"/>
          </a:xfrm>
          <a:prstGeom prst="rect">
            <a:avLst/>
          </a:prstGeom>
        </p:spPr>
      </p:pic>
      <p:pic>
        <p:nvPicPr>
          <p:cNvPr id="7" name="Picture 6"/>
          <p:cNvPicPr>
            <a:picLocks noChangeAspect="1"/>
          </p:cNvPicPr>
          <p:nvPr/>
        </p:nvPicPr>
        <p:blipFill>
          <a:blip r:embed="rId5"/>
          <a:stretch>
            <a:fillRect/>
          </a:stretch>
        </p:blipFill>
        <p:spPr>
          <a:xfrm>
            <a:off x="1332311" y="4435951"/>
            <a:ext cx="5203819" cy="1918726"/>
          </a:xfrm>
          <a:prstGeom prst="rect">
            <a:avLst/>
          </a:prstGeom>
        </p:spPr>
      </p:pic>
      <p:sp>
        <p:nvSpPr>
          <p:cNvPr id="12" name="TextBox 11"/>
          <p:cNvSpPr txBox="1"/>
          <p:nvPr/>
        </p:nvSpPr>
        <p:spPr>
          <a:xfrm>
            <a:off x="1472213" y="3140239"/>
            <a:ext cx="2352627"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400" dirty="0" smtClean="0"/>
              <a:t>Social Interaction</a:t>
            </a:r>
            <a:endParaRPr lang="en-US" sz="2400" dirty="0"/>
          </a:p>
        </p:txBody>
      </p:sp>
      <p:sp>
        <p:nvSpPr>
          <p:cNvPr id="13" name="TextBox 12"/>
          <p:cNvSpPr txBox="1"/>
          <p:nvPr/>
        </p:nvSpPr>
        <p:spPr>
          <a:xfrm>
            <a:off x="3445094" y="3974286"/>
            <a:ext cx="1120820"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400" dirty="0" smtClean="0"/>
              <a:t>Activity</a:t>
            </a:r>
            <a:endParaRPr lang="en-US" sz="2400" dirty="0"/>
          </a:p>
        </p:txBody>
      </p:sp>
      <p:sp>
        <p:nvSpPr>
          <p:cNvPr id="14" name="TextBox 13"/>
          <p:cNvSpPr txBox="1"/>
          <p:nvPr/>
        </p:nvSpPr>
        <p:spPr>
          <a:xfrm>
            <a:off x="5851025" y="1290933"/>
            <a:ext cx="2925200"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400" dirty="0" smtClean="0"/>
              <a:t>Acoustic Environment</a:t>
            </a:r>
            <a:endParaRPr lang="en-US" sz="2400" dirty="0"/>
          </a:p>
        </p:txBody>
      </p:sp>
      <p:sp>
        <p:nvSpPr>
          <p:cNvPr id="22" name="Rounded Rectangular Callout 21"/>
          <p:cNvSpPr/>
          <p:nvPr/>
        </p:nvSpPr>
        <p:spPr>
          <a:xfrm>
            <a:off x="4282559" y="1967280"/>
            <a:ext cx="2121920" cy="991332"/>
          </a:xfrm>
          <a:prstGeom prst="wedgeRoundRectCallout">
            <a:avLst>
              <a:gd name="adj1" fmla="val 60189"/>
              <a:gd name="adj2" fmla="val 562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How noisy was it?</a:t>
            </a:r>
            <a:endParaRPr lang="en-US" sz="2000" dirty="0"/>
          </a:p>
        </p:txBody>
      </p:sp>
      <p:sp>
        <p:nvSpPr>
          <p:cNvPr id="23" name="Rounded Rectangular Callout 22"/>
          <p:cNvSpPr/>
          <p:nvPr/>
        </p:nvSpPr>
        <p:spPr>
          <a:xfrm>
            <a:off x="139700" y="851817"/>
            <a:ext cx="2121920" cy="1115463"/>
          </a:xfrm>
          <a:prstGeom prst="wedgeRoundRectCallout">
            <a:avLst>
              <a:gd name="adj1" fmla="val 28072"/>
              <a:gd name="adj2" fmla="val 6805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smtClean="0"/>
              <a:t>How satisfied were you with your HA?</a:t>
            </a:r>
            <a:endParaRPr lang="en-US" sz="2000" dirty="0"/>
          </a:p>
        </p:txBody>
      </p:sp>
      <p:sp>
        <p:nvSpPr>
          <p:cNvPr id="24" name="Rounded Rectangular Callout 23"/>
          <p:cNvSpPr/>
          <p:nvPr/>
        </p:nvSpPr>
        <p:spPr>
          <a:xfrm>
            <a:off x="139700" y="3784740"/>
            <a:ext cx="2121920" cy="991332"/>
          </a:xfrm>
          <a:prstGeom prst="wedgeRoundRectCallout">
            <a:avLst>
              <a:gd name="adj1" fmla="val -5505"/>
              <a:gd name="adj2" fmla="val -12500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Could you see the talker’s face?</a:t>
            </a:r>
            <a:endParaRPr lang="en-US" sz="2000" dirty="0"/>
          </a:p>
        </p:txBody>
      </p:sp>
      <p:sp>
        <p:nvSpPr>
          <p:cNvPr id="25" name="Rounded Rectangular Callout 24"/>
          <p:cNvSpPr/>
          <p:nvPr/>
        </p:nvSpPr>
        <p:spPr>
          <a:xfrm>
            <a:off x="6907853" y="3854337"/>
            <a:ext cx="2121920" cy="991332"/>
          </a:xfrm>
          <a:prstGeom prst="wedgeRoundRectCallout">
            <a:avLst>
              <a:gd name="adj1" fmla="val -36891"/>
              <a:gd name="adj2" fmla="val -84375"/>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smtClean="0"/>
              <a:t>Were you inside or outside?</a:t>
            </a:r>
            <a:endParaRPr lang="en-US" sz="2000" dirty="0"/>
          </a:p>
        </p:txBody>
      </p:sp>
      <p:sp>
        <p:nvSpPr>
          <p:cNvPr id="26" name="Rounded Rectangular Callout 25"/>
          <p:cNvSpPr/>
          <p:nvPr/>
        </p:nvSpPr>
        <p:spPr>
          <a:xfrm>
            <a:off x="6654305" y="5171015"/>
            <a:ext cx="2121920" cy="991332"/>
          </a:xfrm>
          <a:prstGeom prst="wedgeRoundRectCallout">
            <a:avLst>
              <a:gd name="adj1" fmla="val -66818"/>
              <a:gd name="adj2" fmla="val 1562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smtClean="0"/>
              <a:t>How much effort was required to listen?</a:t>
            </a:r>
            <a:endParaRPr lang="en-US" sz="2000" dirty="0"/>
          </a:p>
        </p:txBody>
      </p:sp>
    </p:spTree>
    <p:extLst>
      <p:ext uri="{BB962C8B-B14F-4D97-AF65-F5344CB8AC3E}">
        <p14:creationId xmlns:p14="http://schemas.microsoft.com/office/powerpoint/2010/main" val="2043948514"/>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Remainder of the Talk</a:t>
            </a:r>
            <a:endParaRPr lang="en-US" dirty="0"/>
          </a:p>
        </p:txBody>
      </p:sp>
      <p:sp>
        <p:nvSpPr>
          <p:cNvPr id="4" name="Slide Number Placeholder 3"/>
          <p:cNvSpPr>
            <a:spLocks noGrp="1"/>
          </p:cNvSpPr>
          <p:nvPr>
            <p:ph type="sldNum" sz="quarter" idx="12"/>
          </p:nvPr>
        </p:nvSpPr>
        <p:spPr/>
        <p:txBody>
          <a:bodyPr/>
          <a:lstStyle/>
          <a:p>
            <a:fld id="{A57C95C0-9799-AD43-BBF0-2FCEB5F46F89}" type="slidenum">
              <a:rPr lang="en-US" smtClean="0"/>
              <a:pPr/>
              <a:t>9</a:t>
            </a:fld>
            <a:endParaRPr lang="en-US" dirty="0"/>
          </a:p>
        </p:txBody>
      </p:sp>
      <p:sp>
        <p:nvSpPr>
          <p:cNvPr id="10" name="Content Placeholder 1"/>
          <p:cNvSpPr>
            <a:spLocks noGrp="1"/>
          </p:cNvSpPr>
          <p:nvPr>
            <p:ph idx="1"/>
          </p:nvPr>
        </p:nvSpPr>
        <p:spPr>
          <a:xfrm>
            <a:off x="100587" y="1186449"/>
            <a:ext cx="8939683" cy="3909614"/>
          </a:xfrm>
        </p:spPr>
        <p:txBody>
          <a:bodyPr>
            <a:normAutofit/>
          </a:bodyPr>
          <a:lstStyle/>
          <a:p>
            <a:r>
              <a:rPr lang="en-US" dirty="0" smtClean="0"/>
              <a:t>What is the auditory lifestyle of a subject?</a:t>
            </a:r>
          </a:p>
          <a:p>
            <a:pPr lvl="1"/>
            <a:r>
              <a:rPr lang="en-US" dirty="0" smtClean="0"/>
              <a:t>clinicians may prescribe hearing aids that better meet the subject’s demands </a:t>
            </a:r>
          </a:p>
          <a:p>
            <a:endParaRPr lang="en-US" dirty="0" smtClean="0"/>
          </a:p>
          <a:p>
            <a:r>
              <a:rPr lang="en-US" dirty="0" smtClean="0"/>
              <a:t>Can we predict if a new HA user will be successful with data collected via </a:t>
            </a:r>
            <a:r>
              <a:rPr lang="en-US" dirty="0" err="1" smtClean="0"/>
              <a:t>AuioSense</a:t>
            </a:r>
            <a:r>
              <a:rPr lang="en-US" dirty="0" smtClean="0"/>
              <a:t>?</a:t>
            </a:r>
          </a:p>
          <a:p>
            <a:pPr lvl="1"/>
            <a:r>
              <a:rPr lang="en-US" dirty="0" smtClean="0"/>
              <a:t>clinicians can take additional steps in the case that an user is predicted to be unsuccessful </a:t>
            </a:r>
          </a:p>
        </p:txBody>
      </p:sp>
    </p:spTree>
    <p:extLst>
      <p:ext uri="{BB962C8B-B14F-4D97-AF65-F5344CB8AC3E}">
        <p14:creationId xmlns:p14="http://schemas.microsoft.com/office/powerpoint/2010/main" val="685489796"/>
      </p:ext>
    </p:extLst>
  </p:cSld>
  <p:clrMapOvr>
    <a:masterClrMapping/>
  </p:clrMapOvr>
  <mc:AlternateContent xmlns:mc="http://schemas.openxmlformats.org/markup-compatibility/2006" xmlns:p14="http://schemas.microsoft.com/office/powerpoint/2010/main">
    <mc:Choice Requires="p14">
      <p:transition spd="slow" p14:dur="2000" advTm="62458"/>
    </mc:Choice>
    <mc:Fallback xmlns="">
      <p:transition xmlns:p14="http://schemas.microsoft.com/office/powerpoint/2010/main" spd="slow" advTm="62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3" end="3"/>
                                            </p:txEl>
                                          </p:spTgt>
                                        </p:tgtEl>
                                        <p:attrNameLst>
                                          <p:attrName>style.color</p:attrName>
                                        </p:attrNameLst>
                                      </p:cBhvr>
                                      <p:to>
                                        <a:schemeClr val="bg2"/>
                                      </p:to>
                                    </p:animClr>
                                  </p:childTnLst>
                                </p:cTn>
                              </p:par>
                              <p:par>
                                <p:cTn id="7" presetID="3" presetClass="emph" presetSubtype="2" fill="hold" nodeType="withEffect">
                                  <p:stCondLst>
                                    <p:cond delay="0"/>
                                  </p:stCondLst>
                                  <p:childTnLst>
                                    <p:animClr clrSpc="rgb" dir="cw">
                                      <p:cBhvr override="childStyle">
                                        <p:cTn id="8" dur="500" fill="hold"/>
                                        <p:tgtEl>
                                          <p:spTgt spid="10">
                                            <p:txEl>
                                              <p:pRg st="4" end="4"/>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27851</TotalTime>
  <Words>2037</Words>
  <Application>Microsoft Macintosh PowerPoint</Application>
  <PresentationFormat>On-screen Show (4:3)</PresentationFormat>
  <Paragraphs>295</Paragraphs>
  <Slides>20</Slides>
  <Notes>13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Calibri</vt:lpstr>
      <vt:lpstr>Gill Sans</vt:lpstr>
      <vt:lpstr>Helvetica</vt:lpstr>
      <vt:lpstr>Helvetica Neue</vt:lpstr>
      <vt:lpstr>Lucida Grande</vt:lpstr>
      <vt:lpstr>Times New Roman</vt:lpstr>
      <vt:lpstr>Arial</vt:lpstr>
      <vt:lpstr>Office Theme</vt:lpstr>
      <vt:lpstr>Default</vt:lpstr>
      <vt:lpstr>Measuring Hearing Aid Performance Using Mobile Phones</vt:lpstr>
      <vt:lpstr>Hearing Loss in the United States</vt:lpstr>
      <vt:lpstr>Assessment Approaches</vt:lpstr>
      <vt:lpstr>Impact of Visual Queues</vt:lpstr>
      <vt:lpstr>Visual Cues and DIR Benefit</vt:lpstr>
      <vt:lpstr>Attempts at capturing context</vt:lpstr>
      <vt:lpstr>AudioSense</vt:lpstr>
      <vt:lpstr>Auditory Context and Measurement</vt:lpstr>
      <vt:lpstr>Remainder of the Talk</vt:lpstr>
      <vt:lpstr>Study design</vt:lpstr>
      <vt:lpstr>Activity context distribution</vt:lpstr>
      <vt:lpstr>Importance of activity context</vt:lpstr>
      <vt:lpstr>Remainder of the Talk</vt:lpstr>
      <vt:lpstr>Combined score</vt:lpstr>
      <vt:lpstr>Models and Features</vt:lpstr>
      <vt:lpstr>Novel Patient</vt:lpstr>
      <vt:lpstr>Novel Patient With Some Data</vt:lpstr>
      <vt:lpstr>Conclusion</vt:lpstr>
      <vt:lpstr>Acknowledgements</vt:lpstr>
      <vt:lpstr>Our subjects</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Octav Chipara</dc:creator>
  <cp:lastModifiedBy>Octav Chipara</cp:lastModifiedBy>
  <cp:revision>1184</cp:revision>
  <dcterms:created xsi:type="dcterms:W3CDTF">2014-04-09T19:29:07Z</dcterms:created>
  <dcterms:modified xsi:type="dcterms:W3CDTF">2016-08-20T14:45:42Z</dcterms:modified>
</cp:coreProperties>
</file>