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17" d="100"/>
          <a:sy n="117" d="100"/>
        </p:scale>
        <p:origin x="-496" y="-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149287F-BA3F-174E-9A25-C42858240B02}"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49287F-BA3F-174E-9A25-C42858240B02}"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49287F-BA3F-174E-9A25-C42858240B02}"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9287F-BA3F-174E-9A25-C42858240B0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18637A-08EA-C84B-B464-6AE9F6A38B9C}" type="datetimeFigureOut">
              <a:rPr lang="en-US" smtClean="0"/>
              <a:pPr/>
              <a:t>10/25/10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49287F-BA3F-174E-9A25-C42858240B02}"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dirty="0" smtClean="0"/>
              <a:t>Click icon to add picture</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AC18637A-08EA-C84B-B464-6AE9F6A38B9C}" type="datetimeFigureOut">
              <a:rPr lang="en-US" smtClean="0"/>
              <a:pPr/>
              <a:t>10/25/10</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4149287F-BA3F-174E-9A25-C42858240B02}"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600200"/>
            <a:ext cx="7406640" cy="1472184"/>
          </a:xfrm>
        </p:spPr>
        <p:txBody>
          <a:bodyPr/>
          <a:lstStyle/>
          <a:p>
            <a:r>
              <a:rPr lang="en-US" dirty="0" smtClean="0"/>
              <a:t>Older adults and </a:t>
            </a:r>
            <a:br>
              <a:rPr lang="en-US" dirty="0" smtClean="0"/>
            </a:br>
            <a:r>
              <a:rPr lang="en-US" dirty="0" smtClean="0"/>
              <a:t>accessible EHRs</a:t>
            </a:r>
            <a:endParaRPr lang="en-US" dirty="0"/>
          </a:p>
        </p:txBody>
      </p:sp>
      <p:sp>
        <p:nvSpPr>
          <p:cNvPr id="3" name="Subtitle 2"/>
          <p:cNvSpPr>
            <a:spLocks noGrp="1"/>
          </p:cNvSpPr>
          <p:nvPr>
            <p:ph type="subTitle" idx="1"/>
          </p:nvPr>
        </p:nvSpPr>
        <p:spPr>
          <a:xfrm>
            <a:off x="1432560" y="4699000"/>
            <a:ext cx="7406640" cy="1752600"/>
          </a:xfrm>
        </p:spPr>
        <p:txBody>
          <a:bodyPr>
            <a:normAutofit lnSpcReduction="10000"/>
          </a:bodyPr>
          <a:lstStyle/>
          <a:p>
            <a:r>
              <a:rPr lang="en-US" dirty="0" smtClean="0"/>
              <a:t>Juan Pablo Hourcade</a:t>
            </a:r>
          </a:p>
          <a:p>
            <a:r>
              <a:rPr lang="en-US" dirty="0" smtClean="0"/>
              <a:t>University of Iowa</a:t>
            </a:r>
          </a:p>
          <a:p>
            <a:endParaRPr lang="en-US" dirty="0" smtClean="0"/>
          </a:p>
          <a:p>
            <a:r>
              <a:rPr lang="en-US" dirty="0" smtClean="0"/>
              <a:t>Accessible EHR Workshop</a:t>
            </a:r>
            <a:endParaRPr lang="en-US" dirty="0"/>
          </a:p>
        </p:txBody>
      </p:sp>
      <p:pic>
        <p:nvPicPr>
          <p:cNvPr id="4" name="Picture 3"/>
          <p:cNvPicPr>
            <a:picLocks noChangeAspect="1"/>
          </p:cNvPicPr>
          <p:nvPr/>
        </p:nvPicPr>
        <p:blipFill>
          <a:blip r:embed="rId2"/>
          <a:stretch>
            <a:fillRect/>
          </a:stretch>
        </p:blipFill>
        <p:spPr>
          <a:xfrm>
            <a:off x="6064250" y="4064000"/>
            <a:ext cx="2603500" cy="2387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Iowa PHR medication screen</a:t>
            </a:r>
            <a:endParaRPr lang="en-US" dirty="0"/>
          </a:p>
        </p:txBody>
      </p:sp>
      <p:pic>
        <p:nvPicPr>
          <p:cNvPr id="4" name="Content Placeholder 3" descr="Screen shot 2010-10-25 at 5.00.47 AM.png"/>
          <p:cNvPicPr>
            <a:picLocks noGrp="1" noChangeAspect="1"/>
          </p:cNvPicPr>
          <p:nvPr>
            <p:ph idx="1"/>
          </p:nvPr>
        </p:nvPicPr>
        <p:blipFill>
          <a:blip r:embed="rId2"/>
          <a:srcRect l="-3934" r="-3934"/>
          <a:stretch>
            <a:fillRect/>
          </a:stretch>
        </p:blip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Iowa PHR medication screen</a:t>
            </a:r>
            <a:endParaRPr lang="en-US" dirty="0"/>
          </a:p>
        </p:txBody>
      </p:sp>
      <p:pic>
        <p:nvPicPr>
          <p:cNvPr id="4" name="Content Placeholder 3" descr="Screen shot 2010-10-25 at 5.02.23 AM.png"/>
          <p:cNvPicPr>
            <a:picLocks noGrp="1" noChangeAspect="1"/>
          </p:cNvPicPr>
          <p:nvPr>
            <p:ph idx="1"/>
          </p:nvPr>
        </p:nvPicPr>
        <p:blipFill>
          <a:blip r:embed="rId2"/>
          <a:srcRect l="-3486" r="-3486"/>
          <a:stretch>
            <a:fillRect/>
          </a:stretch>
        </p:blipFill>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Iowa PHR tracking health information</a:t>
            </a:r>
            <a:endParaRPr lang="en-US" dirty="0"/>
          </a:p>
        </p:txBody>
      </p:sp>
      <p:pic>
        <p:nvPicPr>
          <p:cNvPr id="4" name="Content Placeholder 3" descr="Screen shot 2010-10-25 at 5.03.56 AM.png"/>
          <p:cNvPicPr>
            <a:picLocks noGrp="1" noChangeAspect="1"/>
          </p:cNvPicPr>
          <p:nvPr>
            <p:ph idx="1"/>
          </p:nvPr>
        </p:nvPicPr>
        <p:blipFill>
          <a:blip r:embed="rId2"/>
          <a:srcRect t="-24917" b="-24917"/>
          <a:stretch>
            <a:fillRect/>
          </a:stretch>
        </p:blipFill>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normAutofit lnSpcReduction="10000"/>
          </a:bodyPr>
          <a:lstStyle/>
          <a:p>
            <a:r>
              <a:rPr lang="en-US" dirty="0" smtClean="0"/>
              <a:t>This project was supported in part by 1 R18 HS017034-03.  Additional funding was provided by cooperative agreement number 5 U18 HSO16094 from the Agency for Healthcare Research and Quality. The content is solely the responsibility of the authors and does not necessarily represent the official views of the Agency for Healthcare Research and Quality.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a:t>
            </a:r>
            <a:endParaRPr lang="en-US" dirty="0"/>
          </a:p>
        </p:txBody>
      </p:sp>
      <p:sp>
        <p:nvSpPr>
          <p:cNvPr id="3" name="Content Placeholder 2"/>
          <p:cNvSpPr>
            <a:spLocks noGrp="1"/>
          </p:cNvSpPr>
          <p:nvPr>
            <p:ph idx="1"/>
          </p:nvPr>
        </p:nvSpPr>
        <p:spPr/>
        <p:txBody>
          <a:bodyPr>
            <a:normAutofit fontScale="92500"/>
          </a:bodyPr>
          <a:lstStyle/>
          <a:p>
            <a:r>
              <a:rPr lang="en-US" dirty="0" smtClean="0"/>
              <a:t>Increasing population</a:t>
            </a:r>
          </a:p>
          <a:p>
            <a:pPr lvl="1"/>
            <a:r>
              <a:rPr lang="en-US" dirty="0" smtClean="0"/>
              <a:t>14% of US population and rising</a:t>
            </a:r>
          </a:p>
          <a:p>
            <a:r>
              <a:rPr lang="en-US" dirty="0" smtClean="0"/>
              <a:t>Heavy use of healthcare system</a:t>
            </a:r>
          </a:p>
          <a:p>
            <a:pPr lvl="1"/>
            <a:r>
              <a:rPr lang="en-US" dirty="0" smtClean="0"/>
              <a:t>30% of prescription drugs</a:t>
            </a:r>
          </a:p>
          <a:p>
            <a:r>
              <a:rPr lang="en-US" dirty="0" smtClean="0"/>
              <a:t>Many see multiple providers</a:t>
            </a:r>
          </a:p>
          <a:p>
            <a:pPr lvl="1"/>
            <a:r>
              <a:rPr lang="en-US" dirty="0" smtClean="0"/>
              <a:t>Chances for miscommunication</a:t>
            </a:r>
          </a:p>
          <a:p>
            <a:r>
              <a:rPr lang="en-US" dirty="0" smtClean="0"/>
              <a:t>14-23% prescribed medications incorrectly</a:t>
            </a:r>
          </a:p>
          <a:p>
            <a:r>
              <a:rPr lang="en-US" dirty="0" smtClean="0"/>
              <a:t>Up to 40% don’t take medications as prescribed</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Promise of EHRs</a:t>
            </a:r>
            <a:endParaRPr lang="en-US" dirty="0"/>
          </a:p>
        </p:txBody>
      </p:sp>
      <p:sp>
        <p:nvSpPr>
          <p:cNvPr id="3" name="Content Placeholder 2"/>
          <p:cNvSpPr>
            <a:spLocks noGrp="1"/>
          </p:cNvSpPr>
          <p:nvPr>
            <p:ph idx="1"/>
          </p:nvPr>
        </p:nvSpPr>
        <p:spPr/>
        <p:txBody>
          <a:bodyPr/>
          <a:lstStyle/>
          <a:p>
            <a:r>
              <a:rPr lang="en-US" dirty="0" smtClean="0"/>
              <a:t>Reduce mistakes by providers</a:t>
            </a:r>
          </a:p>
          <a:p>
            <a:pPr lvl="1"/>
            <a:r>
              <a:rPr lang="en-US" dirty="0" smtClean="0"/>
              <a:t>Enable multiple providers to communicate</a:t>
            </a:r>
          </a:p>
          <a:p>
            <a:pPr lvl="1"/>
            <a:r>
              <a:rPr lang="en-US" dirty="0" smtClean="0"/>
              <a:t>Access full medical records</a:t>
            </a:r>
          </a:p>
          <a:p>
            <a:r>
              <a:rPr lang="en-US" dirty="0" smtClean="0"/>
              <a:t>Older adults can take greater control of their health</a:t>
            </a:r>
          </a:p>
          <a:p>
            <a:pPr lvl="1"/>
            <a:r>
              <a:rPr lang="en-US" dirty="0" smtClean="0"/>
              <a:t>Track health information</a:t>
            </a:r>
          </a:p>
          <a:p>
            <a:pPr lvl="1"/>
            <a:r>
              <a:rPr lang="en-US" dirty="0" smtClean="0"/>
              <a:t>Get warnings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Challenges</a:t>
            </a:r>
            <a:endParaRPr lang="en-US" dirty="0"/>
          </a:p>
        </p:txBody>
      </p:sp>
      <p:sp>
        <p:nvSpPr>
          <p:cNvPr id="3" name="Content Placeholder 2"/>
          <p:cNvSpPr>
            <a:spLocks noGrp="1"/>
          </p:cNvSpPr>
          <p:nvPr>
            <p:ph idx="1"/>
          </p:nvPr>
        </p:nvSpPr>
        <p:spPr>
          <a:xfrm>
            <a:off x="1435608" y="1417638"/>
            <a:ext cx="7498080" cy="4800600"/>
          </a:xfrm>
        </p:spPr>
        <p:txBody>
          <a:bodyPr>
            <a:normAutofit fontScale="92500" lnSpcReduction="10000"/>
          </a:bodyPr>
          <a:lstStyle/>
          <a:p>
            <a:r>
              <a:rPr lang="en-US" dirty="0" smtClean="0"/>
              <a:t>Lack of computer literacy</a:t>
            </a:r>
          </a:p>
          <a:p>
            <a:pPr lvl="1"/>
            <a:r>
              <a:rPr lang="en-US" dirty="0" smtClean="0"/>
              <a:t>Lack of confidence</a:t>
            </a:r>
          </a:p>
          <a:p>
            <a:pPr lvl="1"/>
            <a:r>
              <a:rPr lang="en-US" dirty="0" smtClean="0"/>
              <a:t>Little understanding of networks, the Internet</a:t>
            </a:r>
          </a:p>
          <a:p>
            <a:pPr lvl="1"/>
            <a:r>
              <a:rPr lang="en-US" dirty="0" smtClean="0"/>
              <a:t>Moving target</a:t>
            </a:r>
          </a:p>
          <a:p>
            <a:pPr lvl="2"/>
            <a:r>
              <a:rPr lang="en-US" dirty="0" smtClean="0"/>
              <a:t>Older adults of today are different from those 10 years ago</a:t>
            </a:r>
          </a:p>
          <a:p>
            <a:r>
              <a:rPr lang="en-US" dirty="0" smtClean="0"/>
              <a:t>Cognitive decline</a:t>
            </a:r>
          </a:p>
          <a:p>
            <a:pPr lvl="1"/>
            <a:r>
              <a:rPr lang="en-US" dirty="0" smtClean="0"/>
              <a:t>Fluid intelligence</a:t>
            </a:r>
          </a:p>
          <a:p>
            <a:pPr lvl="1"/>
            <a:r>
              <a:rPr lang="en-US" dirty="0" smtClean="0"/>
              <a:t>Working memory</a:t>
            </a:r>
          </a:p>
          <a:p>
            <a:pPr lvl="1"/>
            <a:r>
              <a:rPr lang="en-US" dirty="0" smtClean="0"/>
              <a:t>Learning</a:t>
            </a:r>
          </a:p>
          <a:p>
            <a:pPr lvl="1"/>
            <a:r>
              <a:rPr lang="en-US" dirty="0" smtClean="0"/>
              <a:t>Ability to filter irrelevant information</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Challenges</a:t>
            </a:r>
            <a:endParaRPr lang="en-US" dirty="0"/>
          </a:p>
        </p:txBody>
      </p:sp>
      <p:sp>
        <p:nvSpPr>
          <p:cNvPr id="3" name="Content Placeholder 2"/>
          <p:cNvSpPr>
            <a:spLocks noGrp="1"/>
          </p:cNvSpPr>
          <p:nvPr>
            <p:ph idx="1"/>
          </p:nvPr>
        </p:nvSpPr>
        <p:spPr/>
        <p:txBody>
          <a:bodyPr/>
          <a:lstStyle/>
          <a:p>
            <a:r>
              <a:rPr lang="en-US" dirty="0" smtClean="0"/>
              <a:t>Perceptual decline</a:t>
            </a:r>
          </a:p>
          <a:p>
            <a:pPr lvl="1"/>
            <a:r>
              <a:rPr lang="en-US" dirty="0" smtClean="0"/>
              <a:t>Vision problems</a:t>
            </a:r>
          </a:p>
          <a:p>
            <a:pPr lvl="1"/>
            <a:r>
              <a:rPr lang="en-US" dirty="0" smtClean="0"/>
              <a:t>Hearing problems</a:t>
            </a:r>
          </a:p>
          <a:p>
            <a:r>
              <a:rPr lang="en-US" dirty="0" smtClean="0"/>
              <a:t>Motor decline</a:t>
            </a:r>
          </a:p>
          <a:p>
            <a:pPr lvl="1"/>
            <a:r>
              <a:rPr lang="en-US" dirty="0" smtClean="0"/>
              <a:t>Difficulty using pointing devices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experience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Designing online Personal Health Record software for older adults</a:t>
            </a:r>
          </a:p>
          <a:p>
            <a:pPr lvl="1"/>
            <a:r>
              <a:rPr lang="en-US" dirty="0" smtClean="0"/>
              <a:t>Older adults enter their health information</a:t>
            </a:r>
          </a:p>
          <a:p>
            <a:r>
              <a:rPr lang="en-US" dirty="0" smtClean="0"/>
              <a:t>Usability testing of existing PHR software with older adults</a:t>
            </a:r>
          </a:p>
          <a:p>
            <a:pPr lvl="1"/>
            <a:r>
              <a:rPr lang="en-US" dirty="0" smtClean="0"/>
              <a:t>Older adults faced great difficulty</a:t>
            </a:r>
          </a:p>
          <a:p>
            <a:r>
              <a:rPr lang="en-US" dirty="0" smtClean="0"/>
              <a:t>Participatory design sessions with older adults in retirement community</a:t>
            </a:r>
          </a:p>
          <a:p>
            <a:pPr lvl="1"/>
            <a:r>
              <a:rPr lang="en-US" dirty="0" smtClean="0"/>
              <a:t>12 sessions over 3 weeks</a:t>
            </a:r>
          </a:p>
          <a:p>
            <a:r>
              <a:rPr lang="en-US" dirty="0" smtClean="0"/>
              <a:t>Additional focus groups with other older </a:t>
            </a:r>
            <a:r>
              <a:rPr lang="en-US" dirty="0" smtClean="0"/>
              <a:t>adults</a:t>
            </a:r>
            <a:endParaRPr lang="en-US" dirty="0" smtClean="0"/>
          </a:p>
          <a:p>
            <a:r>
              <a:rPr lang="en-US" dirty="0" smtClean="0"/>
              <a:t>Field testing with hundreds of older adults to begin later this year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normAutofit lnSpcReduction="10000"/>
          </a:bodyPr>
          <a:lstStyle/>
          <a:p>
            <a:r>
              <a:rPr lang="en-US" dirty="0" smtClean="0"/>
              <a:t>Older adults want to keep track of a lot of information but want to enter very little</a:t>
            </a:r>
          </a:p>
          <a:p>
            <a:pPr lvl="1"/>
            <a:r>
              <a:rPr lang="en-US" dirty="0" smtClean="0"/>
              <a:t>Wanted to keep track of &gt;20 items for each medication</a:t>
            </a:r>
          </a:p>
          <a:p>
            <a:pPr lvl="1"/>
            <a:r>
              <a:rPr lang="en-US" dirty="0" smtClean="0"/>
              <a:t>Only willing to enter about 5</a:t>
            </a:r>
          </a:p>
          <a:p>
            <a:pPr lvl="1"/>
            <a:r>
              <a:rPr lang="en-US" dirty="0" smtClean="0"/>
              <a:t>Issue with displaying large amounts of information</a:t>
            </a:r>
          </a:p>
          <a:p>
            <a:pPr lvl="1"/>
            <a:r>
              <a:rPr lang="en-US" dirty="0" smtClean="0"/>
              <a:t>We ask them to enter only most important information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lstStyle/>
          <a:p>
            <a:r>
              <a:rPr lang="en-US" dirty="0" smtClean="0"/>
              <a:t>Available warnings on medications not written for older adults</a:t>
            </a:r>
          </a:p>
          <a:p>
            <a:pPr lvl="1"/>
            <a:r>
              <a:rPr lang="en-US" dirty="0" smtClean="0"/>
              <a:t>How to best tell older adults they should not be taking something they are taking</a:t>
            </a:r>
          </a:p>
          <a:p>
            <a:pPr lvl="2"/>
            <a:r>
              <a:rPr lang="en-US" dirty="0" smtClean="0"/>
              <a:t>They think it’s safe because they’ve been taking it for a long time</a:t>
            </a:r>
          </a:p>
          <a:p>
            <a:pPr lvl="2"/>
            <a:r>
              <a:rPr lang="en-US" dirty="0" smtClean="0"/>
              <a:t>They wonder why their doctor hasn’t warned them</a:t>
            </a:r>
          </a:p>
          <a:p>
            <a:pPr lvl="1"/>
            <a:r>
              <a:rPr lang="en-US" dirty="0" smtClean="0"/>
              <a:t>We use a three-level warning system</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learned</a:t>
            </a:r>
            <a:endParaRPr lang="en-US" dirty="0"/>
          </a:p>
        </p:txBody>
      </p:sp>
      <p:sp>
        <p:nvSpPr>
          <p:cNvPr id="3" name="Content Placeholder 2"/>
          <p:cNvSpPr>
            <a:spLocks noGrp="1"/>
          </p:cNvSpPr>
          <p:nvPr>
            <p:ph idx="1"/>
          </p:nvPr>
        </p:nvSpPr>
        <p:spPr/>
        <p:txBody>
          <a:bodyPr/>
          <a:lstStyle/>
          <a:p>
            <a:r>
              <a:rPr lang="en-US" dirty="0" smtClean="0"/>
              <a:t>Perceived privacy and security are crucial for adoption</a:t>
            </a:r>
          </a:p>
          <a:p>
            <a:pPr lvl="1"/>
            <a:r>
              <a:rPr lang="en-US" dirty="0" smtClean="0"/>
              <a:t>Lack of understanding of computer networks</a:t>
            </a:r>
          </a:p>
          <a:p>
            <a:pPr lvl="1"/>
            <a:r>
              <a:rPr lang="en-US" dirty="0" smtClean="0"/>
              <a:t>Suspicious of how data will be used, who will see it</a:t>
            </a:r>
          </a:p>
          <a:p>
            <a:pPr lvl="1"/>
            <a:r>
              <a:rPr lang="en-US" dirty="0" smtClean="0"/>
              <a:t>Where does advice come from?</a:t>
            </a:r>
          </a:p>
          <a:p>
            <a:pPr lvl="1"/>
            <a:r>
              <a:rPr lang="en-US" dirty="0" smtClean="0"/>
              <a:t>Association with a trusted institution helps</a:t>
            </a:r>
          </a:p>
          <a:p>
            <a:pPr lvl="1"/>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112</TotalTime>
  <Words>429</Words>
  <Application>Microsoft Macintosh PowerPoint</Application>
  <PresentationFormat>On-screen Show (4:3)</PresentationFormat>
  <Paragraphs>70</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Solstice</vt:lpstr>
      <vt:lpstr>Older adults and  accessible EHRs</vt:lpstr>
      <vt:lpstr>The Need</vt:lpstr>
      <vt:lpstr>Promise of EHRs</vt:lpstr>
      <vt:lpstr>The Challenges</vt:lpstr>
      <vt:lpstr>The Challenges</vt:lpstr>
      <vt:lpstr>Our experience</vt:lpstr>
      <vt:lpstr>Lessons learned</vt:lpstr>
      <vt:lpstr>Lessons learned</vt:lpstr>
      <vt:lpstr>Lessons learned</vt:lpstr>
      <vt:lpstr>Iowa PHR medication screen</vt:lpstr>
      <vt:lpstr>Iowa PHR medication screen</vt:lpstr>
      <vt:lpstr>Iowa PHR tracking health information</vt:lpstr>
      <vt:lpstr>Acknowledgements</vt:lpstr>
    </vt:vector>
  </TitlesOfParts>
  <Company>University of Iowa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Older adults and  accessible EHRs</dc:title>
  <dc:creator>Juan Pablo Hourcade</dc:creator>
  <cp:lastModifiedBy>Juan Pablo Hourcade</cp:lastModifiedBy>
  <cp:revision>50</cp:revision>
  <dcterms:created xsi:type="dcterms:W3CDTF">2010-10-25T08:58:26Z</dcterms:created>
  <dcterms:modified xsi:type="dcterms:W3CDTF">2010-10-25T09:06:07Z</dcterms:modified>
</cp:coreProperties>
</file>