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24"/>
  </p:notesMasterIdLst>
  <p:sldIdLst>
    <p:sldId id="256" r:id="rId2"/>
    <p:sldId id="257" r:id="rId3"/>
    <p:sldId id="258" r:id="rId4"/>
    <p:sldId id="259" r:id="rId5"/>
    <p:sldId id="260" r:id="rId6"/>
    <p:sldId id="276" r:id="rId7"/>
    <p:sldId id="274" r:id="rId8"/>
    <p:sldId id="261" r:id="rId9"/>
    <p:sldId id="262" r:id="rId10"/>
    <p:sldId id="263" r:id="rId11"/>
    <p:sldId id="264" r:id="rId12"/>
    <p:sldId id="265" r:id="rId13"/>
    <p:sldId id="266" r:id="rId14"/>
    <p:sldId id="267" r:id="rId15"/>
    <p:sldId id="268" r:id="rId16"/>
    <p:sldId id="269" r:id="rId17"/>
    <p:sldId id="270" r:id="rId18"/>
    <p:sldId id="271" r:id="rId19"/>
    <p:sldId id="275" r:id="rId20"/>
    <p:sldId id="272" r:id="rId21"/>
    <p:sldId id="277" r:id="rId22"/>
    <p:sldId id="273"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72106" autoAdjust="0"/>
  </p:normalViewPr>
  <p:slideViewPr>
    <p:cSldViewPr snapToGrid="0" snapToObjects="1">
      <p:cViewPr varScale="1">
        <p:scale>
          <a:sx n="91" d="100"/>
          <a:sy n="91" d="100"/>
        </p:scale>
        <p:origin x="-1248"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BE9F3B-5459-5643-AEF2-7847F180FC5B}" type="datetimeFigureOut">
              <a:rPr lang="en-US" smtClean="0"/>
              <a:pPr/>
              <a:t>10/8/10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D65370-DFF2-5045-85D3-21BE2966611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D65370-DFF2-5045-85D3-21BE2966611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sz="1000" dirty="0" smtClean="0"/>
              <a:t>-Mainly used </a:t>
            </a:r>
            <a:r>
              <a:rPr lang="en-US" sz="1000" dirty="0" err="1" smtClean="0"/>
              <a:t>Photogoo</a:t>
            </a:r>
            <a:endParaRPr lang="en-US" sz="1000" dirty="0" smtClean="0"/>
          </a:p>
          <a:p>
            <a:pPr>
              <a:lnSpc>
                <a:spcPct val="80000"/>
              </a:lnSpc>
            </a:pPr>
            <a:r>
              <a:rPr lang="en-US" sz="1000" dirty="0" smtClean="0"/>
              <a:t>-Started with very repetitive, broad motions</a:t>
            </a:r>
          </a:p>
          <a:p>
            <a:pPr marL="37931725" lvl="1" indent="-37474525">
              <a:lnSpc>
                <a:spcPct val="80000"/>
              </a:lnSpc>
            </a:pPr>
            <a:r>
              <a:rPr lang="en-US" sz="1000" dirty="0" smtClean="0"/>
              <a:t>High interest in activity, High engagement, but Ignored prompts</a:t>
            </a:r>
          </a:p>
          <a:p>
            <a:pPr>
              <a:lnSpc>
                <a:spcPct val="80000"/>
              </a:lnSpc>
            </a:pPr>
            <a:r>
              <a:rPr lang="en-US" sz="1000" dirty="0" smtClean="0"/>
              <a:t>-Working with close aide</a:t>
            </a:r>
          </a:p>
          <a:p>
            <a:pPr marL="37931725" lvl="1" indent="-37474525">
              <a:lnSpc>
                <a:spcPct val="80000"/>
              </a:lnSpc>
            </a:pPr>
            <a:r>
              <a:rPr lang="en-US" sz="1000" dirty="0" smtClean="0"/>
              <a:t>Followed prompts</a:t>
            </a:r>
          </a:p>
          <a:p>
            <a:pPr marL="37931725" lvl="1" indent="-37474525">
              <a:lnSpc>
                <a:spcPct val="80000"/>
              </a:lnSpc>
            </a:pPr>
            <a:r>
              <a:rPr lang="en-US" sz="1000" dirty="0" smtClean="0"/>
              <a:t>Small incremental motions</a:t>
            </a:r>
          </a:p>
          <a:p>
            <a:pPr marL="37931725" lvl="1" indent="-37474525">
              <a:lnSpc>
                <a:spcPct val="80000"/>
              </a:lnSpc>
            </a:pPr>
            <a:r>
              <a:rPr lang="en-US" sz="1000" dirty="0" smtClean="0"/>
              <a:t>Successful emotion modeling -- show video</a:t>
            </a:r>
          </a:p>
          <a:p>
            <a:pPr>
              <a:lnSpc>
                <a:spcPct val="80000"/>
              </a:lnSpc>
            </a:pPr>
            <a:r>
              <a:rPr lang="en-US" sz="1000" dirty="0" smtClean="0"/>
              <a:t>-Reverted to earlier behavior with aide not present</a:t>
            </a:r>
          </a:p>
          <a:p>
            <a:pPr>
              <a:lnSpc>
                <a:spcPct val="80000"/>
              </a:lnSpc>
            </a:pPr>
            <a:r>
              <a:rPr lang="en-US" sz="1000" dirty="0" smtClean="0"/>
              <a:t>-Took very negatively to changes in user interface</a:t>
            </a:r>
            <a:endParaRPr lang="en-US" dirty="0" smtClean="0"/>
          </a:p>
          <a:p>
            <a:pPr>
              <a:spcBef>
                <a:spcPct val="0"/>
              </a:spcBef>
            </a:pPr>
            <a:r>
              <a:rPr lang="en-US" dirty="0" smtClean="0"/>
              <a:t>Positive</a:t>
            </a:r>
          </a:p>
          <a:p>
            <a:pPr>
              <a:spcBef>
                <a:spcPct val="0"/>
              </a:spcBef>
            </a:pPr>
            <a:r>
              <a:rPr lang="en-US" dirty="0" smtClean="0"/>
              <a:t>	-we   were   able   to   find   an   application   that   greatly   appealed   to   him   and   enabled   him   to   explore   emotions</a:t>
            </a:r>
          </a:p>
          <a:p>
            <a:pPr>
              <a:spcBef>
                <a:spcPct val="0"/>
              </a:spcBef>
            </a:pPr>
            <a:r>
              <a:rPr lang="en-US" dirty="0" smtClean="0"/>
              <a:t>Challenges	</a:t>
            </a:r>
          </a:p>
          <a:p>
            <a:pPr>
              <a:spcBef>
                <a:spcPct val="0"/>
              </a:spcBef>
            </a:pPr>
            <a:r>
              <a:rPr lang="en-US" dirty="0" smtClean="0"/>
              <a:t>	-want to give children a voice in the development, by assessing their reactions and feedback to changes by including them in the design process </a:t>
            </a:r>
          </a:p>
          <a:p>
            <a:pPr>
              <a:spcBef>
                <a:spcPct val="0"/>
              </a:spcBef>
            </a:pPr>
            <a:r>
              <a:rPr lang="en-US" dirty="0" smtClean="0"/>
              <a:t>	-might end up working better for them in the end, but we don’t want to cause unneeded frustration</a:t>
            </a:r>
          </a:p>
          <a:p>
            <a:pPr>
              <a:spcBef>
                <a:spcPct val="0"/>
              </a:spcBef>
            </a:pPr>
            <a:r>
              <a:rPr lang="en-US" dirty="0" smtClean="0"/>
              <a:t>	-might have to change how we design with children with autism</a:t>
            </a:r>
          </a:p>
          <a:p>
            <a:pPr>
              <a:spcBef>
                <a:spcPct val="0"/>
              </a:spcBef>
            </a:pPr>
            <a:endParaRPr lang="en-US" dirty="0" smtClean="0"/>
          </a:p>
          <a:p>
            <a:pPr>
              <a:spcBef>
                <a:spcPct val="0"/>
              </a:spcBef>
            </a:pPr>
            <a:r>
              <a:rPr lang="en-US" dirty="0" smtClean="0"/>
              <a:t>	-another thing we learned is what it’s like to work with children who take two steps forward and one step back in their developmental progress</a:t>
            </a:r>
          </a:p>
        </p:txBody>
      </p:sp>
      <p:sp>
        <p:nvSpPr>
          <p:cNvPr id="4" name="Slide Number Placeholder 3"/>
          <p:cNvSpPr>
            <a:spLocks noGrp="1"/>
          </p:cNvSpPr>
          <p:nvPr>
            <p:ph type="sldNum" sz="quarter" idx="10"/>
          </p:nvPr>
        </p:nvSpPr>
        <p:spPr/>
        <p:txBody>
          <a:bodyPr/>
          <a:lstStyle/>
          <a:p>
            <a:fld id="{48D65370-DFF2-5045-85D3-21BE29666117}"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t>At Hoover lunch bunches</a:t>
            </a:r>
          </a:p>
          <a:p>
            <a:pPr>
              <a:spcBef>
                <a:spcPct val="0"/>
              </a:spcBef>
            </a:pPr>
            <a:r>
              <a:rPr lang="en-US" dirty="0" smtClean="0"/>
              <a:t>Children emphasized enjoyment of social aspects:</a:t>
            </a:r>
          </a:p>
          <a:p>
            <a:pPr>
              <a:spcBef>
                <a:spcPct val="0"/>
              </a:spcBef>
            </a:pPr>
            <a:r>
              <a:rPr lang="en-US" dirty="0" smtClean="0"/>
              <a:t>	-”liked working together” on untangle</a:t>
            </a:r>
          </a:p>
          <a:p>
            <a:pPr>
              <a:spcBef>
                <a:spcPct val="0"/>
              </a:spcBef>
            </a:pPr>
            <a:r>
              <a:rPr lang="en-US" dirty="0" smtClean="0"/>
              <a:t>	-liked collaborative storytelling with Drawing app</a:t>
            </a:r>
          </a:p>
          <a:p>
            <a:pPr>
              <a:spcBef>
                <a:spcPct val="0"/>
              </a:spcBef>
            </a:pPr>
            <a:r>
              <a:rPr lang="en-US" dirty="0" smtClean="0"/>
              <a:t>		-gets more interesting as more people add story components</a:t>
            </a:r>
          </a:p>
          <a:p>
            <a:pPr>
              <a:spcBef>
                <a:spcPct val="0"/>
              </a:spcBef>
            </a:pPr>
            <a:r>
              <a:rPr lang="en-US" dirty="0" smtClean="0"/>
              <a:t>		-”you can make anything, even crazy stuff”</a:t>
            </a:r>
          </a:p>
          <a:p>
            <a:pPr>
              <a:spcBef>
                <a:spcPct val="0"/>
              </a:spcBef>
            </a:pPr>
            <a:r>
              <a:rPr lang="en-US" dirty="0" smtClean="0"/>
              <a:t>	-music created together with friends was best part of music app</a:t>
            </a:r>
          </a:p>
          <a:p>
            <a:pPr>
              <a:spcBef>
                <a:spcPct val="0"/>
              </a:spcBef>
            </a:pPr>
            <a:endParaRPr lang="en-US" dirty="0" smtClean="0"/>
          </a:p>
          <a:p>
            <a:pPr>
              <a:spcBef>
                <a:spcPct val="0"/>
              </a:spcBef>
            </a:pPr>
            <a:r>
              <a:rPr lang="en-US" dirty="0" smtClean="0"/>
              <a:t>From Four Oaks (sticky notes)</a:t>
            </a:r>
          </a:p>
          <a:p>
            <a:pPr>
              <a:spcBef>
                <a:spcPct val="0"/>
              </a:spcBef>
            </a:pPr>
            <a:r>
              <a:rPr lang="en-US" dirty="0" smtClean="0"/>
              <a:t>Untangle:</a:t>
            </a:r>
          </a:p>
          <a:p>
            <a:pPr>
              <a:spcBef>
                <a:spcPct val="0"/>
              </a:spcBef>
            </a:pPr>
            <a:r>
              <a:rPr lang="en-US" dirty="0" smtClean="0"/>
              <a:t>	-”work with someone else to solve it”</a:t>
            </a:r>
          </a:p>
          <a:p>
            <a:pPr>
              <a:spcBef>
                <a:spcPct val="0"/>
              </a:spcBef>
            </a:pPr>
            <a:r>
              <a:rPr lang="en-US" dirty="0" err="1" smtClean="0"/>
              <a:t>Photogoo</a:t>
            </a:r>
            <a:endParaRPr lang="en-US" dirty="0" smtClean="0"/>
          </a:p>
          <a:p>
            <a:pPr>
              <a:spcBef>
                <a:spcPct val="0"/>
              </a:spcBef>
            </a:pPr>
            <a:r>
              <a:rPr lang="en-US" dirty="0" smtClean="0"/>
              <a:t>	-enjoyed modifying own faces or those of friends</a:t>
            </a:r>
          </a:p>
          <a:p>
            <a:pPr>
              <a:spcBef>
                <a:spcPct val="0"/>
              </a:spcBef>
            </a:pPr>
            <a:r>
              <a:rPr lang="en-US" dirty="0" err="1" smtClean="0"/>
              <a:t>Musci</a:t>
            </a:r>
            <a:r>
              <a:rPr lang="en-US" dirty="0" smtClean="0"/>
              <a:t>:</a:t>
            </a:r>
          </a:p>
          <a:p>
            <a:pPr>
              <a:spcBef>
                <a:spcPct val="0"/>
              </a:spcBef>
            </a:pPr>
            <a:r>
              <a:rPr lang="en-US" dirty="0" smtClean="0"/>
              <a:t>	-liked the sound of the music they created with friends</a:t>
            </a:r>
          </a:p>
        </p:txBody>
      </p:sp>
      <p:sp>
        <p:nvSpPr>
          <p:cNvPr id="4" name="Slide Number Placeholder 3"/>
          <p:cNvSpPr>
            <a:spLocks noGrp="1"/>
          </p:cNvSpPr>
          <p:nvPr>
            <p:ph type="sldNum" sz="quarter" idx="10"/>
          </p:nvPr>
        </p:nvSpPr>
        <p:spPr/>
        <p:txBody>
          <a:bodyPr/>
          <a:lstStyle/>
          <a:p>
            <a:fld id="{48D65370-DFF2-5045-85D3-21BE29666117}"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Created a toolbox of applications, designed a set of activities to promote the targeted skills. In some ways, the activities are as important as the technology itself, in that we saw very different outcomes depending on the context in which the application was presented. </a:t>
            </a:r>
            <a:r>
              <a:rPr lang="en-US" smtClean="0"/>
              <a:t>The technology does not promote social behaviors in and of itself. </a:t>
            </a:r>
            <a:endParaRPr lang="en-US" dirty="0"/>
          </a:p>
        </p:txBody>
      </p:sp>
      <p:sp>
        <p:nvSpPr>
          <p:cNvPr id="4" name="Slide Number Placeholder 3"/>
          <p:cNvSpPr>
            <a:spLocks noGrp="1"/>
          </p:cNvSpPr>
          <p:nvPr>
            <p:ph type="sldNum" sz="quarter" idx="10"/>
          </p:nvPr>
        </p:nvSpPr>
        <p:spPr/>
        <p:txBody>
          <a:bodyPr/>
          <a:lstStyle/>
          <a:p>
            <a:fld id="{48D65370-DFF2-5045-85D3-21BE29666117}"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t>-drawing application enables children to draw with stylus + pan and zoom with fingers</a:t>
            </a:r>
          </a:p>
          <a:p>
            <a:pPr>
              <a:spcBef>
                <a:spcPct val="0"/>
              </a:spcBef>
            </a:pPr>
            <a:r>
              <a:rPr lang="en-US" dirty="0" smtClean="0"/>
              <a:t>-collaborative storytelling activity</a:t>
            </a:r>
          </a:p>
          <a:p>
            <a:pPr>
              <a:spcBef>
                <a:spcPct val="0"/>
              </a:spcBef>
            </a:pPr>
            <a:r>
              <a:rPr lang="en-US" dirty="0" smtClean="0"/>
              <a:t>	-children sat around a table</a:t>
            </a:r>
          </a:p>
          <a:p>
            <a:pPr>
              <a:spcBef>
                <a:spcPct val="0"/>
              </a:spcBef>
            </a:pPr>
            <a:r>
              <a:rPr lang="en-US" dirty="0" smtClean="0"/>
              <a:t>	-we asked one child to begin to tell a story by drawing something on the screen with the prompt “once upon a time…”</a:t>
            </a:r>
          </a:p>
          <a:p>
            <a:pPr>
              <a:spcBef>
                <a:spcPct val="0"/>
              </a:spcBef>
            </a:pPr>
            <a:r>
              <a:rPr lang="en-US" dirty="0" smtClean="0"/>
              <a:t>	-passed tablet to next child who gets to continue the story</a:t>
            </a:r>
          </a:p>
          <a:p>
            <a:pPr>
              <a:spcBef>
                <a:spcPct val="0"/>
              </a:spcBef>
            </a:pPr>
            <a:r>
              <a:rPr lang="en-US" dirty="0" smtClean="0"/>
              <a:t>	-re-iterate story every time tablet is passed to a child</a:t>
            </a:r>
          </a:p>
          <a:p>
            <a:pPr>
              <a:spcBef>
                <a:spcPct val="0"/>
              </a:spcBef>
            </a:pPr>
            <a:r>
              <a:rPr lang="en-US" dirty="0" smtClean="0"/>
              <a:t>	-children showed great interest in what will happen next</a:t>
            </a:r>
          </a:p>
          <a:p>
            <a:pPr>
              <a:spcBef>
                <a:spcPct val="0"/>
              </a:spcBef>
            </a:pPr>
            <a:r>
              <a:rPr lang="en-US" dirty="0" smtClean="0"/>
              <a:t>	-children with ASD compromised their interests</a:t>
            </a:r>
          </a:p>
          <a:p>
            <a:pPr>
              <a:spcBef>
                <a:spcPct val="0"/>
              </a:spcBef>
            </a:pPr>
            <a:r>
              <a:rPr lang="en-US" dirty="0" smtClean="0"/>
              <a:t>-also enabled children to express themselves individually and share their creations with their peers</a:t>
            </a:r>
          </a:p>
          <a:p>
            <a:r>
              <a:rPr lang="en-US" baseline="0" dirty="0" smtClean="0"/>
              <a:t>-activities to promote these skills:</a:t>
            </a:r>
          </a:p>
          <a:p>
            <a:r>
              <a:rPr lang="en-US" baseline="0" dirty="0" smtClean="0"/>
              <a:t>	-communication through storytelling, </a:t>
            </a:r>
            <a:r>
              <a:rPr lang="en-US" dirty="0" smtClean="0"/>
              <a:t>turn-taking, sharing and collaborating, compromising one’s interests with the interests of others,</a:t>
            </a:r>
            <a:r>
              <a:rPr lang="en-US" baseline="0" dirty="0" smtClean="0"/>
              <a:t> </a:t>
            </a:r>
            <a:r>
              <a:rPr lang="en-US" dirty="0" smtClean="0"/>
              <a:t>fine motor skills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8D65370-DFF2-5045-85D3-21BE29666117}"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t>--music application turns screen into harp-like device</a:t>
            </a:r>
          </a:p>
          <a:p>
            <a:pPr>
              <a:spcBef>
                <a:spcPct val="0"/>
              </a:spcBef>
            </a:pPr>
            <a:r>
              <a:rPr lang="en-US" dirty="0" smtClean="0"/>
              <a:t>	each tile represents a note</a:t>
            </a:r>
          </a:p>
          <a:p>
            <a:pPr>
              <a:spcBef>
                <a:spcPct val="0"/>
              </a:spcBef>
            </a:pPr>
            <a:r>
              <a:rPr lang="en-US" dirty="0" smtClean="0"/>
              <a:t>	columns played in sequence</a:t>
            </a:r>
          </a:p>
          <a:p>
            <a:pPr>
              <a:spcBef>
                <a:spcPct val="0"/>
              </a:spcBef>
            </a:pPr>
            <a:r>
              <a:rPr lang="en-US" dirty="0" smtClean="0"/>
              <a:t>	can adjust tempo</a:t>
            </a:r>
          </a:p>
          <a:p>
            <a:pPr>
              <a:spcBef>
                <a:spcPct val="0"/>
              </a:spcBef>
            </a:pPr>
            <a:r>
              <a:rPr lang="en-US" dirty="0" smtClean="0"/>
              <a:t>-collaborative composition activity similar to collaborative storytelling</a:t>
            </a:r>
          </a:p>
          <a:p>
            <a:pPr>
              <a:spcBef>
                <a:spcPct val="0"/>
              </a:spcBef>
            </a:pPr>
            <a:r>
              <a:rPr lang="en-US" dirty="0" smtClean="0"/>
              <a:t>	-passed tablet around a table</a:t>
            </a:r>
          </a:p>
          <a:p>
            <a:pPr>
              <a:spcBef>
                <a:spcPct val="0"/>
              </a:spcBef>
            </a:pPr>
            <a:r>
              <a:rPr lang="en-US" dirty="0" smtClean="0"/>
              <a:t>	-children really enjoyed musical outcome</a:t>
            </a:r>
          </a:p>
          <a:p>
            <a:pPr>
              <a:spcBef>
                <a:spcPct val="0"/>
              </a:spcBef>
            </a:pPr>
            <a:r>
              <a:rPr lang="en-US" dirty="0" smtClean="0"/>
              <a:t>	-we’ve had groups of children dancing to the music they make together</a:t>
            </a:r>
          </a:p>
          <a:p>
            <a:r>
              <a:rPr lang="en-US" baseline="0" dirty="0" smtClean="0"/>
              <a:t>-promote these skills</a:t>
            </a:r>
          </a:p>
          <a:p>
            <a:r>
              <a:rPr lang="en-US" baseline="0" dirty="0" smtClean="0"/>
              <a:t>	-</a:t>
            </a:r>
            <a:r>
              <a:rPr lang="en-US" dirty="0" smtClean="0"/>
              <a:t>Creativity, turn-taking, sharing and collaborating, fine motor skills, </a:t>
            </a:r>
            <a:endParaRPr lang="en-US" baseline="0" dirty="0" smtClean="0"/>
          </a:p>
        </p:txBody>
      </p:sp>
      <p:sp>
        <p:nvSpPr>
          <p:cNvPr id="4" name="Slide Number Placeholder 3"/>
          <p:cNvSpPr>
            <a:spLocks noGrp="1"/>
          </p:cNvSpPr>
          <p:nvPr>
            <p:ph type="sldNum" sz="quarter" idx="10"/>
          </p:nvPr>
        </p:nvSpPr>
        <p:spPr/>
        <p:txBody>
          <a:bodyPr/>
          <a:lstStyle/>
          <a:p>
            <a:fld id="{48D65370-DFF2-5045-85D3-21BE29666117}"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t>Untangle application</a:t>
            </a:r>
          </a:p>
          <a:p>
            <a:pPr>
              <a:spcBef>
                <a:spcPct val="0"/>
              </a:spcBef>
            </a:pPr>
            <a:r>
              <a:rPr lang="en-US" dirty="0" smtClean="0"/>
              <a:t>--Visual puzzle</a:t>
            </a:r>
          </a:p>
          <a:p>
            <a:pPr>
              <a:spcBef>
                <a:spcPct val="0"/>
              </a:spcBef>
            </a:pPr>
            <a:r>
              <a:rPr lang="en-US" dirty="0" smtClean="0"/>
              <a:t>	Set of circles, each connected to two other circles by lines</a:t>
            </a:r>
          </a:p>
          <a:p>
            <a:pPr>
              <a:spcBef>
                <a:spcPct val="0"/>
              </a:spcBef>
            </a:pPr>
            <a:r>
              <a:rPr lang="en-US" dirty="0" smtClean="0"/>
              <a:t>	Goal is to make it so none of the lines overlap</a:t>
            </a:r>
          </a:p>
          <a:p>
            <a:pPr>
              <a:spcBef>
                <a:spcPct val="0"/>
              </a:spcBef>
            </a:pPr>
            <a:r>
              <a:rPr lang="en-US" dirty="0" smtClean="0"/>
              <a:t>	Several levels of difficulty that correspond with how many circles are on the page</a:t>
            </a:r>
          </a:p>
          <a:p>
            <a:pPr>
              <a:spcBef>
                <a:spcPct val="0"/>
              </a:spcBef>
            </a:pPr>
            <a:r>
              <a:rPr lang="en-US" dirty="0" smtClean="0"/>
              <a:t>	One or two color setting -- each child was assigned a color of circles that they were allowed to move</a:t>
            </a:r>
          </a:p>
          <a:p>
            <a:pPr>
              <a:spcBef>
                <a:spcPct val="0"/>
              </a:spcBef>
            </a:pPr>
            <a:r>
              <a:rPr lang="en-US" dirty="0" smtClean="0"/>
              <a:t>		if a child wanted a certain circle moved, he had to verbally communicate this to his partner</a:t>
            </a:r>
          </a:p>
          <a:p>
            <a:pPr>
              <a:spcBef>
                <a:spcPct val="0"/>
              </a:spcBef>
            </a:pPr>
            <a:r>
              <a:rPr lang="en-US" dirty="0" smtClean="0"/>
              <a:t>		Naturally encourages collaboration and coordination without requiring it</a:t>
            </a:r>
          </a:p>
          <a:p>
            <a:pPr>
              <a:spcBef>
                <a:spcPct val="0"/>
              </a:spcBef>
            </a:pPr>
            <a:r>
              <a:rPr lang="en-US" dirty="0" smtClean="0"/>
              <a:t>Up to 5 children have played at a time</a:t>
            </a:r>
          </a:p>
          <a:p>
            <a:pPr>
              <a:spcBef>
                <a:spcPct val="0"/>
              </a:spcBef>
            </a:pPr>
            <a:endParaRPr lang="en-US" baseline="0" dirty="0" smtClean="0"/>
          </a:p>
          <a:p>
            <a:r>
              <a:rPr lang="en-US" baseline="0" dirty="0" smtClean="0"/>
              <a:t>Skills</a:t>
            </a:r>
          </a:p>
          <a:p>
            <a:r>
              <a:rPr lang="en-US" baseline="0" dirty="0" smtClean="0"/>
              <a:t>-</a:t>
            </a:r>
            <a:r>
              <a:rPr lang="en-US" dirty="0" smtClean="0"/>
              <a:t>Talking aloud in order to cooperatively solve the puzzle, fine motor skills, turn-taking </a:t>
            </a:r>
            <a:endParaRPr lang="en-US" dirty="0"/>
          </a:p>
        </p:txBody>
      </p:sp>
      <p:sp>
        <p:nvSpPr>
          <p:cNvPr id="4" name="Slide Number Placeholder 3"/>
          <p:cNvSpPr>
            <a:spLocks noGrp="1"/>
          </p:cNvSpPr>
          <p:nvPr>
            <p:ph type="sldNum" sz="quarter" idx="10"/>
          </p:nvPr>
        </p:nvSpPr>
        <p:spPr/>
        <p:txBody>
          <a:bodyPr/>
          <a:lstStyle/>
          <a:p>
            <a:fld id="{48D65370-DFF2-5045-85D3-21BE29666117}"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err="1" smtClean="0"/>
              <a:t>Photogoo</a:t>
            </a:r>
            <a:r>
              <a:rPr lang="en-US" dirty="0" smtClean="0"/>
              <a:t> -- photo distortion application</a:t>
            </a:r>
          </a:p>
          <a:p>
            <a:pPr>
              <a:spcBef>
                <a:spcPct val="0"/>
              </a:spcBef>
            </a:pPr>
            <a:r>
              <a:rPr lang="en-US" dirty="0" smtClean="0"/>
              <a:t>	-modified faces by using their hands</a:t>
            </a:r>
          </a:p>
          <a:p>
            <a:pPr>
              <a:spcBef>
                <a:spcPct val="0"/>
              </a:spcBef>
            </a:pPr>
            <a:r>
              <a:rPr lang="en-US" dirty="0" smtClean="0"/>
              <a:t>	-drew on top of them with a stylus</a:t>
            </a:r>
          </a:p>
          <a:p>
            <a:pPr>
              <a:spcBef>
                <a:spcPct val="0"/>
              </a:spcBef>
            </a:pPr>
            <a:r>
              <a:rPr lang="en-US" dirty="0" smtClean="0"/>
              <a:t>	-asked child to show an emotion on a face; child modifies face to show emotion</a:t>
            </a:r>
          </a:p>
          <a:p>
            <a:pPr>
              <a:spcBef>
                <a:spcPct val="0"/>
              </a:spcBef>
            </a:pPr>
            <a:r>
              <a:rPr lang="en-US" dirty="0" smtClean="0"/>
              <a:t>	-alternatively, present child with a scenario and ask how the character would feel</a:t>
            </a:r>
          </a:p>
          <a:p>
            <a:pPr>
              <a:spcBef>
                <a:spcPct val="0"/>
              </a:spcBef>
            </a:pPr>
            <a:r>
              <a:rPr lang="en-US" dirty="0" smtClean="0"/>
              <a:t>-or could ask child to modify their own face to show how they are feeling</a:t>
            </a:r>
          </a:p>
          <a:p>
            <a:pPr>
              <a:spcBef>
                <a:spcPct val="0"/>
              </a:spcBef>
            </a:pPr>
            <a:r>
              <a:rPr lang="en-US" dirty="0" smtClean="0"/>
              <a:t>	-useful for children with “blank” stares</a:t>
            </a:r>
          </a:p>
          <a:p>
            <a:endParaRPr lang="en-US" baseline="0" dirty="0" smtClean="0"/>
          </a:p>
          <a:p>
            <a:r>
              <a:rPr lang="en-US" baseline="0" dirty="0" smtClean="0"/>
              <a:t>Skills:</a:t>
            </a:r>
          </a:p>
          <a:p>
            <a:r>
              <a:rPr lang="en-US" baseline="0" dirty="0" smtClean="0"/>
              <a:t>-</a:t>
            </a:r>
            <a:r>
              <a:rPr lang="en-US" dirty="0" smtClean="0"/>
              <a:t>Understanding others' emotions, fine motor skills, theory of mind</a:t>
            </a:r>
            <a:endParaRPr lang="en-US" dirty="0"/>
          </a:p>
        </p:txBody>
      </p:sp>
      <p:sp>
        <p:nvSpPr>
          <p:cNvPr id="4" name="Slide Number Placeholder 3"/>
          <p:cNvSpPr>
            <a:spLocks noGrp="1"/>
          </p:cNvSpPr>
          <p:nvPr>
            <p:ph type="sldNum" sz="quarter" idx="10"/>
          </p:nvPr>
        </p:nvSpPr>
        <p:spPr/>
        <p:txBody>
          <a:bodyPr/>
          <a:lstStyle/>
          <a:p>
            <a:fld id="{48D65370-DFF2-5045-85D3-21BE29666117}"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--worked with a wide variety of children on different points of the spectrum, ages 8-15</a:t>
            </a:r>
          </a:p>
          <a:p>
            <a:r>
              <a:rPr lang="en-US" dirty="0" smtClean="0"/>
              <a:t>--describing three of them in more detail today to give you a sense of the range of experiences we had</a:t>
            </a:r>
          </a:p>
          <a:p>
            <a:endParaRPr lang="en-US" dirty="0"/>
          </a:p>
        </p:txBody>
      </p:sp>
      <p:sp>
        <p:nvSpPr>
          <p:cNvPr id="4" name="Slide Number Placeholder 3"/>
          <p:cNvSpPr>
            <a:spLocks noGrp="1"/>
          </p:cNvSpPr>
          <p:nvPr>
            <p:ph type="sldNum" sz="quarter" idx="10"/>
          </p:nvPr>
        </p:nvSpPr>
        <p:spPr/>
        <p:txBody>
          <a:bodyPr/>
          <a:lstStyle/>
          <a:p>
            <a:fld id="{48D65370-DFF2-5045-85D3-21BE29666117}"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t>-Surprised us with artistic abilities during first session</a:t>
            </a:r>
          </a:p>
          <a:p>
            <a:pPr>
              <a:spcBef>
                <a:spcPct val="0"/>
              </a:spcBef>
            </a:pPr>
            <a:r>
              <a:rPr lang="en-US" dirty="0" smtClean="0"/>
              <a:t>-often expressed feeling sad, mad, or ill </a:t>
            </a:r>
          </a:p>
          <a:p>
            <a:pPr>
              <a:spcBef>
                <a:spcPct val="0"/>
              </a:spcBef>
            </a:pPr>
            <a:r>
              <a:rPr lang="en-US" dirty="0" smtClean="0"/>
              <a:t>-Declined to participate in activities for more than a month after that</a:t>
            </a:r>
          </a:p>
          <a:p>
            <a:pPr>
              <a:spcBef>
                <a:spcPct val="0"/>
              </a:spcBef>
            </a:pPr>
            <a:r>
              <a:rPr lang="en-US" dirty="0" smtClean="0"/>
              <a:t>--next session: </a:t>
            </a:r>
          </a:p>
          <a:p>
            <a:pPr>
              <a:spcBef>
                <a:spcPct val="0"/>
              </a:spcBef>
            </a:pPr>
            <a:r>
              <a:rPr lang="en-US" dirty="0" smtClean="0"/>
              <a:t>	-Music application with two peers --</a:t>
            </a:r>
            <a:r>
              <a:rPr lang="en-US" dirty="0" smtClean="0">
                <a:latin typeface="Times New Roman" charset="0"/>
              </a:rPr>
              <a:t> she collaborated well, but expressed frustration when her peers took too long a turn. </a:t>
            </a:r>
          </a:p>
          <a:p>
            <a:pPr>
              <a:spcBef>
                <a:spcPct val="0"/>
              </a:spcBef>
            </a:pPr>
            <a:r>
              <a:rPr lang="en-US" dirty="0" smtClean="0">
                <a:latin typeface="Times New Roman" charset="0"/>
              </a:rPr>
              <a:t>	</a:t>
            </a:r>
            <a:r>
              <a:rPr lang="en-US" dirty="0" smtClean="0"/>
              <a:t>-Enjoyed Drawing application, but used in a solo fashion, not engaging with her peers</a:t>
            </a:r>
          </a:p>
          <a:p>
            <a:pPr>
              <a:spcBef>
                <a:spcPct val="0"/>
              </a:spcBef>
            </a:pPr>
            <a:r>
              <a:rPr lang="en-US" dirty="0" smtClean="0"/>
              <a:t>-Declined to participate again for more than a month</a:t>
            </a:r>
            <a:endParaRPr lang="en-US" dirty="0" smtClean="0">
              <a:latin typeface="Times New Roman" charset="0"/>
            </a:endParaRPr>
          </a:p>
          <a:p>
            <a:pPr>
              <a:spcBef>
                <a:spcPct val="0"/>
              </a:spcBef>
              <a:buFontTx/>
              <a:buChar char="-"/>
            </a:pPr>
            <a:r>
              <a:rPr lang="en-US" dirty="0" smtClean="0"/>
              <a:t>-- drawing application again. Enjoyed it, but was not collaborative</a:t>
            </a:r>
          </a:p>
          <a:p>
            <a:pPr>
              <a:spcBef>
                <a:spcPct val="0"/>
              </a:spcBef>
            </a:pPr>
            <a:r>
              <a:rPr lang="en-US" dirty="0" smtClean="0"/>
              <a:t>-At the end of the semester two very positive collaborative storytelling sessions</a:t>
            </a:r>
          </a:p>
          <a:p>
            <a:pPr>
              <a:spcBef>
                <a:spcPct val="0"/>
              </a:spcBef>
            </a:pPr>
            <a:r>
              <a:rPr lang="en-US" dirty="0" smtClean="0"/>
              <a:t>	-described what she drew while laughing</a:t>
            </a:r>
          </a:p>
          <a:p>
            <a:pPr>
              <a:spcBef>
                <a:spcPct val="0"/>
              </a:spcBef>
            </a:pPr>
            <a:r>
              <a:rPr lang="en-US" dirty="0" smtClean="0"/>
              <a:t>	-made positive comments about what her partner was doing “that is absolutely funny!”</a:t>
            </a:r>
          </a:p>
          <a:p>
            <a:pPr>
              <a:spcBef>
                <a:spcPct val="0"/>
              </a:spcBef>
            </a:pPr>
            <a:r>
              <a:rPr lang="en-US" dirty="0" smtClean="0"/>
              <a:t>	-complaining about a headache and having a bad day, but forgot about it by participating in our activity</a:t>
            </a:r>
          </a:p>
          <a:p>
            <a:pPr>
              <a:spcBef>
                <a:spcPct val="0"/>
              </a:spcBef>
            </a:pPr>
            <a:r>
              <a:rPr lang="en-US" dirty="0" smtClean="0"/>
              <a:t>-Our activities helped her:</a:t>
            </a:r>
          </a:p>
          <a:p>
            <a:pPr>
              <a:spcBef>
                <a:spcPct val="0"/>
              </a:spcBef>
            </a:pPr>
            <a:r>
              <a:rPr lang="en-US" dirty="0" smtClean="0"/>
              <a:t>	-express feelings</a:t>
            </a:r>
          </a:p>
          <a:p>
            <a:pPr>
              <a:spcBef>
                <a:spcPct val="0"/>
              </a:spcBef>
            </a:pPr>
            <a:r>
              <a:rPr lang="en-US" dirty="0" smtClean="0"/>
              <a:t>	-enjoy social activities</a:t>
            </a:r>
          </a:p>
          <a:p>
            <a:pPr>
              <a:spcBef>
                <a:spcPct val="0"/>
              </a:spcBef>
            </a:pPr>
            <a:r>
              <a:rPr lang="en-US" dirty="0" smtClean="0"/>
              <a:t>	-feel better about herself</a:t>
            </a:r>
          </a:p>
          <a:p>
            <a:pPr>
              <a:spcBef>
                <a:spcPct val="0"/>
              </a:spcBef>
            </a:pPr>
            <a:r>
              <a:rPr lang="en-US" dirty="0" smtClean="0"/>
              <a:t>-toolbox approach helped: only one application/activity worked for her, played to her strengths </a:t>
            </a:r>
          </a:p>
        </p:txBody>
      </p:sp>
      <p:sp>
        <p:nvSpPr>
          <p:cNvPr id="4" name="Slide Number Placeholder 3"/>
          <p:cNvSpPr>
            <a:spLocks noGrp="1"/>
          </p:cNvSpPr>
          <p:nvPr>
            <p:ph type="sldNum" sz="quarter" idx="10"/>
          </p:nvPr>
        </p:nvSpPr>
        <p:spPr/>
        <p:txBody>
          <a:bodyPr/>
          <a:lstStyle/>
          <a:p>
            <a:fld id="{48D65370-DFF2-5045-85D3-21BE29666117}"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t>-often volunteered to participate first</a:t>
            </a:r>
          </a:p>
          <a:p>
            <a:pPr>
              <a:spcBef>
                <a:spcPct val="0"/>
              </a:spcBef>
            </a:pPr>
            <a:r>
              <a:rPr lang="en-US" dirty="0" smtClean="0"/>
              <a:t>-very anxious, lost interest quickly and tended to dominate social interactions</a:t>
            </a:r>
          </a:p>
          <a:p>
            <a:pPr>
              <a:spcBef>
                <a:spcPct val="0"/>
              </a:spcBef>
            </a:pPr>
            <a:r>
              <a:rPr lang="en-US" dirty="0" smtClean="0"/>
              <a:t>-had trouble understanding how to play the Untangle application, moving circles quickly at random</a:t>
            </a:r>
          </a:p>
          <a:p>
            <a:pPr>
              <a:spcBef>
                <a:spcPct val="0"/>
              </a:spcBef>
            </a:pPr>
            <a:r>
              <a:rPr lang="en-US" dirty="0" smtClean="0"/>
              <a:t>-frustrating for peers to work with her</a:t>
            </a:r>
          </a:p>
          <a:p>
            <a:pPr>
              <a:spcBef>
                <a:spcPct val="0"/>
              </a:spcBef>
            </a:pPr>
            <a:r>
              <a:rPr lang="en-US" dirty="0" smtClean="0"/>
              <a:t>-over the following weeks, she gained confidence</a:t>
            </a:r>
          </a:p>
          <a:p>
            <a:pPr>
              <a:spcBef>
                <a:spcPct val="0"/>
              </a:spcBef>
            </a:pPr>
            <a:r>
              <a:rPr lang="en-US" dirty="0" smtClean="0"/>
              <a:t>	- started listening to </a:t>
            </a:r>
            <a:r>
              <a:rPr lang="en-US" dirty="0" smtClean="0">
                <a:latin typeface="Times New Roman" charset="0"/>
              </a:rPr>
              <a:t>suggestions from partners, asking about their feelings, and seeking commonality with them, though still highly anxious</a:t>
            </a:r>
          </a:p>
          <a:p>
            <a:pPr>
              <a:spcBef>
                <a:spcPct val="0"/>
              </a:spcBef>
            </a:pPr>
            <a:r>
              <a:rPr lang="en-US" dirty="0" smtClean="0"/>
              <a:t>-by last sessions, she played with great skill</a:t>
            </a:r>
          </a:p>
          <a:p>
            <a:pPr>
              <a:spcBef>
                <a:spcPct val="0"/>
              </a:spcBef>
            </a:pPr>
            <a:r>
              <a:rPr lang="en-US" dirty="0" smtClean="0"/>
              <a:t>	-taught others how to play</a:t>
            </a:r>
          </a:p>
          <a:p>
            <a:pPr>
              <a:spcBef>
                <a:spcPct val="0"/>
              </a:spcBef>
            </a:pPr>
            <a:endParaRPr lang="en-US" dirty="0" smtClean="0"/>
          </a:p>
          <a:p>
            <a:pPr>
              <a:spcBef>
                <a:spcPct val="0"/>
              </a:spcBef>
            </a:pPr>
            <a:r>
              <a:rPr lang="en-US" dirty="0" smtClean="0"/>
              <a:t>importance  of  learning  about  these  interventions  longitudinally</a:t>
            </a:r>
          </a:p>
          <a:p>
            <a:pPr>
              <a:spcBef>
                <a:spcPct val="0"/>
              </a:spcBef>
            </a:pPr>
            <a:r>
              <a:rPr lang="en-US" dirty="0" smtClean="0"/>
              <a:t>Importance of toolbox approach</a:t>
            </a:r>
          </a:p>
          <a:p>
            <a:pPr>
              <a:spcBef>
                <a:spcPct val="0"/>
              </a:spcBef>
            </a:pPr>
            <a:r>
              <a:rPr lang="en-US" dirty="0" smtClean="0"/>
              <a:t>Need to gain confidence in order to trigger pro-social behaviors</a:t>
            </a:r>
          </a:p>
        </p:txBody>
      </p:sp>
      <p:sp>
        <p:nvSpPr>
          <p:cNvPr id="4" name="Slide Number Placeholder 3"/>
          <p:cNvSpPr>
            <a:spLocks noGrp="1"/>
          </p:cNvSpPr>
          <p:nvPr>
            <p:ph type="sldNum" sz="quarter" idx="10"/>
          </p:nvPr>
        </p:nvSpPr>
        <p:spPr/>
        <p:txBody>
          <a:bodyPr/>
          <a:lstStyle/>
          <a:p>
            <a:fld id="{48D65370-DFF2-5045-85D3-21BE29666117}"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7092EEE4-CF4F-BB4D-BD34-2B3115184D8B}" type="datetimeFigureOut">
              <a:rPr lang="en-US" smtClean="0"/>
              <a:pPr/>
              <a:t>10/8/10</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389C492-EA67-D74B-ABF8-D01425196DC6}"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92EEE4-CF4F-BB4D-BD34-2B3115184D8B}" type="datetimeFigureOut">
              <a:rPr lang="en-US" smtClean="0"/>
              <a:pPr/>
              <a:t>10/8/10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9C492-EA67-D74B-ABF8-D01425196DC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92EEE4-CF4F-BB4D-BD34-2B3115184D8B}" type="datetimeFigureOut">
              <a:rPr lang="en-US" smtClean="0"/>
              <a:pPr/>
              <a:t>10/8/10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9C492-EA67-D74B-ABF8-D01425196DC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92EEE4-CF4F-BB4D-BD34-2B3115184D8B}" type="datetimeFigureOut">
              <a:rPr lang="en-US" smtClean="0"/>
              <a:pPr/>
              <a:t>10/8/10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9C492-EA67-D74B-ABF8-D01425196DC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092EEE4-CF4F-BB4D-BD34-2B3115184D8B}" type="datetimeFigureOut">
              <a:rPr lang="en-US" smtClean="0"/>
              <a:pPr/>
              <a:t>10/8/10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9C492-EA67-D74B-ABF8-D01425196DC6}"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092EEE4-CF4F-BB4D-BD34-2B3115184D8B}" type="datetimeFigureOut">
              <a:rPr lang="en-US" smtClean="0"/>
              <a:pPr/>
              <a:t>10/8/10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9C492-EA67-D74B-ABF8-D01425196DC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092EEE4-CF4F-BB4D-BD34-2B3115184D8B}" type="datetimeFigureOut">
              <a:rPr lang="en-US" smtClean="0"/>
              <a:pPr/>
              <a:t>10/8/10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89C492-EA67-D74B-ABF8-D01425196DC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092EEE4-CF4F-BB4D-BD34-2B3115184D8B}" type="datetimeFigureOut">
              <a:rPr lang="en-US" smtClean="0"/>
              <a:pPr/>
              <a:t>10/8/10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89C492-EA67-D74B-ABF8-D01425196DC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7092EEE4-CF4F-BB4D-BD34-2B3115184D8B}" type="datetimeFigureOut">
              <a:rPr lang="en-US" smtClean="0"/>
              <a:pPr/>
              <a:t>10/8/10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89C492-EA67-D74B-ABF8-D01425196DC6}"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092EEE4-CF4F-BB4D-BD34-2B3115184D8B}" type="datetimeFigureOut">
              <a:rPr lang="en-US" smtClean="0"/>
              <a:pPr/>
              <a:t>10/8/10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9C492-EA67-D74B-ABF8-D01425196DC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092EEE4-CF4F-BB4D-BD34-2B3115184D8B}" type="datetimeFigureOut">
              <a:rPr lang="en-US" smtClean="0"/>
              <a:pPr/>
              <a:t>10/8/10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9C492-EA67-D74B-ABF8-D01425196DC6}"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US" smtClean="0"/>
              <a:t>Click icon to add picture</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7092EEE4-CF4F-BB4D-BD34-2B3115184D8B}" type="datetimeFigureOut">
              <a:rPr lang="en-US" smtClean="0"/>
              <a:pPr/>
              <a:t>10/8/10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A389C492-EA67-D74B-ABF8-D01425196DC6}"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4.png"/><Relationship Id="rId1" Type="http://schemas.openxmlformats.org/officeDocument/2006/relationships/video" Target="file://localhost/Users/juanpablohourcade/Documents/synchdocs/public-html/projects/asd/activities/music.mov" TargetMode="Externa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5.png"/><Relationship Id="rId1" Type="http://schemas.openxmlformats.org/officeDocument/2006/relationships/video" Target="file://localhost/Users/juanpablohourcade/Documents/synchdocs/public-html/projects/asd/activities/untangle.mov" TargetMode="Externa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6.png"/><Relationship Id="rId1" Type="http://schemas.openxmlformats.org/officeDocument/2006/relationships/video" Target="file://localhost/Users/juanpablohourcade/Documents/synchdocs/public-html/projects/asd/activities/emotions.mov" TargetMode="Externa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7.png"/><Relationship Id="rId1" Type="http://schemas.openxmlformats.org/officeDocument/2006/relationships/video" Target="file://localhost/Users/juanpablohourcade/Documents/synchdocs/public-html/projects/asd/activities/drawing.mov" TargetMode="Externa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3.png"/><Relationship Id="rId1" Type="http://schemas.openxmlformats.org/officeDocument/2006/relationships/video" Target="file://localhost/Users/juanpablohourcade/Documents/synchdocs/public-html/projects/asd/activities/zooming.mov" TargetMode="Externa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openautismlogo2.png"/>
          <p:cNvPicPr>
            <a:picLocks noChangeAspect="1"/>
          </p:cNvPicPr>
          <p:nvPr/>
        </p:nvPicPr>
        <p:blipFill>
          <a:blip r:embed="rId3"/>
          <a:stretch>
            <a:fillRect/>
          </a:stretch>
        </p:blipFill>
        <p:spPr>
          <a:xfrm>
            <a:off x="6830780" y="5032507"/>
            <a:ext cx="2313220" cy="1825493"/>
          </a:xfrm>
          <a:prstGeom prst="rect">
            <a:avLst/>
          </a:prstGeom>
        </p:spPr>
      </p:pic>
      <p:sp>
        <p:nvSpPr>
          <p:cNvPr id="2" name="Title 1"/>
          <p:cNvSpPr>
            <a:spLocks noGrp="1"/>
          </p:cNvSpPr>
          <p:nvPr>
            <p:ph type="ctrTitle"/>
          </p:nvPr>
        </p:nvSpPr>
        <p:spPr>
          <a:xfrm>
            <a:off x="1432560" y="359898"/>
            <a:ext cx="7406640" cy="3386602"/>
          </a:xfrm>
        </p:spPr>
        <p:txBody>
          <a:bodyPr>
            <a:normAutofit fontScale="90000"/>
          </a:bodyPr>
          <a:lstStyle/>
          <a:p>
            <a:r>
              <a:rPr lang="en-US" dirty="0" smtClean="0"/>
              <a:t>Improving the quality of communication and </a:t>
            </a:r>
            <a:r>
              <a:rPr lang="en-US" b="1" dirty="0" smtClean="0"/>
              <a:t>social</a:t>
            </a:r>
            <a:r>
              <a:rPr lang="en-US" dirty="0" smtClean="0"/>
              <a:t> interactions for children with </a:t>
            </a:r>
            <a:r>
              <a:rPr lang="en-US" b="1" dirty="0" smtClean="0"/>
              <a:t>Autism</a:t>
            </a:r>
            <a:r>
              <a:rPr lang="en-US" dirty="0" smtClean="0"/>
              <a:t> Spectrum Disorders through </a:t>
            </a:r>
            <a:r>
              <a:rPr lang="en-US" b="1" dirty="0" smtClean="0"/>
              <a:t>multi-touch </a:t>
            </a:r>
            <a:r>
              <a:rPr lang="en-US" dirty="0" smtClean="0"/>
              <a:t>tablet applications</a:t>
            </a:r>
            <a:endParaRPr lang="en-US" dirty="0"/>
          </a:p>
        </p:txBody>
      </p:sp>
      <p:sp>
        <p:nvSpPr>
          <p:cNvPr id="3" name="Subtitle 2"/>
          <p:cNvSpPr>
            <a:spLocks noGrp="1"/>
          </p:cNvSpPr>
          <p:nvPr>
            <p:ph type="subTitle" idx="1"/>
          </p:nvPr>
        </p:nvSpPr>
        <p:spPr>
          <a:xfrm>
            <a:off x="1432560" y="4646180"/>
            <a:ext cx="7406640" cy="1752600"/>
          </a:xfrm>
        </p:spPr>
        <p:txBody>
          <a:bodyPr>
            <a:normAutofit lnSpcReduction="10000"/>
          </a:bodyPr>
          <a:lstStyle/>
          <a:p>
            <a:r>
              <a:rPr lang="en-US" dirty="0" smtClean="0"/>
              <a:t>Juan Pablo Hourcade, Natasha Bullock-Rest and Thomas Hansen</a:t>
            </a:r>
          </a:p>
          <a:p>
            <a:r>
              <a:rPr lang="en-US" dirty="0" smtClean="0"/>
              <a:t>Department of Computer Science</a:t>
            </a:r>
          </a:p>
          <a:p>
            <a:r>
              <a:rPr lang="en-US" dirty="0" smtClean="0"/>
              <a:t>University of Iowa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music composition</a:t>
            </a:r>
            <a:endParaRPr lang="en-US" dirty="0"/>
          </a:p>
        </p:txBody>
      </p:sp>
      <p:pic>
        <p:nvPicPr>
          <p:cNvPr id="4" name="music.mov">
            <a:hlinkClick r:id="" action="ppaction://media"/>
          </p:cNvPr>
          <p:cNvPicPr/>
          <p:nvPr>
            <p:ph idx="1"/>
            <a:videoFile r:link="rId1"/>
          </p:nvPr>
        </p:nvPicPr>
        <p:blipFill>
          <a:blip r:embed="rId4"/>
          <a:stretch>
            <a:fillRect/>
          </a:stretch>
        </p:blipFill>
        <p:spPr>
          <a:xfrm>
            <a:off x="1845354" y="1343533"/>
            <a:ext cx="6979913" cy="5234935"/>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a:t>
            </a:r>
            <a:r>
              <a:rPr lang="en-US" smtClean="0"/>
              <a:t>puzzle solving</a:t>
            </a:r>
            <a:endParaRPr lang="en-US" dirty="0"/>
          </a:p>
        </p:txBody>
      </p:sp>
      <p:pic>
        <p:nvPicPr>
          <p:cNvPr id="4" name="untangle.mov">
            <a:hlinkClick r:id="" action="ppaction://media"/>
          </p:cNvPr>
          <p:cNvPicPr/>
          <p:nvPr>
            <p:ph idx="1"/>
            <a:videoFile r:link="rId1"/>
          </p:nvPr>
        </p:nvPicPr>
        <p:blipFill>
          <a:blip r:embed="rId4"/>
          <a:stretch>
            <a:fillRect/>
          </a:stretch>
        </p:blipFill>
        <p:spPr>
          <a:xfrm>
            <a:off x="1725949" y="1253980"/>
            <a:ext cx="6737466" cy="50531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Emotion modeling with </a:t>
            </a:r>
            <a:r>
              <a:rPr lang="en-US" dirty="0" err="1" smtClean="0"/>
              <a:t>Photogoo</a:t>
            </a:r>
            <a:endParaRPr lang="en-US" dirty="0"/>
          </a:p>
        </p:txBody>
      </p:sp>
      <p:pic>
        <p:nvPicPr>
          <p:cNvPr id="4" name="emotions.mov">
            <a:hlinkClick r:id="" action="ppaction://media"/>
          </p:cNvPr>
          <p:cNvPicPr/>
          <p:nvPr>
            <p:ph idx="1"/>
            <a:videoFile r:link="rId1"/>
          </p:nvPr>
        </p:nvPicPr>
        <p:blipFill>
          <a:blip r:embed="rId4"/>
          <a:stretch>
            <a:fillRect/>
          </a:stretch>
        </p:blipFill>
        <p:spPr>
          <a:xfrm>
            <a:off x="1660819" y="1205133"/>
            <a:ext cx="6838664" cy="5128998"/>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observations</a:t>
            </a:r>
            <a:endParaRPr lang="en-US" dirty="0"/>
          </a:p>
        </p:txBody>
      </p:sp>
      <p:sp>
        <p:nvSpPr>
          <p:cNvPr id="3" name="Content Placeholder 2"/>
          <p:cNvSpPr>
            <a:spLocks noGrp="1"/>
          </p:cNvSpPr>
          <p:nvPr>
            <p:ph idx="1"/>
          </p:nvPr>
        </p:nvSpPr>
        <p:spPr/>
        <p:txBody>
          <a:bodyPr/>
          <a:lstStyle/>
          <a:p>
            <a:r>
              <a:rPr lang="en-US" dirty="0" smtClean="0"/>
              <a:t>Beth, 13 years old</a:t>
            </a:r>
          </a:p>
          <a:p>
            <a:r>
              <a:rPr lang="en-US" dirty="0" smtClean="0"/>
              <a:t>Jane, 14 years old</a:t>
            </a:r>
          </a:p>
          <a:p>
            <a:r>
              <a:rPr lang="en-US" dirty="0" smtClean="0"/>
              <a:t>Robert, 9 years old</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Beth, 13 years old</a:t>
            </a:r>
            <a:endParaRPr lang="en-US" dirty="0"/>
          </a:p>
        </p:txBody>
      </p:sp>
      <p:sp>
        <p:nvSpPr>
          <p:cNvPr id="3" name="Content Placeholder 2"/>
          <p:cNvSpPr>
            <a:spLocks noGrp="1"/>
          </p:cNvSpPr>
          <p:nvPr>
            <p:ph idx="1"/>
          </p:nvPr>
        </p:nvSpPr>
        <p:spPr/>
        <p:txBody>
          <a:bodyPr/>
          <a:lstStyle/>
          <a:p>
            <a:r>
              <a:rPr lang="en-US" dirty="0" smtClean="0"/>
              <a:t>From reluctance to enjoyment of social activities</a:t>
            </a:r>
            <a:endParaRPr lang="en-US" dirty="0"/>
          </a:p>
        </p:txBody>
      </p:sp>
      <p:pic>
        <p:nvPicPr>
          <p:cNvPr id="4" name="drawing.mov">
            <a:hlinkClick r:id="" action="ppaction://media"/>
          </p:cNvPr>
          <p:cNvPicPr/>
          <p:nvPr>
            <a:videoFile r:link="rId1"/>
          </p:nvPr>
        </p:nvPicPr>
        <p:blipFill>
          <a:blip r:embed="rId4"/>
          <a:stretch>
            <a:fillRect/>
          </a:stretch>
        </p:blipFill>
        <p:spPr>
          <a:xfrm>
            <a:off x="1856133" y="2523767"/>
            <a:ext cx="5264762" cy="394857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Jane, 14 years old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Confidence enables social interactions</a:t>
            </a:r>
          </a:p>
          <a:p>
            <a:r>
              <a:rPr lang="en-US" dirty="0" smtClean="0"/>
              <a:t>Always happy to participate</a:t>
            </a:r>
          </a:p>
          <a:p>
            <a:r>
              <a:rPr lang="en-US" dirty="0" smtClean="0"/>
              <a:t>Challenges early in the semester</a:t>
            </a:r>
          </a:p>
          <a:p>
            <a:pPr lvl="1"/>
            <a:r>
              <a:rPr lang="en-US" dirty="0" smtClean="0"/>
              <a:t>Quickly losing interest</a:t>
            </a:r>
          </a:p>
          <a:p>
            <a:pPr lvl="1"/>
            <a:r>
              <a:rPr lang="en-US" dirty="0" smtClean="0"/>
              <a:t>Anxious</a:t>
            </a:r>
          </a:p>
          <a:p>
            <a:pPr lvl="1"/>
            <a:r>
              <a:rPr lang="en-US" dirty="0" smtClean="0"/>
              <a:t>Difficulty giving up her turn</a:t>
            </a:r>
          </a:p>
          <a:p>
            <a:r>
              <a:rPr lang="en-US" dirty="0" smtClean="0"/>
              <a:t>Gained confidence in one activity</a:t>
            </a:r>
          </a:p>
          <a:p>
            <a:pPr lvl="1"/>
            <a:r>
              <a:rPr lang="en-US" dirty="0" smtClean="0"/>
              <a:t>Untangle</a:t>
            </a:r>
          </a:p>
          <a:p>
            <a:r>
              <a:rPr lang="en-US" dirty="0" smtClean="0"/>
              <a:t>Much improved social skills</a:t>
            </a:r>
          </a:p>
          <a:p>
            <a:pPr lvl="1"/>
            <a:r>
              <a:rPr lang="en-US" dirty="0" smtClean="0"/>
              <a:t>Sustained interest</a:t>
            </a:r>
          </a:p>
          <a:p>
            <a:pPr lvl="1"/>
            <a:r>
              <a:rPr lang="en-US" dirty="0" smtClean="0"/>
              <a:t>Discussion of strategies</a:t>
            </a:r>
          </a:p>
          <a:p>
            <a:pPr lvl="1"/>
            <a:r>
              <a:rPr lang="en-US" dirty="0" smtClean="0"/>
              <a:t>Asking for feedback</a:t>
            </a:r>
          </a:p>
          <a:p>
            <a:pPr lvl="1"/>
            <a:r>
              <a:rPr lang="en-US" dirty="0" smtClean="0"/>
              <a:t>Giving encouragement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Robert, 9 years old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Highs and lows with low-functioning child</a:t>
            </a:r>
          </a:p>
          <a:p>
            <a:r>
              <a:rPr lang="en-US" dirty="0" smtClean="0"/>
              <a:t>Mainly used </a:t>
            </a:r>
            <a:r>
              <a:rPr lang="en-US" dirty="0" err="1" smtClean="0"/>
              <a:t>Photogoo</a:t>
            </a:r>
            <a:endParaRPr lang="en-US" dirty="0" smtClean="0"/>
          </a:p>
          <a:p>
            <a:r>
              <a:rPr lang="en-US" dirty="0" smtClean="0"/>
              <a:t>Started with very repetitive, broad motions</a:t>
            </a:r>
          </a:p>
          <a:p>
            <a:pPr lvl="1"/>
            <a:r>
              <a:rPr lang="en-US" dirty="0" smtClean="0"/>
              <a:t>High interest in activity</a:t>
            </a:r>
          </a:p>
          <a:p>
            <a:pPr lvl="1"/>
            <a:r>
              <a:rPr lang="en-US" dirty="0" smtClean="0"/>
              <a:t>High engagement</a:t>
            </a:r>
          </a:p>
          <a:p>
            <a:r>
              <a:rPr lang="en-US" dirty="0" smtClean="0"/>
              <a:t>Working with close aide</a:t>
            </a:r>
          </a:p>
          <a:p>
            <a:pPr lvl="1"/>
            <a:r>
              <a:rPr lang="en-US" dirty="0" smtClean="0"/>
              <a:t>Followed prompts</a:t>
            </a:r>
          </a:p>
          <a:p>
            <a:pPr lvl="1"/>
            <a:r>
              <a:rPr lang="en-US" dirty="0" smtClean="0"/>
              <a:t>Small incremental motions</a:t>
            </a:r>
          </a:p>
          <a:p>
            <a:pPr lvl="1"/>
            <a:r>
              <a:rPr lang="en-US" dirty="0" smtClean="0"/>
              <a:t>Successful emotion modeling</a:t>
            </a:r>
          </a:p>
          <a:p>
            <a:r>
              <a:rPr lang="en-US" dirty="0" smtClean="0"/>
              <a:t>Reverted to earlier behavior with aide not present</a:t>
            </a:r>
          </a:p>
          <a:p>
            <a:r>
              <a:rPr lang="en-US" dirty="0" smtClean="0"/>
              <a:t>Took very negatively to changes in user interface</a:t>
            </a:r>
          </a:p>
          <a:p>
            <a:pPr lvl="1"/>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from children</a:t>
            </a:r>
            <a:endParaRPr lang="en-US" dirty="0"/>
          </a:p>
        </p:txBody>
      </p:sp>
      <p:pic>
        <p:nvPicPr>
          <p:cNvPr id="4" name="Content Placeholder 3" descr="sticky notes.jpg"/>
          <p:cNvPicPr>
            <a:picLocks noGrp="1" noChangeAspect="1"/>
          </p:cNvPicPr>
          <p:nvPr>
            <p:ph idx="1"/>
          </p:nvPr>
        </p:nvPicPr>
        <p:blipFill>
          <a:blip r:embed="rId3"/>
          <a:srcRect l="-17297" r="-17297"/>
          <a:stretch>
            <a:fillRect/>
          </a:stretch>
        </p:blip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Feedback from teachers and parents</a:t>
            </a:r>
            <a:endParaRPr lang="en-US" dirty="0"/>
          </a:p>
        </p:txBody>
      </p:sp>
      <p:sp>
        <p:nvSpPr>
          <p:cNvPr id="5" name="Content Placeholder 4"/>
          <p:cNvSpPr>
            <a:spLocks noGrp="1"/>
          </p:cNvSpPr>
          <p:nvPr>
            <p:ph idx="1"/>
          </p:nvPr>
        </p:nvSpPr>
        <p:spPr/>
        <p:txBody>
          <a:bodyPr/>
          <a:lstStyle/>
          <a:p>
            <a:r>
              <a:rPr lang="en-US" dirty="0" smtClean="0"/>
              <a:t>Very positive feedback</a:t>
            </a:r>
          </a:p>
          <a:p>
            <a:r>
              <a:rPr lang="en-US" dirty="0" smtClean="0"/>
              <a:t>Back at both sites</a:t>
            </a:r>
          </a:p>
          <a:p>
            <a:pPr lvl="1"/>
            <a:r>
              <a:rPr lang="en-US" dirty="0" smtClean="0"/>
              <a:t>Tablets available full-time to staff this year</a:t>
            </a:r>
          </a:p>
          <a:p>
            <a:pPr lvl="1"/>
            <a:r>
              <a:rPr lang="en-US" dirty="0" smtClean="0"/>
              <a:t>Will use social skills questionnaires to track changes</a:t>
            </a:r>
          </a:p>
          <a:p>
            <a:r>
              <a:rPr lang="en-US" dirty="0" smtClean="0"/>
              <a:t>Parents lobbying to have activities/hardware available at more schools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p:txBody>
          <a:bodyPr/>
          <a:lstStyle/>
          <a:p>
            <a:r>
              <a:rPr lang="en-US" dirty="0" smtClean="0"/>
              <a:t>Virtual peer as communication intermediary- </a:t>
            </a:r>
            <a:r>
              <a:rPr lang="en-US" dirty="0" err="1" smtClean="0"/>
              <a:t>Tartaro</a:t>
            </a:r>
            <a:r>
              <a:rPr lang="en-US" dirty="0" smtClean="0"/>
              <a:t> and </a:t>
            </a:r>
            <a:r>
              <a:rPr lang="en-US" dirty="0" err="1" smtClean="0"/>
              <a:t>Cassell</a:t>
            </a:r>
            <a:r>
              <a:rPr lang="en-US" dirty="0" smtClean="0"/>
              <a:t> (2008)</a:t>
            </a:r>
          </a:p>
          <a:p>
            <a:r>
              <a:rPr lang="en-US" dirty="0" err="1" smtClean="0"/>
              <a:t>Multitouch</a:t>
            </a:r>
            <a:r>
              <a:rPr lang="en-US" dirty="0" smtClean="0"/>
              <a:t> tabletop cooperative game- Piper et al. (2006)</a:t>
            </a:r>
          </a:p>
          <a:p>
            <a:r>
              <a:rPr lang="en-US" dirty="0" err="1" smtClean="0"/>
              <a:t>StoryTable</a:t>
            </a:r>
            <a:r>
              <a:rPr lang="en-US" dirty="0" smtClean="0"/>
              <a:t>, enforced collaboration on </a:t>
            </a:r>
            <a:r>
              <a:rPr lang="en-US" dirty="0" err="1" smtClean="0"/>
              <a:t>multitouch</a:t>
            </a:r>
            <a:r>
              <a:rPr lang="en-US" dirty="0" smtClean="0"/>
              <a:t> tabletop- Gal et al. (2009)</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challenges</a:t>
            </a:r>
            <a:endParaRPr lang="en-US" dirty="0"/>
          </a:p>
        </p:txBody>
      </p:sp>
      <p:sp>
        <p:nvSpPr>
          <p:cNvPr id="3" name="Content Placeholder 2"/>
          <p:cNvSpPr>
            <a:spLocks noGrp="1"/>
          </p:cNvSpPr>
          <p:nvPr>
            <p:ph idx="1"/>
          </p:nvPr>
        </p:nvSpPr>
        <p:spPr/>
        <p:txBody>
          <a:bodyPr/>
          <a:lstStyle/>
          <a:p>
            <a:r>
              <a:rPr lang="en-US" dirty="0" smtClean="0"/>
              <a:t>Greater numbers of children diagnosed</a:t>
            </a:r>
          </a:p>
          <a:p>
            <a:r>
              <a:rPr lang="en-US" dirty="0" smtClean="0"/>
              <a:t>Outcomes still poor for many</a:t>
            </a:r>
          </a:p>
          <a:p>
            <a:r>
              <a:rPr lang="en-US" dirty="0" smtClean="0"/>
              <a:t>Engaging with all stakeholders</a:t>
            </a:r>
          </a:p>
          <a:p>
            <a:r>
              <a:rPr lang="en-US" dirty="0" smtClean="0"/>
              <a:t>Lack of free, open resources</a:t>
            </a:r>
          </a:p>
          <a:p>
            <a:r>
              <a:rPr lang="en-US" dirty="0" smtClean="0"/>
              <a:t>Computer interventions don’t support face-to-face activities</a:t>
            </a:r>
          </a:p>
          <a:p>
            <a:r>
              <a:rPr lang="en-US" dirty="0" smtClean="0"/>
              <a:t>Finding an intervention that appeals to the child</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Activities around </a:t>
            </a:r>
            <a:r>
              <a:rPr lang="en-US" dirty="0" err="1" smtClean="0"/>
              <a:t>multitouch</a:t>
            </a:r>
            <a:r>
              <a:rPr lang="en-US" dirty="0" smtClean="0"/>
              <a:t> tablets can enable</a:t>
            </a:r>
          </a:p>
          <a:p>
            <a:pPr lvl="1"/>
            <a:r>
              <a:rPr lang="en-US" dirty="0" smtClean="0"/>
              <a:t>Collaboration</a:t>
            </a:r>
          </a:p>
          <a:p>
            <a:pPr lvl="1"/>
            <a:r>
              <a:rPr lang="en-US" dirty="0" smtClean="0"/>
              <a:t>Creativity</a:t>
            </a:r>
          </a:p>
          <a:p>
            <a:pPr lvl="1"/>
            <a:r>
              <a:rPr lang="en-US" dirty="0" smtClean="0"/>
              <a:t>Self-expression</a:t>
            </a:r>
          </a:p>
          <a:p>
            <a:r>
              <a:rPr lang="en-US" dirty="0" smtClean="0"/>
              <a:t>Toolbox approach helps us reach more children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smtClean="0"/>
              <a:t>Thanks to </a:t>
            </a:r>
            <a:r>
              <a:rPr lang="en-US" dirty="0" smtClean="0"/>
              <a:t>the children, parents, teachers, and special education staff at Hoover Elementary School, Four Oaks and the Grant Wood Area Education Agency </a:t>
            </a:r>
            <a:endParaRPr lang="en-US" dirty="0" smtClean="0"/>
          </a:p>
          <a:p>
            <a:r>
              <a:rPr lang="en-US" dirty="0" smtClean="0"/>
              <a:t>This </a:t>
            </a:r>
            <a:r>
              <a:rPr lang="en-US" dirty="0" smtClean="0"/>
              <a:t>work was funded in part by the Iowa Department of Education through our University's Regional Autism Services Program, one of the Child Health Specialty Clinics</a:t>
            </a:r>
            <a:r>
              <a:rPr lang="en-US" dirty="0" smtClean="0"/>
              <a:t> </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openautismlogo2.png"/>
          <p:cNvPicPr>
            <a:picLocks noGrp="1" noChangeAspect="1"/>
          </p:cNvPicPr>
          <p:nvPr>
            <p:ph idx="1"/>
          </p:nvPr>
        </p:nvPicPr>
        <p:blipFill>
          <a:blip r:embed="rId2"/>
          <a:srcRect l="-11640" r="-11640"/>
          <a:stretch>
            <a:fillRect/>
          </a:stretch>
        </p:blipFill>
        <p:spPr>
          <a:xfrm>
            <a:off x="1272782" y="551069"/>
            <a:ext cx="7498080" cy="4800600"/>
          </a:xfrm>
        </p:spPr>
      </p:pic>
      <p:sp>
        <p:nvSpPr>
          <p:cNvPr id="5" name="TextBox 4"/>
          <p:cNvSpPr txBox="1"/>
          <p:nvPr/>
        </p:nvSpPr>
        <p:spPr>
          <a:xfrm>
            <a:off x="1782968" y="5351669"/>
            <a:ext cx="6629674" cy="707886"/>
          </a:xfrm>
          <a:prstGeom prst="rect">
            <a:avLst/>
          </a:prstGeom>
          <a:noFill/>
        </p:spPr>
        <p:txBody>
          <a:bodyPr wrap="square" rtlCol="0">
            <a:spAutoFit/>
          </a:bodyPr>
          <a:lstStyle/>
          <a:p>
            <a:pPr algn="ctr"/>
            <a:r>
              <a:rPr lang="en-US" sz="4000" dirty="0" err="1" smtClean="0"/>
              <a:t>openautismsoftware.org</a:t>
            </a:r>
            <a:endParaRPr lang="en-US"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principles</a:t>
            </a:r>
            <a:endParaRPr lang="en-US" dirty="0"/>
          </a:p>
        </p:txBody>
      </p:sp>
      <p:sp>
        <p:nvSpPr>
          <p:cNvPr id="3" name="Content Placeholder 2"/>
          <p:cNvSpPr>
            <a:spLocks noGrp="1"/>
          </p:cNvSpPr>
          <p:nvPr>
            <p:ph idx="1"/>
          </p:nvPr>
        </p:nvSpPr>
        <p:spPr/>
        <p:txBody>
          <a:bodyPr/>
          <a:lstStyle/>
          <a:p>
            <a:r>
              <a:rPr lang="en-US" dirty="0" smtClean="0"/>
              <a:t>Participation</a:t>
            </a:r>
          </a:p>
          <a:p>
            <a:r>
              <a:rPr lang="en-US" dirty="0" smtClean="0"/>
              <a:t>Access</a:t>
            </a:r>
          </a:p>
          <a:p>
            <a:r>
              <a:rPr lang="en-US" dirty="0" smtClean="0"/>
              <a:t>Personalization</a:t>
            </a:r>
          </a:p>
          <a:p>
            <a:r>
              <a:rPr lang="en-US" dirty="0" smtClean="0"/>
              <a:t>Sustainability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approach</a:t>
            </a:r>
            <a:endParaRPr lang="en-US" dirty="0"/>
          </a:p>
        </p:txBody>
      </p:sp>
      <p:sp>
        <p:nvSpPr>
          <p:cNvPr id="3" name="Content Placeholder 2"/>
          <p:cNvSpPr>
            <a:spLocks noGrp="1"/>
          </p:cNvSpPr>
          <p:nvPr>
            <p:ph idx="1"/>
          </p:nvPr>
        </p:nvSpPr>
        <p:spPr/>
        <p:txBody>
          <a:bodyPr/>
          <a:lstStyle/>
          <a:p>
            <a:r>
              <a:rPr lang="en-US" dirty="0" smtClean="0"/>
              <a:t>Leverage interest in computers</a:t>
            </a:r>
          </a:p>
          <a:p>
            <a:r>
              <a:rPr lang="en-US" dirty="0" smtClean="0"/>
              <a:t>Engage children in face-to-face activities with others</a:t>
            </a:r>
          </a:p>
          <a:p>
            <a:pPr lvl="1"/>
            <a:r>
              <a:rPr lang="en-US" dirty="0" err="1" smtClean="0"/>
              <a:t>Multitouch</a:t>
            </a:r>
            <a:r>
              <a:rPr lang="en-US" dirty="0" smtClean="0"/>
              <a:t> tablets</a:t>
            </a:r>
          </a:p>
          <a:p>
            <a:r>
              <a:rPr lang="en-US" dirty="0" smtClean="0"/>
              <a:t>Toolbox of activities and software</a:t>
            </a:r>
          </a:p>
          <a:p>
            <a:r>
              <a:rPr lang="en-US" dirty="0" smtClean="0"/>
              <a:t>Participatory design</a:t>
            </a:r>
          </a:p>
          <a:p>
            <a:r>
              <a:rPr lang="en-US" dirty="0" smtClean="0"/>
              <a:t>Free, open source</a:t>
            </a:r>
          </a:p>
          <a:p>
            <a:r>
              <a:rPr lang="en-US" dirty="0" smtClean="0"/>
              <a:t>Use commoditized hardware</a:t>
            </a:r>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Targeted skills</a:t>
            </a:r>
            <a:endParaRPr lang="en-US" dirty="0"/>
          </a:p>
        </p:txBody>
      </p:sp>
      <p:sp>
        <p:nvSpPr>
          <p:cNvPr id="3" name="Content Placeholder 2"/>
          <p:cNvSpPr>
            <a:spLocks noGrp="1"/>
          </p:cNvSpPr>
          <p:nvPr>
            <p:ph idx="1"/>
          </p:nvPr>
        </p:nvSpPr>
        <p:spPr/>
        <p:txBody>
          <a:bodyPr/>
          <a:lstStyle/>
          <a:p>
            <a:r>
              <a:rPr lang="en-US" dirty="0" smtClean="0"/>
              <a:t>Collaboration</a:t>
            </a:r>
          </a:p>
          <a:p>
            <a:r>
              <a:rPr lang="en-US" dirty="0" smtClean="0"/>
              <a:t>Coordination</a:t>
            </a:r>
          </a:p>
          <a:p>
            <a:r>
              <a:rPr lang="en-US" dirty="0" smtClean="0"/>
              <a:t>Creativity</a:t>
            </a:r>
          </a:p>
          <a:p>
            <a:r>
              <a:rPr lang="en-US" dirty="0" smtClean="0"/>
              <a:t>Compromising one’s interests</a:t>
            </a:r>
          </a:p>
          <a:p>
            <a:r>
              <a:rPr lang="en-US" smtClean="0"/>
              <a:t>Understanding emotions</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goal</a:t>
            </a:r>
            <a:endParaRPr lang="en-US" dirty="0"/>
          </a:p>
        </p:txBody>
      </p:sp>
      <p:sp>
        <p:nvSpPr>
          <p:cNvPr id="3" name="Content Placeholder 2"/>
          <p:cNvSpPr>
            <a:spLocks noGrp="1"/>
          </p:cNvSpPr>
          <p:nvPr>
            <p:ph idx="1"/>
          </p:nvPr>
        </p:nvSpPr>
        <p:spPr/>
        <p:txBody>
          <a:bodyPr>
            <a:normAutofit/>
          </a:bodyPr>
          <a:lstStyle/>
          <a:p>
            <a:r>
              <a:rPr lang="en-US" dirty="0" smtClean="0"/>
              <a:t>E</a:t>
            </a:r>
            <a:r>
              <a:rPr lang="en-US" dirty="0" smtClean="0"/>
              <a:t>xplore </a:t>
            </a:r>
            <a:r>
              <a:rPr lang="en-US" dirty="0" smtClean="0"/>
              <a:t>the potential of </a:t>
            </a:r>
            <a:r>
              <a:rPr lang="en-US" dirty="0" err="1" smtClean="0"/>
              <a:t>multitouch</a:t>
            </a:r>
            <a:r>
              <a:rPr lang="en-US" dirty="0" smtClean="0"/>
              <a:t> tablets </a:t>
            </a:r>
            <a:r>
              <a:rPr lang="en-US" dirty="0" smtClean="0"/>
              <a:t>to:</a:t>
            </a:r>
          </a:p>
          <a:p>
            <a:pPr lvl="1"/>
            <a:r>
              <a:rPr lang="en-US" dirty="0" smtClean="0"/>
              <a:t>Engage </a:t>
            </a:r>
            <a:r>
              <a:rPr lang="en-US" dirty="0" smtClean="0"/>
              <a:t>children with ASD in social </a:t>
            </a:r>
            <a:r>
              <a:rPr lang="en-US" dirty="0" smtClean="0"/>
              <a:t>activities</a:t>
            </a:r>
          </a:p>
          <a:p>
            <a:pPr lvl="1"/>
            <a:r>
              <a:rPr lang="en-US" dirty="0" smtClean="0"/>
              <a:t>Encourage them </a:t>
            </a:r>
            <a:r>
              <a:rPr lang="en-US" dirty="0" smtClean="0"/>
              <a:t>to</a:t>
            </a:r>
            <a:r>
              <a:rPr lang="en-US" dirty="0" smtClean="0"/>
              <a:t> </a:t>
            </a:r>
          </a:p>
          <a:p>
            <a:pPr lvl="2"/>
            <a:r>
              <a:rPr lang="en-US" dirty="0" smtClean="0"/>
              <a:t>communicate</a:t>
            </a:r>
          </a:p>
          <a:p>
            <a:pPr lvl="2"/>
            <a:r>
              <a:rPr lang="en-US" dirty="0" smtClean="0"/>
              <a:t>collaborate</a:t>
            </a:r>
          </a:p>
          <a:p>
            <a:pPr lvl="2"/>
            <a:r>
              <a:rPr lang="en-US" dirty="0" smtClean="0"/>
              <a:t>be creative</a:t>
            </a:r>
            <a:endParaRPr lang="en-US" dirty="0" smtClean="0"/>
          </a:p>
          <a:p>
            <a:pPr lvl="2"/>
            <a:r>
              <a:rPr lang="en-US" dirty="0" smtClean="0"/>
              <a:t>compromise their interests</a:t>
            </a:r>
          </a:p>
          <a:p>
            <a:pPr lvl="2"/>
            <a:r>
              <a:rPr lang="en-US" dirty="0" smtClean="0"/>
              <a:t>understand emotions</a:t>
            </a:r>
          </a:p>
          <a:p>
            <a:pPr lvl="2"/>
            <a:r>
              <a:rPr lang="en-US" dirty="0" smtClean="0"/>
              <a:t>express themselves</a:t>
            </a:r>
          </a:p>
          <a:p>
            <a:pPr lvl="1"/>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Iterative development</a:t>
            </a:r>
          </a:p>
          <a:p>
            <a:r>
              <a:rPr lang="en-US" dirty="0" smtClean="0"/>
              <a:t>Two sites</a:t>
            </a:r>
          </a:p>
          <a:p>
            <a:pPr lvl="1"/>
            <a:r>
              <a:rPr lang="en-US" dirty="0" smtClean="0"/>
              <a:t>Hoover Elementary, Iowa City</a:t>
            </a:r>
          </a:p>
          <a:p>
            <a:pPr lvl="2"/>
            <a:r>
              <a:rPr lang="en-US" dirty="0" smtClean="0"/>
              <a:t>16 children, wide range of abilities</a:t>
            </a:r>
          </a:p>
          <a:p>
            <a:pPr lvl="1"/>
            <a:r>
              <a:rPr lang="en-US" dirty="0" smtClean="0"/>
              <a:t>Four Oaks, Cedar Rapids</a:t>
            </a:r>
          </a:p>
          <a:p>
            <a:pPr lvl="2"/>
            <a:r>
              <a:rPr lang="en-US" dirty="0" smtClean="0"/>
              <a:t>10 children, high-functioning</a:t>
            </a:r>
          </a:p>
          <a:p>
            <a:r>
              <a:rPr lang="en-US" dirty="0" smtClean="0"/>
              <a:t>13 two-hour sessions at each site</a:t>
            </a:r>
          </a:p>
          <a:p>
            <a:r>
              <a:rPr lang="en-US" dirty="0" smtClean="0"/>
              <a:t>Feedback from teachers/special ed. staff</a:t>
            </a:r>
          </a:p>
          <a:p>
            <a:r>
              <a:rPr lang="en-US" dirty="0" smtClean="0"/>
              <a:t>Meetings with parents</a:t>
            </a:r>
          </a:p>
          <a:p>
            <a:r>
              <a:rPr lang="en-US" dirty="0" smtClean="0"/>
              <a:t>Meetings with adults with ASD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and activities</a:t>
            </a:r>
            <a:endParaRPr lang="en-US" dirty="0"/>
          </a:p>
        </p:txBody>
      </p:sp>
      <p:sp>
        <p:nvSpPr>
          <p:cNvPr id="3" name="Content Placeholder 2"/>
          <p:cNvSpPr>
            <a:spLocks noGrp="1"/>
          </p:cNvSpPr>
          <p:nvPr>
            <p:ph idx="1"/>
          </p:nvPr>
        </p:nvSpPr>
        <p:spPr/>
        <p:txBody>
          <a:bodyPr/>
          <a:lstStyle/>
          <a:p>
            <a:r>
              <a:rPr lang="en-US" dirty="0" smtClean="0"/>
              <a:t>Collaborative storytelling</a:t>
            </a:r>
          </a:p>
          <a:p>
            <a:r>
              <a:rPr lang="en-US" dirty="0" smtClean="0"/>
              <a:t>Collaborative music composition</a:t>
            </a:r>
            <a:endParaRPr lang="en-US" dirty="0" smtClean="0"/>
          </a:p>
          <a:p>
            <a:r>
              <a:rPr lang="en-US" dirty="0" smtClean="0"/>
              <a:t>Collaborative puzzle solving</a:t>
            </a:r>
          </a:p>
          <a:p>
            <a:r>
              <a:rPr lang="en-US" dirty="0" smtClean="0"/>
              <a:t>Emotion modeling with </a:t>
            </a:r>
            <a:r>
              <a:rPr lang="en-US" dirty="0" err="1" smtClean="0"/>
              <a:t>Photogoo</a:t>
            </a:r>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storytelling</a:t>
            </a:r>
            <a:endParaRPr lang="en-US" dirty="0"/>
          </a:p>
        </p:txBody>
      </p:sp>
      <p:pic>
        <p:nvPicPr>
          <p:cNvPr id="4" name="zooming.mov">
            <a:hlinkClick r:id="" action="ppaction://media"/>
          </p:cNvPr>
          <p:cNvPicPr/>
          <p:nvPr>
            <p:ph idx="1"/>
            <a:videoFile r:link="rId1"/>
          </p:nvPr>
        </p:nvPicPr>
        <p:blipFill>
          <a:blip r:embed="rId4"/>
          <a:stretch>
            <a:fillRect/>
          </a:stretch>
        </p:blipFill>
        <p:spPr>
          <a:xfrm>
            <a:off x="1646124" y="1194111"/>
            <a:ext cx="7287564" cy="5465673"/>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1256</TotalTime>
  <Words>1736</Words>
  <Application>Microsoft Macintosh PowerPoint</Application>
  <PresentationFormat>On-screen Show (4:3)</PresentationFormat>
  <Paragraphs>231</Paragraphs>
  <Slides>22</Slides>
  <Notes>11</Notes>
  <HiddenSlides>0</HiddenSlides>
  <MMClips>5</MMClips>
  <ScaleCrop>false</ScaleCrop>
  <HeadingPairs>
    <vt:vector size="4" baseType="variant">
      <vt:variant>
        <vt:lpstr>Design Template</vt:lpstr>
      </vt:variant>
      <vt:variant>
        <vt:i4>1</vt:i4>
      </vt:variant>
      <vt:variant>
        <vt:lpstr>Slide Titles</vt:lpstr>
      </vt:variant>
      <vt:variant>
        <vt:i4>22</vt:i4>
      </vt:variant>
    </vt:vector>
  </HeadingPairs>
  <TitlesOfParts>
    <vt:vector size="23" baseType="lpstr">
      <vt:lpstr>Solstice</vt:lpstr>
      <vt:lpstr>Improving the quality of communication and social interactions for children with Autism Spectrum Disorders through multi-touch tablet applications</vt:lpstr>
      <vt:lpstr>The challenges</vt:lpstr>
      <vt:lpstr>Our principles</vt:lpstr>
      <vt:lpstr>Our approach</vt:lpstr>
      <vt:lpstr>Targeted skills</vt:lpstr>
      <vt:lpstr>Research goal</vt:lpstr>
      <vt:lpstr>Process</vt:lpstr>
      <vt:lpstr>Applications and activities</vt:lpstr>
      <vt:lpstr>Collaborative storytelling</vt:lpstr>
      <vt:lpstr>Collaborative music composition</vt:lpstr>
      <vt:lpstr>Collaborative puzzle solving</vt:lpstr>
      <vt:lpstr>Emotion modeling with Photogoo</vt:lpstr>
      <vt:lpstr>Qualitative observations</vt:lpstr>
      <vt:lpstr>Beth, 13 years old</vt:lpstr>
      <vt:lpstr>Jane, 14 years old</vt:lpstr>
      <vt:lpstr>Robert, 9 years old</vt:lpstr>
      <vt:lpstr>Feedback from children</vt:lpstr>
      <vt:lpstr>Feedback from teachers and parents</vt:lpstr>
      <vt:lpstr>Related work</vt:lpstr>
      <vt:lpstr>Conclusion</vt:lpstr>
      <vt:lpstr>Acknowledgements</vt:lpstr>
      <vt:lpstr>Slide 22</vt:lpstr>
    </vt:vector>
  </TitlesOfParts>
  <Company>University of Iowa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the quality of communication and social interactions for children with Autism Spectrum Disorders through multi-touch tablet applications</dc:title>
  <dc:creator>Juan Pablo Hourcade</dc:creator>
  <cp:lastModifiedBy>Juan Pablo Hourcade</cp:lastModifiedBy>
  <cp:revision>97</cp:revision>
  <dcterms:created xsi:type="dcterms:W3CDTF">2010-10-08T18:28:45Z</dcterms:created>
  <dcterms:modified xsi:type="dcterms:W3CDTF">2010-10-08T18:41:05Z</dcterms:modified>
</cp:coreProperties>
</file>