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2A89B-F25E-FC47-B7DF-CAA405EF9F0E}" type="datetimeFigureOut">
              <a:rPr lang="en-US" smtClean="0"/>
              <a:t>10/27/17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4F47-CD21-C447-8FDF-3FD4BDBF2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40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2A89B-F25E-FC47-B7DF-CAA405EF9F0E}" type="datetimeFigureOut">
              <a:rPr lang="en-US" smtClean="0"/>
              <a:t>10/27/17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4F47-CD21-C447-8FDF-3FD4BDBF2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04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2A89B-F25E-FC47-B7DF-CAA405EF9F0E}" type="datetimeFigureOut">
              <a:rPr lang="en-US" smtClean="0"/>
              <a:t>10/27/17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4F47-CD21-C447-8FDF-3FD4BDBF2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612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2A89B-F25E-FC47-B7DF-CAA405EF9F0E}" type="datetimeFigureOut">
              <a:rPr lang="en-US" smtClean="0"/>
              <a:t>10/27/17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4F47-CD21-C447-8FDF-3FD4BDBF2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16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2A89B-F25E-FC47-B7DF-CAA405EF9F0E}" type="datetimeFigureOut">
              <a:rPr lang="en-US" smtClean="0"/>
              <a:t>10/27/17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4F47-CD21-C447-8FDF-3FD4BDBF2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278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2A89B-F25E-FC47-B7DF-CAA405EF9F0E}" type="datetimeFigureOut">
              <a:rPr lang="en-US" smtClean="0"/>
              <a:t>10/27/17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4F47-CD21-C447-8FDF-3FD4BDBF2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2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2A89B-F25E-FC47-B7DF-CAA405EF9F0E}" type="datetimeFigureOut">
              <a:rPr lang="en-US" smtClean="0"/>
              <a:t>10/27/17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4F47-CD21-C447-8FDF-3FD4BDBF2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37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2A89B-F25E-FC47-B7DF-CAA405EF9F0E}" type="datetimeFigureOut">
              <a:rPr lang="en-US" smtClean="0"/>
              <a:t>10/27/17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4F47-CD21-C447-8FDF-3FD4BDBF2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410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2A89B-F25E-FC47-B7DF-CAA405EF9F0E}" type="datetimeFigureOut">
              <a:rPr lang="en-US" smtClean="0"/>
              <a:t>10/27/17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4F47-CD21-C447-8FDF-3FD4BDBF2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461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2A89B-F25E-FC47-B7DF-CAA405EF9F0E}" type="datetimeFigureOut">
              <a:rPr lang="en-US" smtClean="0"/>
              <a:t>10/27/17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4F47-CD21-C447-8FDF-3FD4BDBF2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674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2A89B-F25E-FC47-B7DF-CAA405EF9F0E}" type="datetimeFigureOut">
              <a:rPr lang="en-US" smtClean="0"/>
              <a:t>10/27/17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4F47-CD21-C447-8FDF-3FD4BDBF2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866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2A89B-F25E-FC47-B7DF-CAA405EF9F0E}" type="datetimeFigureOut">
              <a:rPr lang="en-US" smtClean="0"/>
              <a:t>10/27/17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84F47-CD21-C447-8FDF-3FD4BDBF2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00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ode.facebook.com/posts/1653074404941839/under-the-hood-broadcasting-live-video-to-millions/" TargetMode="Externa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Video Distribution on Internet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801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Data about Video watching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Insatiable appetite of </a:t>
            </a:r>
            <a:r>
              <a:rPr lang="en-US" sz="2400" dirty="0" smtClean="0">
                <a:solidFill>
                  <a:srgbClr val="FF0000"/>
                </a:solidFill>
              </a:rPr>
              <a:t>Digital Video </a:t>
            </a:r>
            <a:r>
              <a:rPr lang="en-US" sz="2400" dirty="0" smtClean="0"/>
              <a:t>has changed the Internet. Currently, video accounts for </a:t>
            </a:r>
            <a:r>
              <a:rPr lang="en-US" sz="2400" dirty="0" smtClean="0">
                <a:solidFill>
                  <a:srgbClr val="FF0000"/>
                </a:solidFill>
              </a:rPr>
              <a:t>70% of all internet traffic</a:t>
            </a:r>
            <a:r>
              <a:rPr lang="en-US" sz="2400" dirty="0" smtClean="0"/>
              <a:t>, and it can </a:t>
            </a:r>
            <a:r>
              <a:rPr lang="en-US" sz="2400" b="1" dirty="0" smtClean="0">
                <a:solidFill>
                  <a:srgbClr val="FF0000"/>
                </a:solidFill>
              </a:rPr>
              <a:t>hit 90% in 2020 </a:t>
            </a:r>
            <a:r>
              <a:rPr lang="en-US" sz="2400" dirty="0" smtClean="0"/>
              <a:t>(forecast by Cisco).</a:t>
            </a:r>
          </a:p>
          <a:p>
            <a:endParaRPr lang="en-US" sz="2400" dirty="0" smtClean="0"/>
          </a:p>
          <a:p>
            <a:r>
              <a:rPr lang="en-US" sz="2400" b="1" dirty="0" smtClean="0">
                <a:solidFill>
                  <a:srgbClr val="FF0000"/>
                </a:solidFill>
              </a:rPr>
              <a:t>Netflix</a:t>
            </a:r>
            <a:r>
              <a:rPr lang="en-US" sz="2400" dirty="0" smtClean="0"/>
              <a:t> alone accounts for 40% of the peak time Internet traffic (report by </a:t>
            </a:r>
            <a:r>
              <a:rPr lang="en-US" sz="2400" dirty="0" err="1"/>
              <a:t>S</a:t>
            </a:r>
            <a:r>
              <a:rPr lang="en-US" sz="2400" dirty="0" err="1" smtClean="0"/>
              <a:t>andvine</a:t>
            </a:r>
            <a:r>
              <a:rPr lang="en-US" sz="2400" dirty="0" smtClean="0"/>
              <a:t>)</a:t>
            </a:r>
          </a:p>
          <a:p>
            <a:endParaRPr lang="en-US" sz="2400" dirty="0" smtClean="0"/>
          </a:p>
          <a:p>
            <a:r>
              <a:rPr lang="en-US" sz="2400" dirty="0" smtClean="0"/>
              <a:t>People aged 18-34 spend </a:t>
            </a:r>
            <a:r>
              <a:rPr lang="en-US" sz="2400" dirty="0" smtClean="0">
                <a:solidFill>
                  <a:srgbClr val="FF0000"/>
                </a:solidFill>
              </a:rPr>
              <a:t>21 hours per week watching TV</a:t>
            </a:r>
            <a:r>
              <a:rPr lang="en-US" sz="2400" dirty="0" smtClean="0"/>
              <a:t>, but </a:t>
            </a:r>
            <a:r>
              <a:rPr lang="en-US" sz="2400" dirty="0" smtClean="0">
                <a:solidFill>
                  <a:srgbClr val="FF0000"/>
                </a:solidFill>
              </a:rPr>
              <a:t>30 hours per week on smartphones/ tablets watching mostly video </a:t>
            </a:r>
            <a:r>
              <a:rPr lang="en-US" sz="2400" dirty="0" smtClean="0"/>
              <a:t>from various sources (</a:t>
            </a:r>
            <a:r>
              <a:rPr lang="en-US" sz="2400" dirty="0" err="1" smtClean="0"/>
              <a:t>FaceBook</a:t>
            </a:r>
            <a:r>
              <a:rPr lang="en-US" sz="2400" dirty="0" smtClean="0"/>
              <a:t>, Google, YouTube, WhatsApp, Netflix </a:t>
            </a:r>
            <a:r>
              <a:rPr lang="en-US" sz="2400" dirty="0" err="1" smtClean="0"/>
              <a:t>etc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69325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6408" y="256268"/>
            <a:ext cx="10515600" cy="1325563"/>
          </a:xfrm>
        </p:spPr>
        <p:txBody>
          <a:bodyPr/>
          <a:lstStyle/>
          <a:p>
            <a:r>
              <a:rPr lang="en-US" dirty="0" smtClean="0"/>
              <a:t>Video is eating the Internet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408" y="1967324"/>
            <a:ext cx="7430278" cy="415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388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providers and Distributors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past, content owners (Google, Netflix) and distributors (like Akamai, Limelight) were separate. Distributors use CDN to cache the content as close to you as possible.</a:t>
            </a:r>
          </a:p>
          <a:p>
            <a:endParaRPr lang="en-US" dirty="0"/>
          </a:p>
          <a:p>
            <a:r>
              <a:rPr lang="en-US" dirty="0" smtClean="0"/>
              <a:t>Now content owners have build their own CDN infrastructure. In 2006, Google acquire YouTube and started working on video delivery to address complaints about video buffering.</a:t>
            </a:r>
          </a:p>
          <a:p>
            <a:endParaRPr lang="en-US" dirty="0"/>
          </a:p>
          <a:p>
            <a:r>
              <a:rPr lang="en-US" dirty="0" smtClean="0"/>
              <a:t>“flattening the tiered structure of the Internet”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505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Private vs. Public share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146" y="1861458"/>
            <a:ext cx="9278939" cy="481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136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1858" y="1839685"/>
            <a:ext cx="891724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 smtClean="0"/>
          </a:p>
          <a:p>
            <a:r>
              <a:rPr lang="en-US" sz="2800" dirty="0" err="1" smtClean="0"/>
              <a:t>BitTorrent</a:t>
            </a:r>
            <a:r>
              <a:rPr lang="en-US" sz="2800" dirty="0" smtClean="0"/>
              <a:t>-like (but proprietary protocols) are the engines of</a:t>
            </a:r>
          </a:p>
          <a:p>
            <a:r>
              <a:rPr lang="en-US" sz="2800" dirty="0" smtClean="0"/>
              <a:t>mass-scale video delivery</a:t>
            </a:r>
            <a:r>
              <a:rPr lang="en-US" sz="2800" dirty="0" smtClean="0"/>
              <a:t>.</a:t>
            </a:r>
            <a:endParaRPr lang="en-US" sz="28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393372" y="674915"/>
            <a:ext cx="31582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Conclusions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668344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How Facebook pushes its </a:t>
            </a:r>
            <a:r>
              <a:rPr lang="en-US" b="1" u="sng" dirty="0" smtClean="0"/>
              <a:t>updates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77074" y="1602768"/>
            <a:ext cx="10037852" cy="4619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Facebook's </a:t>
            </a:r>
            <a:r>
              <a:rPr lang="en-US" dirty="0"/>
              <a:t>entire code base is compiled down to a single binary executable of size 1.5 GB.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When </a:t>
            </a:r>
            <a:r>
              <a:rPr lang="en-US" dirty="0"/>
              <a:t>Facebook updates its code and generates a new build, the new binary has to be pushed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to </a:t>
            </a:r>
            <a:r>
              <a:rPr lang="en-US" dirty="0"/>
              <a:t>all of the company's </a:t>
            </a:r>
            <a:r>
              <a:rPr lang="en-US" dirty="0" smtClean="0"/>
              <a:t>servers. Facebook </a:t>
            </a:r>
            <a:r>
              <a:rPr lang="en-US" dirty="0"/>
              <a:t>came up with the idea of using </a:t>
            </a:r>
            <a:r>
              <a:rPr lang="en-US" dirty="0" err="1"/>
              <a:t>BitTorrent</a:t>
            </a:r>
            <a:r>
              <a:rPr lang="en-US" dirty="0"/>
              <a:t>. </a:t>
            </a:r>
          </a:p>
          <a:p>
            <a:pPr>
              <a:lnSpc>
                <a:spcPct val="150000"/>
              </a:lnSpc>
            </a:pPr>
            <a:r>
              <a:rPr lang="en-US" dirty="0"/>
              <a:t>Facebook created its own custom </a:t>
            </a:r>
            <a:r>
              <a:rPr lang="en-US" dirty="0" err="1"/>
              <a:t>BitTorrent</a:t>
            </a:r>
            <a:r>
              <a:rPr lang="en-US" dirty="0"/>
              <a:t> tracker, which is designed so that individual servers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in </a:t>
            </a:r>
            <a:r>
              <a:rPr lang="en-US" dirty="0"/>
              <a:t>Facebook's infrastructure will try to obtain slices from other servers that are on the same node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or </a:t>
            </a:r>
            <a:r>
              <a:rPr lang="en-US" dirty="0"/>
              <a:t>rack, thus reducing total </a:t>
            </a:r>
            <a:r>
              <a:rPr lang="en-US" dirty="0" smtClean="0"/>
              <a:t>latency. Rolling </a:t>
            </a:r>
            <a:r>
              <a:rPr lang="en-US" dirty="0"/>
              <a:t>out a Facebook update takes an average of 30 </a:t>
            </a:r>
            <a:r>
              <a:rPr lang="en-US" dirty="0" smtClean="0"/>
              <a:t>minutes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—</a:t>
            </a:r>
            <a:r>
              <a:rPr lang="en-US" dirty="0"/>
              <a:t>15 minutes to generate the binary executable and another 15 minutes to push the executable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to </a:t>
            </a:r>
            <a:r>
              <a:rPr lang="en-US" dirty="0"/>
              <a:t>most of Facebook's servers via </a:t>
            </a:r>
            <a:r>
              <a:rPr lang="en-US" dirty="0" err="1"/>
              <a:t>BitTorrent</a:t>
            </a:r>
            <a:r>
              <a:rPr lang="en-US" dirty="0"/>
              <a:t>. </a:t>
            </a:r>
          </a:p>
          <a:p>
            <a:pPr>
              <a:lnSpc>
                <a:spcPct val="150000"/>
              </a:lnSpc>
            </a:pPr>
            <a:r>
              <a:rPr lang="en-US" dirty="0"/>
              <a:t> </a:t>
            </a:r>
          </a:p>
          <a:p>
            <a:pPr>
              <a:lnSpc>
                <a:spcPct val="150000"/>
              </a:lnSpc>
            </a:pPr>
            <a:r>
              <a:rPr lang="en-US" dirty="0"/>
              <a:t>Facebook typically rolls out a minor update on every single business day.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Major </a:t>
            </a:r>
            <a:r>
              <a:rPr lang="en-US" dirty="0"/>
              <a:t>updates are issued once a week, generally on Tuesday afternoons.</a:t>
            </a:r>
          </a:p>
        </p:txBody>
      </p:sp>
    </p:spTree>
    <p:extLst>
      <p:ext uri="{BB962C8B-B14F-4D97-AF65-F5344CB8AC3E}">
        <p14:creationId xmlns:p14="http://schemas.microsoft.com/office/powerpoint/2010/main" val="631319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How Facebook </a:t>
            </a:r>
            <a:r>
              <a:rPr lang="en-US" b="1" u="sng" dirty="0" smtClean="0"/>
              <a:t>broadcasts Live Video</a:t>
            </a: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88368" y="141783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8368" y="4062174"/>
            <a:ext cx="10944022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x-non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x-none" dirty="0"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Facebook </a:t>
            </a:r>
            <a:r>
              <a:rPr kumimoji="0" lang="x-none" altLang="x-non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divides each live video into 3-second HLS segments.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Two levels of cache are placed between the client and the Live Stream Server.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The first cache miss from the edge cache is processed by the origin server, </a:t>
            </a:r>
            <a:endParaRPr kumimoji="0" lang="en-US" altLang="x-non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and </a:t>
            </a:r>
            <a:r>
              <a:rPr kumimoji="0" lang="x-none" altLang="x-non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until it is over, the following ones are queued. Solves the </a:t>
            </a:r>
            <a:r>
              <a:rPr kumimoji="0" lang="en-US" altLang="x-non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“</a:t>
            </a:r>
            <a:r>
              <a:rPr kumimoji="0" lang="x-none" altLang="x-non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thundering herd</a:t>
            </a:r>
            <a:r>
              <a:rPr kumimoji="0" lang="en-US" altLang="x-non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”</a:t>
            </a:r>
            <a:r>
              <a:rPr kumimoji="0" lang="x-none" altLang="x-non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x-none" altLang="x-non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problem.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For more details, see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x-none" altLang="x-non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2"/>
              </a:rPr>
              <a:t>https://code.facebook.com/posts/1653074404941839/under-the-hood-broadcasting-live-video-to-millions/</a:t>
            </a:r>
            <a:endParaRPr kumimoji="0" lang="x-none" altLang="x-non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x-none" altLang="x-non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823005" y="1109609"/>
            <a:ext cx="10368995" cy="396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005" y="1566809"/>
            <a:ext cx="5155781" cy="282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373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409</Words>
  <Application>Microsoft Macintosh PowerPoint</Application>
  <PresentationFormat>Widescreen</PresentationFormat>
  <Paragraphs>40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Calibri Light</vt:lpstr>
      <vt:lpstr>Arial</vt:lpstr>
      <vt:lpstr>Office Theme</vt:lpstr>
      <vt:lpstr>Video Distribution on Internet</vt:lpstr>
      <vt:lpstr>Some Data about Video watching</vt:lpstr>
      <vt:lpstr>Video is eating the Internet</vt:lpstr>
      <vt:lpstr>Content providers and Distributors</vt:lpstr>
      <vt:lpstr>Private vs. Public share</vt:lpstr>
      <vt:lpstr>PowerPoint Presentation</vt:lpstr>
      <vt:lpstr>How Facebook pushes its updates</vt:lpstr>
      <vt:lpstr>How Facebook broadcasts Live Video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 Distribution on Internet</dc:title>
  <dc:creator>Ghosh, Sukumar</dc:creator>
  <cp:lastModifiedBy>Ghosh, Sukumar</cp:lastModifiedBy>
  <cp:revision>11</cp:revision>
  <dcterms:created xsi:type="dcterms:W3CDTF">2017-10-24T20:20:42Z</dcterms:created>
  <dcterms:modified xsi:type="dcterms:W3CDTF">2017-10-27T18:11:50Z</dcterms:modified>
</cp:coreProperties>
</file>