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96" r:id="rId4"/>
    <p:sldId id="260" r:id="rId5"/>
    <p:sldId id="262" r:id="rId6"/>
    <p:sldId id="263" r:id="rId7"/>
    <p:sldId id="297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2" r:id="rId18"/>
    <p:sldId id="283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4" r:id="rId28"/>
    <p:sldId id="285" r:id="rId29"/>
    <p:sldId id="286" r:id="rId30"/>
    <p:sldId id="295" r:id="rId31"/>
    <p:sldId id="298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20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 2210 Discrete Structures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Counting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Fall 2019</a:t>
            </a:r>
          </a:p>
          <a:p>
            <a:r>
              <a:rPr lang="en-US" dirty="0">
                <a:solidFill>
                  <a:schemeClr val="tx1"/>
                </a:solidFill>
              </a:rPr>
              <a:t>Sukumar Ghosh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Inclusion-Exclusion Principle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43" y="1846136"/>
            <a:ext cx="8014957" cy="36505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Inclusion-Exclusion Principle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55" y="1510301"/>
            <a:ext cx="8032924" cy="469528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 diagrams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2203450"/>
            <a:ext cx="6146800" cy="2451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 diagrams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1587500"/>
            <a:ext cx="6273800" cy="3683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Pigeonhole Principle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3508" y="2129250"/>
            <a:ext cx="748098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20 pigeons fly into 19 pigeonholes, then at least one of </a:t>
            </a:r>
          </a:p>
          <a:p>
            <a:r>
              <a:rPr lang="en-US" sz="2400" dirty="0"/>
              <a:t>the pigeonholes must have two or more pigeons in it. Such </a:t>
            </a:r>
          </a:p>
          <a:p>
            <a:r>
              <a:rPr lang="en-US" sz="2400" dirty="0"/>
              <a:t>observations lead to the </a:t>
            </a:r>
            <a:r>
              <a:rPr lang="en-US" sz="2400" i="1" dirty="0">
                <a:solidFill>
                  <a:srgbClr val="FF0000"/>
                </a:solidFill>
              </a:rPr>
              <a:t>pigeonhole principle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PIGEONHOLE PRINCIPLE. </a:t>
            </a:r>
            <a:r>
              <a:rPr lang="en-US" sz="2400" dirty="0">
                <a:solidFill>
                  <a:srgbClr val="0000FF"/>
                </a:solidFill>
              </a:rPr>
              <a:t>Let </a:t>
            </a:r>
            <a:r>
              <a:rPr lang="en-US" sz="2400" dirty="0" err="1">
                <a:solidFill>
                  <a:srgbClr val="0000FF"/>
                </a:solidFill>
              </a:rPr>
              <a:t>k</a:t>
            </a:r>
            <a:r>
              <a:rPr lang="en-US" sz="2400" dirty="0">
                <a:solidFill>
                  <a:srgbClr val="0000FF"/>
                </a:solidFill>
              </a:rPr>
              <a:t> be a positive integer. If</a:t>
            </a:r>
          </a:p>
          <a:p>
            <a:r>
              <a:rPr lang="en-US" sz="2400" dirty="0">
                <a:solidFill>
                  <a:srgbClr val="0000FF"/>
                </a:solidFill>
              </a:rPr>
              <a:t>more than </a:t>
            </a:r>
            <a:r>
              <a:rPr lang="en-US" sz="2400" dirty="0" err="1">
                <a:solidFill>
                  <a:srgbClr val="0000FF"/>
                </a:solidFill>
              </a:rPr>
              <a:t>k</a:t>
            </a:r>
            <a:r>
              <a:rPr lang="en-US" sz="2400" dirty="0">
                <a:solidFill>
                  <a:srgbClr val="0000FF"/>
                </a:solidFill>
              </a:rPr>
              <a:t> objects are placed into </a:t>
            </a:r>
            <a:r>
              <a:rPr lang="en-US" sz="2400" dirty="0" err="1">
                <a:solidFill>
                  <a:srgbClr val="0000FF"/>
                </a:solidFill>
              </a:rPr>
              <a:t>k</a:t>
            </a:r>
            <a:r>
              <a:rPr lang="en-US" sz="2400" dirty="0">
                <a:solidFill>
                  <a:srgbClr val="0000FF"/>
                </a:solidFill>
              </a:rPr>
              <a:t> boxes, then at least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one box will contain two or more objects.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81538" y="3742897"/>
            <a:ext cx="7667175" cy="156307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of Pigeonhole Principle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6287" y="2091057"/>
            <a:ext cx="76284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 exam is graded on a scale 0-100. How many students </a:t>
            </a:r>
          </a:p>
          <a:p>
            <a:r>
              <a:rPr lang="en-US" sz="2400" dirty="0"/>
              <a:t>should be there in the class so that </a:t>
            </a:r>
            <a:r>
              <a:rPr lang="en-US" sz="2400" dirty="0">
                <a:solidFill>
                  <a:srgbClr val="FF0000"/>
                </a:solidFill>
              </a:rPr>
              <a:t>at least two students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get the same score? (</a:t>
            </a:r>
            <a:r>
              <a:rPr lang="en-US" sz="2000" dirty="0">
                <a:solidFill>
                  <a:srgbClr val="0000FF"/>
                </a:solidFill>
              </a:rPr>
              <a:t>Do not consider scores with fractional points.)</a:t>
            </a:r>
          </a:p>
          <a:p>
            <a:endParaRPr lang="en-US" sz="2400" dirty="0"/>
          </a:p>
          <a:p>
            <a:r>
              <a:rPr lang="en-US" sz="2400" dirty="0"/>
              <a:t>Answer: More than 101.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Generalized Pigeonhole Principle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9515" y="1613647"/>
            <a:ext cx="6911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N objects are placed in </a:t>
            </a:r>
            <a:r>
              <a:rPr lang="en-US" sz="2400" dirty="0" err="1"/>
              <a:t>k</a:t>
            </a:r>
            <a:r>
              <a:rPr lang="en-US" sz="2400" dirty="0"/>
              <a:t> boxes, then there is at least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one box containing at least ꜒N/</a:t>
            </a:r>
            <a:r>
              <a:rPr lang="en-US" sz="2400" dirty="0" err="1">
                <a:solidFill>
                  <a:srgbClr val="0000FF"/>
                </a:solidFill>
              </a:rPr>
              <a:t>k</a:t>
            </a:r>
            <a:r>
              <a:rPr lang="en-US" sz="2400" b="1" dirty="0" err="1">
                <a:solidFill>
                  <a:srgbClr val="0000FF"/>
                </a:solidFill>
              </a:rPr>
              <a:t>˥</a:t>
            </a:r>
            <a:r>
              <a:rPr lang="en-US" sz="2400" dirty="0" err="1">
                <a:solidFill>
                  <a:srgbClr val="0000FF"/>
                </a:solidFill>
              </a:rPr>
              <a:t>objects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Application 1.  </a:t>
            </a:r>
          </a:p>
          <a:p>
            <a:r>
              <a:rPr lang="en-US" sz="2400" dirty="0"/>
              <a:t>In a class of 73 students, there are at least  ꜒73/12</a:t>
            </a:r>
            <a:r>
              <a:rPr lang="en-US" sz="2400" b="1" dirty="0"/>
              <a:t>˥</a:t>
            </a:r>
            <a:r>
              <a:rPr lang="en-US" sz="2400" dirty="0"/>
              <a:t>=7 who are born in the same month.</a:t>
            </a:r>
          </a:p>
          <a:p>
            <a:r>
              <a:rPr lang="en-US" sz="2400" dirty="0">
                <a:solidFill>
                  <a:srgbClr val="0000FF"/>
                </a:solidFill>
              </a:rPr>
              <a:t>Application 2.  </a:t>
            </a:r>
          </a:p>
          <a:p>
            <a:endParaRPr lang="en-US" sz="2400" dirty="0"/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515" y="4291303"/>
            <a:ext cx="609600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examples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21" y="1427912"/>
            <a:ext cx="8414372" cy="50859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examples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82800"/>
            <a:ext cx="6248400" cy="29777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Permutation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1625600"/>
            <a:ext cx="6184900" cy="360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47405" y="4955520"/>
            <a:ext cx="417045" cy="27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Product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590FCE-D5D9-5E41-B50F-B17EC9CAE5DB}"/>
                  </a:ext>
                </a:extLst>
              </p:cNvPr>
              <p:cNvSpPr txBox="1"/>
              <p:nvPr/>
            </p:nvSpPr>
            <p:spPr>
              <a:xfrm>
                <a:off x="501815" y="1842303"/>
                <a:ext cx="8348247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There are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203C4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0203C4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rgbClr val="0203C4"/>
                    </a:solidFill>
                  </a:rPr>
                  <a:t> </a:t>
                </a:r>
                <a:r>
                  <a:rPr lang="en-US" sz="2400" dirty="0"/>
                  <a:t>ways to do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task 1</a:t>
                </a:r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203C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0203C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 smtClean="0">
                        <a:solidFill>
                          <a:srgbClr val="0203C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ways to do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task 2</a:t>
                </a:r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Then there are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203C4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0203C4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203C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dirty="0" smtClean="0">
                        <a:solidFill>
                          <a:srgbClr val="0203C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0203C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 smtClean="0">
                        <a:solidFill>
                          <a:srgbClr val="0203C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ways to do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task 1 AND task 2</a:t>
                </a:r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0203C4"/>
                    </a:solidFill>
                  </a:rPr>
                  <a:t>Example. </a:t>
                </a:r>
                <a:r>
                  <a:rPr lang="en-US" sz="2400" dirty="0"/>
                  <a:t>A person has two caps (red and black) and three shirts </a:t>
                </a:r>
              </a:p>
              <a:p>
                <a:r>
                  <a:rPr lang="en-US" sz="2400" dirty="0"/>
                  <a:t>(white, blue and red). IN how many different ways can the person</a:t>
                </a:r>
              </a:p>
              <a:p>
                <a:r>
                  <a:rPr lang="en-US" sz="2400" dirty="0"/>
                  <a:t>dress up with those ?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3=6</m:t>
                    </m:r>
                  </m:oMath>
                </a14:m>
                <a:r>
                  <a:rPr lang="en-US" sz="2400" dirty="0"/>
                  <a:t> different ways. Of course you have to assume that</a:t>
                </a:r>
              </a:p>
              <a:p>
                <a:r>
                  <a:rPr lang="en-US" sz="2400" dirty="0"/>
                  <a:t>the choices are independent.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590FCE-D5D9-5E41-B50F-B17EC9CAE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15" y="1842303"/>
                <a:ext cx="8348247" cy="3785652"/>
              </a:xfrm>
              <a:prstGeom prst="rect">
                <a:avLst/>
              </a:prstGeom>
              <a:blipFill>
                <a:blip r:embed="rId2"/>
                <a:stretch>
                  <a:fillRect l="-1064" t="-669" b="-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Permutation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41900"/>
            <a:ext cx="4230255" cy="2683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209" y="2373924"/>
            <a:ext cx="3742591" cy="19997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06774" y="4925199"/>
            <a:ext cx="2889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Note that P (</a:t>
            </a:r>
            <a:r>
              <a:rPr lang="en-US" sz="2400" dirty="0" err="1"/>
              <a:t>n</a:t>
            </a:r>
            <a:r>
              <a:rPr lang="en-US" sz="2400"/>
              <a:t>, n</a:t>
            </a:r>
            <a:r>
              <a:rPr lang="en-US" sz="2400" dirty="0"/>
              <a:t>) = </a:t>
            </a:r>
            <a:r>
              <a:rPr lang="en-US" sz="2400" dirty="0" err="1"/>
              <a:t>n</a:t>
            </a:r>
            <a:r>
              <a:rPr lang="en-US" sz="2400" dirty="0"/>
              <a:t>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permutation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18" y="1816100"/>
            <a:ext cx="6286500" cy="3225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74800"/>
            <a:ext cx="6324600" cy="3708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Combination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021" y="2358407"/>
            <a:ext cx="6159500" cy="334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958" y="1642292"/>
            <a:ext cx="731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 permutation, </a:t>
            </a:r>
            <a:r>
              <a:rPr lang="en-US" sz="2400" i="1" dirty="0">
                <a:solidFill>
                  <a:srgbClr val="0000FF"/>
                </a:solidFill>
              </a:rPr>
              <a:t>order matters, in combination, it doesn’t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combination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4550" y="1995575"/>
            <a:ext cx="60172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how many bit strings of length 10, there are </a:t>
            </a:r>
          </a:p>
          <a:p>
            <a:r>
              <a:rPr lang="en-US" sz="2400" dirty="0"/>
              <a:t>exactly four 1’s?</a:t>
            </a:r>
          </a:p>
          <a:p>
            <a:endParaRPr lang="en-US" sz="2400" dirty="0"/>
          </a:p>
          <a:p>
            <a:r>
              <a:rPr lang="en-US" sz="2400" dirty="0"/>
              <a:t>Answer: C(10, 4) = 210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of combination formula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87" y="1695450"/>
            <a:ext cx="6264525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of combination formula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14" y="1642293"/>
            <a:ext cx="5299486" cy="1718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968" y="3084071"/>
            <a:ext cx="6019800" cy="1930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Circular seating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581150"/>
            <a:ext cx="6235700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applications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1841500"/>
            <a:ext cx="5765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Book  shelf problem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1771650"/>
            <a:ext cx="62230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Product Rule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6096000" cy="335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FDB1FC-6AAB-454C-A079-69EA318C5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353" y="2555622"/>
            <a:ext cx="2933700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1EFE47-EEBC-CD41-B38E-9177AE665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353" y="3928396"/>
            <a:ext cx="30607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66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Pascal’s Identity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4958" y="1748692"/>
            <a:ext cx="7220847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If </a:t>
            </a:r>
            <a:r>
              <a:rPr lang="en-US" sz="3200" dirty="0" err="1"/>
              <a:t>n</a:t>
            </a:r>
            <a:r>
              <a:rPr lang="en-US" sz="3200" dirty="0"/>
              <a:t>, </a:t>
            </a:r>
            <a:r>
              <a:rPr lang="en-US" sz="3200" dirty="0" err="1"/>
              <a:t>k</a:t>
            </a:r>
            <a:r>
              <a:rPr lang="en-US" sz="3200" dirty="0"/>
              <a:t> are positive integers and </a:t>
            </a:r>
            <a:r>
              <a:rPr lang="en-US" sz="3200" dirty="0" err="1"/>
              <a:t>n</a:t>
            </a:r>
            <a:r>
              <a:rPr lang="en-US" sz="3200" dirty="0"/>
              <a:t> ≥ </a:t>
            </a:r>
            <a:r>
              <a:rPr lang="en-US" sz="3200" dirty="0" err="1"/>
              <a:t>k</a:t>
            </a:r>
            <a:r>
              <a:rPr lang="en-US" sz="3200" dirty="0"/>
              <a:t> , then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		</a:t>
            </a:r>
          </a:p>
          <a:p>
            <a:endParaRPr lang="en-US" sz="2400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251617" y="3333750"/>
          <a:ext cx="5559265" cy="54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Equation" r:id="rId3" imgW="1943100" imgH="190500" progId="Equation.DSMT4">
                  <p:embed/>
                </p:oleObj>
              </mc:Choice>
              <mc:Fallback>
                <p:oleObj name="Equation" r:id="rId3" imgW="19431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617" y="3333750"/>
                        <a:ext cx="5559265" cy="545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Pascal’s Triangle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CEE972-C270-944D-A738-F2795DA45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676" y="1655118"/>
            <a:ext cx="9534418" cy="43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81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Binomial Theorem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962150"/>
            <a:ext cx="61722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of Binomial Theorem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720850"/>
            <a:ext cx="6146800" cy="34163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of Binomial Theorem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50" y="1727200"/>
            <a:ext cx="6007100" cy="34036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of Binomial Theorem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911350"/>
            <a:ext cx="4953000" cy="30353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of Binomial Theorem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657350"/>
            <a:ext cx="614680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Binomial Theorem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1968500"/>
            <a:ext cx="3390900" cy="2921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Binomial Theorem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2298700"/>
            <a:ext cx="6273800" cy="22606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Approximating (1+x)</a:t>
            </a:r>
            <a:r>
              <a:rPr lang="en-US" baseline="30000" dirty="0"/>
              <a:t>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0" y="1581150"/>
            <a:ext cx="6159500" cy="369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4145" y="5415272"/>
            <a:ext cx="702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terms to be included will depend on the desired accuracy.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Sum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CE921-40A5-FA44-B505-93B5B5FE81E4}"/>
                  </a:ext>
                </a:extLst>
              </p:cNvPr>
              <p:cNvSpPr txBox="1"/>
              <p:nvPr/>
            </p:nvSpPr>
            <p:spPr>
              <a:xfrm>
                <a:off x="753921" y="1522274"/>
                <a:ext cx="7601889" cy="4339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There are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203C4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>
                        <a:solidFill>
                          <a:srgbClr val="0203C4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rgbClr val="0203C4"/>
                    </a:solidFill>
                  </a:rPr>
                  <a:t> </a:t>
                </a:r>
                <a:r>
                  <a:rPr lang="en-US" sz="2400" dirty="0"/>
                  <a:t>ways to do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task 1</a:t>
                </a:r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203C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>
                        <a:solidFill>
                          <a:srgbClr val="0203C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>
                        <a:solidFill>
                          <a:srgbClr val="0203C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ways to do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task 2</a:t>
                </a:r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Then there are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203C4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>
                        <a:solidFill>
                          <a:srgbClr val="0203C4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203C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1" i="1" dirty="0">
                        <a:solidFill>
                          <a:srgbClr val="0203C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>
                        <a:solidFill>
                          <a:srgbClr val="0203C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>
                        <a:solidFill>
                          <a:srgbClr val="0203C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ways to do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task 1 OR task 2</a:t>
                </a:r>
                <a:r>
                  <a:rPr lang="en-US" dirty="0"/>
                  <a:t> </a:t>
                </a:r>
                <a:r>
                  <a:rPr lang="en-US" sz="2400" dirty="0"/>
                  <a:t>at the </a:t>
                </a:r>
              </a:p>
              <a:p>
                <a:r>
                  <a:rPr lang="en-US" sz="2400" dirty="0"/>
                  <a:t>same time. Make one choice or the other choice.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0203C4"/>
                    </a:solidFill>
                  </a:rPr>
                  <a:t>Example. </a:t>
                </a:r>
                <a:r>
                  <a:rPr lang="en-US" sz="2400" dirty="0"/>
                  <a:t>Assume that there are 18 CS majors and 42 Math </a:t>
                </a:r>
              </a:p>
              <a:p>
                <a:r>
                  <a:rPr lang="en-US" sz="2400" dirty="0"/>
                  <a:t>Majors. In how many different ways you can pick one Math</a:t>
                </a:r>
              </a:p>
              <a:p>
                <a:r>
                  <a:rPr lang="en-US" sz="2400" dirty="0"/>
                  <a:t>Major OR a CS major? 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18 + 42 = 60 different ways.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CE921-40A5-FA44-B505-93B5B5FE8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21" y="1522274"/>
                <a:ext cx="7601889" cy="4339650"/>
              </a:xfrm>
              <a:prstGeom prst="rect">
                <a:avLst/>
              </a:prstGeom>
              <a:blipFill>
                <a:blip r:embed="rId2"/>
                <a:stretch>
                  <a:fillRect l="-1167" t="-877" r="-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Sum Rule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21" y="2552485"/>
            <a:ext cx="6324600" cy="3314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E47F85-9AAB-B04E-9A56-DBEFC686E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797" y="1925334"/>
            <a:ext cx="27940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Wedding picture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57" y="1600199"/>
            <a:ext cx="7372493" cy="44700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Wedding picture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8F2EC9-4C43-EC40-93F9-DAAFA6FFF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522" y="1697234"/>
            <a:ext cx="43307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0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Counting subsets of a finite set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2606" y="2052865"/>
            <a:ext cx="7083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 S be a finite set. Use product rule to show that the </a:t>
            </a:r>
          </a:p>
          <a:p>
            <a:r>
              <a:rPr lang="en-US" sz="2400" dirty="0"/>
              <a:t>number of different subsets of S is 2</a:t>
            </a:r>
            <a:r>
              <a:rPr lang="en-US" sz="2400" baseline="30000" dirty="0"/>
              <a:t>|S|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Counting loops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2606" y="2052865"/>
            <a:ext cx="713729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many times will the following program loop iterate</a:t>
            </a:r>
          </a:p>
          <a:p>
            <a:r>
              <a:rPr lang="en-US" sz="2400" dirty="0"/>
              <a:t>before the final solution is generated? What is the final </a:t>
            </a:r>
          </a:p>
          <a:p>
            <a:r>
              <a:rPr lang="en-US" sz="2400" dirty="0"/>
              <a:t>value of K?</a:t>
            </a:r>
          </a:p>
          <a:p>
            <a:endParaRPr lang="en-US" sz="2400" baseline="30000" dirty="0"/>
          </a:p>
          <a:p>
            <a:r>
              <a:rPr lang="en-US" sz="2400" dirty="0"/>
              <a:t>		K:=0</a:t>
            </a:r>
          </a:p>
          <a:p>
            <a:r>
              <a:rPr lang="en-US" sz="2400" dirty="0"/>
              <a:t>		for i1: = 1 to n1</a:t>
            </a:r>
          </a:p>
          <a:p>
            <a:r>
              <a:rPr lang="en-US" sz="2400" baseline="30000" dirty="0"/>
              <a:t>			</a:t>
            </a:r>
            <a:r>
              <a:rPr lang="en-US" sz="2400" dirty="0"/>
              <a:t>for i2 := 1 to n2</a:t>
            </a:r>
          </a:p>
          <a:p>
            <a:r>
              <a:rPr lang="en-US" sz="2400" dirty="0"/>
              <a:t>				for i3:= 1 to n3</a:t>
            </a:r>
          </a:p>
          <a:p>
            <a:r>
              <a:rPr lang="en-US" sz="2400" dirty="0"/>
              <a:t>					K:= K+1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576</Words>
  <Application>Microsoft Macintosh PowerPoint</Application>
  <PresentationFormat>On-screen Show (4:3)</PresentationFormat>
  <Paragraphs>100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 Math</vt:lpstr>
      <vt:lpstr>Office Theme</vt:lpstr>
      <vt:lpstr>Equation</vt:lpstr>
      <vt:lpstr>CS 2210 Discrete Structures Counting</vt:lpstr>
      <vt:lpstr>The Product Rule</vt:lpstr>
      <vt:lpstr>Example of Product Rule</vt:lpstr>
      <vt:lpstr>The Sum Rule</vt:lpstr>
      <vt:lpstr>Example of Sum Rule</vt:lpstr>
      <vt:lpstr>Wedding picture example</vt:lpstr>
      <vt:lpstr>Wedding picture example</vt:lpstr>
      <vt:lpstr>Counting subsets of a finite set</vt:lpstr>
      <vt:lpstr>Counting loops</vt:lpstr>
      <vt:lpstr>The Inclusion-Exclusion Principle</vt:lpstr>
      <vt:lpstr>The Inclusion-Exclusion Principle</vt:lpstr>
      <vt:lpstr>Tree diagrams</vt:lpstr>
      <vt:lpstr>Tree diagrams</vt:lpstr>
      <vt:lpstr>Pigeonhole Principle</vt:lpstr>
      <vt:lpstr>Application of Pigeonhole Principle</vt:lpstr>
      <vt:lpstr>Generalized Pigeonhole Principle</vt:lpstr>
      <vt:lpstr>More examples</vt:lpstr>
      <vt:lpstr>More examples</vt:lpstr>
      <vt:lpstr>Permutation</vt:lpstr>
      <vt:lpstr>Permutation</vt:lpstr>
      <vt:lpstr>Example of permutation</vt:lpstr>
      <vt:lpstr>Exercise</vt:lpstr>
      <vt:lpstr>Combination</vt:lpstr>
      <vt:lpstr>Example of combination</vt:lpstr>
      <vt:lpstr>Proof of combination formula</vt:lpstr>
      <vt:lpstr>Proof of combination formula</vt:lpstr>
      <vt:lpstr>Circular seating</vt:lpstr>
      <vt:lpstr>Other applications</vt:lpstr>
      <vt:lpstr>Book  shelf problem</vt:lpstr>
      <vt:lpstr>Pascal’s Identity</vt:lpstr>
      <vt:lpstr>Pascal’s Triangle</vt:lpstr>
      <vt:lpstr>Binomial Theorem</vt:lpstr>
      <vt:lpstr>Proof of Binomial Theorem</vt:lpstr>
      <vt:lpstr>Proof of Binomial Theorem</vt:lpstr>
      <vt:lpstr>Proof of Binomial Theorem</vt:lpstr>
      <vt:lpstr>Proof of Binomial Theorem</vt:lpstr>
      <vt:lpstr>Example of Binomial Theorem</vt:lpstr>
      <vt:lpstr>Example of Binomial Theorem</vt:lpstr>
      <vt:lpstr>Example: Approximating (1+x)n</vt:lpstr>
    </vt:vector>
  </TitlesOfParts>
  <Company>University of Iowa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Ghosh, Sukumar</cp:lastModifiedBy>
  <cp:revision>181</cp:revision>
  <cp:lastPrinted>2010-10-13T01:25:34Z</cp:lastPrinted>
  <dcterms:created xsi:type="dcterms:W3CDTF">2015-03-25T18:44:58Z</dcterms:created>
  <dcterms:modified xsi:type="dcterms:W3CDTF">2019-11-04T18:20:52Z</dcterms:modified>
</cp:coreProperties>
</file>