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76" r:id="rId3"/>
    <p:sldId id="258" r:id="rId4"/>
    <p:sldId id="259" r:id="rId5"/>
    <p:sldId id="260" r:id="rId6"/>
    <p:sldId id="264" r:id="rId7"/>
    <p:sldId id="261" r:id="rId8"/>
    <p:sldId id="267" r:id="rId9"/>
    <p:sldId id="265" r:id="rId10"/>
    <p:sldId id="266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8" r:id="rId23"/>
    <p:sldId id="279" r:id="rId24"/>
    <p:sldId id="281" r:id="rId25"/>
    <p:sldId id="296" r:id="rId26"/>
    <p:sldId id="283" r:id="rId27"/>
    <p:sldId id="287" r:id="rId28"/>
    <p:sldId id="288" r:id="rId29"/>
    <p:sldId id="285" r:id="rId30"/>
    <p:sldId id="290" r:id="rId31"/>
    <p:sldId id="291" r:id="rId32"/>
    <p:sldId id="286" r:id="rId33"/>
    <p:sldId id="292" r:id="rId34"/>
    <p:sldId id="293" r:id="rId35"/>
    <p:sldId id="294" r:id="rId36"/>
    <p:sldId id="295" r:id="rId37"/>
    <p:sldId id="299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22C:19 Discrete Math</a:t>
            </a:r>
            <a:br>
              <a:rPr lang="en-US" dirty="0" smtClean="0"/>
            </a:br>
            <a:r>
              <a:rPr lang="en-US" b="1" dirty="0" smtClean="0"/>
              <a:t>Graphs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</a:t>
            </a:r>
            <a:r>
              <a:rPr lang="en-US" dirty="0" smtClean="0">
                <a:solidFill>
                  <a:schemeClr val="tx1"/>
                </a:solidFill>
              </a:rPr>
              <a:t>2011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28" y="1880997"/>
            <a:ext cx="6219555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70488" y="2587564"/>
            <a:ext cx="5317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graphs vs. multi-graphs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Undirected vs. directed graphs (digraphs)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4640030" y="1537261"/>
            <a:ext cx="2148440" cy="868886"/>
          </a:xfrm>
          <a:prstGeom prst="wedgeRoundRectCallout">
            <a:avLst>
              <a:gd name="adj1" fmla="val -44833"/>
              <a:gd name="adj2" fmla="val 84478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Multiple edges between some pair of nodes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107263" y="1537261"/>
            <a:ext cx="2148440" cy="868886"/>
          </a:xfrm>
          <a:prstGeom prst="wedgeRoundRectCallout">
            <a:avLst>
              <a:gd name="adj1" fmla="val 6722"/>
              <a:gd name="adj2" fmla="val 81182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At most  one edge between a pair of nodes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3255702" y="4895888"/>
            <a:ext cx="3299503" cy="868886"/>
          </a:xfrm>
          <a:prstGeom prst="wedgeRoundRectCallout">
            <a:avLst>
              <a:gd name="adj1" fmla="val 12055"/>
              <a:gd name="adj2" fmla="val -141895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edge between a </a:t>
            </a:r>
            <a:r>
              <a:rPr lang="en-US" dirty="0" smtClean="0">
                <a:solidFill>
                  <a:srgbClr val="0000FF"/>
                </a:solidFill>
              </a:rPr>
              <a:t>pair (</a:t>
            </a:r>
            <a:r>
              <a:rPr lang="en-US" dirty="0" err="1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</a:rPr>
              <a:t>of nodes is directed, and represents an ordered pair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 of graphs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248507" y="3366013"/>
            <a:ext cx="1668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Web graphs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4458829" y="1613647"/>
            <a:ext cx="3489358" cy="1752366"/>
          </a:xfrm>
          <a:prstGeom prst="wedgeRoundRectCallout">
            <a:avLst>
              <a:gd name="adj1" fmla="val -95447"/>
              <a:gd name="adj2" fmla="val -1846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node denotes an actor or an actress, and each edge between P and Q denotes that P, Q worked together in some </a:t>
            </a:r>
            <a:r>
              <a:rPr lang="en-US" dirty="0" smtClean="0">
                <a:solidFill>
                  <a:srgbClr val="0000FF"/>
                </a:solidFill>
              </a:rPr>
              <a:t>movie. It is an </a:t>
            </a:r>
            <a:r>
              <a:rPr lang="en-US" dirty="0" smtClean="0">
                <a:solidFill>
                  <a:srgbClr val="FF0000"/>
                </a:solidFill>
              </a:rPr>
              <a:t>undirected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4344246" y="3943410"/>
            <a:ext cx="3199166" cy="1363051"/>
          </a:xfrm>
          <a:prstGeom prst="wedgeRoundRectCallout">
            <a:avLst>
              <a:gd name="adj1" fmla="val -92647"/>
              <a:gd name="adj2" fmla="val -25490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node denotes a web page, and each edge from page P to Q  Q denotes a link on page P pointing to page Q.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It is a </a:t>
            </a:r>
            <a:r>
              <a:rPr lang="en-US" dirty="0" smtClean="0">
                <a:solidFill>
                  <a:srgbClr val="FF0000"/>
                </a:solidFill>
              </a:rPr>
              <a:t>directed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330" y="2259473"/>
            <a:ext cx="2310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Hollywood graph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Exam scheduling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24" y="1661388"/>
            <a:ext cx="6134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in a computer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632743"/>
            <a:ext cx="65405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graph orientation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79" y="1766418"/>
            <a:ext cx="63246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degree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6" y="1632743"/>
            <a:ext cx="5791200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17" y="1613646"/>
            <a:ext cx="6709686" cy="445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Handshaking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9" y="1938286"/>
            <a:ext cx="5638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Handshaking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909640"/>
            <a:ext cx="6146800" cy="379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Bridges of </a:t>
            </a:r>
            <a:r>
              <a:rPr lang="en-US" dirty="0" err="1" smtClean="0"/>
              <a:t>K</a:t>
            </a:r>
            <a:r>
              <a:rPr lang="en-US" dirty="0" err="1" smtClean="0">
                <a:latin typeface="+mn-lt"/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854200"/>
            <a:ext cx="5245100" cy="314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225" y="5394737"/>
            <a:ext cx="67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it possible to walk along a route that cross </a:t>
            </a:r>
            <a:r>
              <a:rPr lang="en-US" b="1" dirty="0" smtClean="0">
                <a:solidFill>
                  <a:srgbClr val="FF0000"/>
                </a:solidFill>
              </a:rPr>
              <a:t>each bridge exactly once?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713" y="2062413"/>
            <a:ext cx="64085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An undirected graph has </a:t>
            </a:r>
            <a:r>
              <a:rPr lang="en-US" sz="2400" dirty="0" smtClean="0">
                <a:solidFill>
                  <a:srgbClr val="0000FF"/>
                </a:solidFill>
              </a:rPr>
              <a:t>even number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vertices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odd degree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you prove this? It should follow from the </a:t>
            </a:r>
          </a:p>
          <a:p>
            <a:r>
              <a:rPr lang="en-US" sz="2400" dirty="0" smtClean="0"/>
              <a:t>handshaking theorem.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basic definitions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46" y="1795062"/>
            <a:ext cx="6785504" cy="408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basic definitions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957383"/>
            <a:ext cx="5816600" cy="389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966931"/>
            <a:ext cx="6324600" cy="389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5" y="1720663"/>
            <a:ext cx="1707642" cy="1504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25234"/>
            <a:ext cx="192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Complete graph:</a:t>
            </a:r>
          </a:p>
          <a:p>
            <a:r>
              <a:rPr lang="en-US" sz="1400" dirty="0" smtClean="0"/>
              <a:t>All vertices are adjacent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41565" y="5849801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Wheel 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1114" y="3071345"/>
            <a:ext cx="145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The </a:t>
            </a:r>
            <a:r>
              <a:rPr lang="en-US" sz="1400" dirty="0" err="1" smtClean="0"/>
              <a:t>n</a:t>
            </a:r>
            <a:r>
              <a:rPr lang="en-US" sz="1400" dirty="0" smtClean="0"/>
              <a:t>-cube graph</a:t>
            </a:r>
          </a:p>
          <a:p>
            <a:pPr algn="ctr"/>
            <a:r>
              <a:rPr lang="en-US" sz="1400" dirty="0" err="1" smtClean="0"/>
              <a:t>n</a:t>
            </a:r>
            <a:r>
              <a:rPr lang="en-US" sz="1400" dirty="0" smtClean="0"/>
              <a:t>=3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74" y="1828510"/>
            <a:ext cx="2962026" cy="1043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74" y="3468686"/>
            <a:ext cx="2794000" cy="213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4647" y="1682612"/>
            <a:ext cx="7482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Bipartite graph</a:t>
            </a:r>
          </a:p>
          <a:p>
            <a:r>
              <a:rPr lang="en-US" sz="2400" dirty="0" smtClean="0"/>
              <a:t>A simple graph is called bipartite if its vertex set V can be</a:t>
            </a:r>
          </a:p>
          <a:p>
            <a:r>
              <a:rPr lang="en-US" sz="2400" dirty="0" smtClean="0"/>
              <a:t>partitioned into two disjoint subsets V1 and V2, such that</a:t>
            </a:r>
          </a:p>
          <a:p>
            <a:r>
              <a:rPr lang="en-US" sz="2400" dirty="0" smtClean="0"/>
              <a:t>every edge in the graph connects a vertex in V1 to a vertex</a:t>
            </a:r>
          </a:p>
          <a:p>
            <a:r>
              <a:rPr lang="en-US" sz="2400" dirty="0" smtClean="0"/>
              <a:t>in V2.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75" y="3788590"/>
            <a:ext cx="45085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617" y="5490047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always be colored using two colors.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23708"/>
            <a:ext cx="6350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representation of graphs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6" y="1999707"/>
            <a:ext cx="6369285" cy="344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515" y="5866439"/>
            <a:ext cx="330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(taken from Wolfram </a:t>
            </a:r>
            <a:r>
              <a:rPr lang="en-US" dirty="0" err="1" smtClean="0"/>
              <a:t>Mathworld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771" y="1417638"/>
            <a:ext cx="216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ADJACENCY MATRIX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representation of graphs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9076" y="1786970"/>
            <a:ext cx="178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ADJACENCY LIST</a:t>
            </a:r>
            <a:endParaRPr lang="en-US" b="1" i="1" dirty="0"/>
          </a:p>
        </p:txBody>
      </p:sp>
      <p:sp>
        <p:nvSpPr>
          <p:cNvPr id="9" name="Oval 8"/>
          <p:cNvSpPr/>
          <p:nvPr/>
        </p:nvSpPr>
        <p:spPr>
          <a:xfrm>
            <a:off x="2462668" y="287460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4216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2668" y="455208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7467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4"/>
            <a:endCxn id="11" idx="0"/>
          </p:cNvCxnSpPr>
          <p:nvPr/>
        </p:nvCxnSpPr>
        <p:spPr>
          <a:xfrm rot="5400000">
            <a:off x="1808745" y="3798639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0" idx="2"/>
          </p:cNvCxnSpPr>
          <p:nvPr/>
        </p:nvCxnSpPr>
        <p:spPr>
          <a:xfrm>
            <a:off x="1666508" y="3822302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2595362" y="304360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4981" y="390759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86844" y="25052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09779" y="336767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88504" y="4441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23257" y="36945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83125" y="2486958"/>
          <a:ext cx="2974276" cy="25534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87138"/>
                <a:gridCol w="1487138"/>
              </a:tblGrid>
              <a:tr h="5417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Vertex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Adjacent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to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9271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3, 4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3, 4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1, 2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1, 2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16526" y="546022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represented as a linked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95767"/>
            <a:ext cx="59436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Bridges of </a:t>
            </a:r>
            <a:r>
              <a:rPr lang="en-US" dirty="0" err="1" smtClean="0"/>
              <a:t>K</a:t>
            </a:r>
            <a:r>
              <a:rPr lang="en-US" dirty="0" err="1" smtClean="0">
                <a:latin typeface="+mn-lt"/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83" y="1723393"/>
            <a:ext cx="6655117" cy="430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0" y="1869257"/>
            <a:ext cx="6146800" cy="397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16050"/>
            <a:ext cx="5969000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807659"/>
            <a:ext cx="805861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  An </a:t>
            </a:r>
            <a:r>
              <a:rPr lang="en-US" sz="2400" i="1" dirty="0" smtClean="0">
                <a:solidFill>
                  <a:srgbClr val="0000FF"/>
                </a:solidFill>
              </a:rPr>
              <a:t>undirected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connected</a:t>
            </a:r>
            <a:r>
              <a:rPr lang="en-US" sz="2400" dirty="0" smtClean="0"/>
              <a:t> if there is a path between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every pair of distinct vertices of the graph.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  A </a:t>
            </a:r>
            <a:r>
              <a:rPr lang="en-US" sz="2400" i="1" dirty="0" smtClean="0">
                <a:solidFill>
                  <a:srgbClr val="FF0000"/>
                </a:solidFill>
              </a:rPr>
              <a:t>connected component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the maximal connected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of the given graph.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 in directed graphs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807659"/>
            <a:ext cx="815469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0000FF"/>
                </a:solidFill>
              </a:rPr>
              <a:t>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strongly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connected</a:t>
            </a:r>
            <a:r>
              <a:rPr lang="en-US" sz="2400" dirty="0" smtClean="0"/>
              <a:t> if there is a path from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any vertex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to any other vertex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 smtClean="0"/>
              <a:t> of the graph.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0000FF"/>
                </a:solidFill>
              </a:rPr>
              <a:t>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weakly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connected</a:t>
            </a:r>
            <a:r>
              <a:rPr lang="en-US" sz="2400" dirty="0" smtClean="0"/>
              <a:t> if there is a path between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any two vertices of the underlying undirected graph.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19250"/>
            <a:ext cx="63500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3905" y="5699169"/>
            <a:ext cx="479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Vertex cover is a famous problem in graph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 path vs. Hamiltonian path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011" y="2040845"/>
            <a:ext cx="7681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Hamiltonian path </a:t>
            </a:r>
            <a:r>
              <a:rPr lang="en-US" sz="2400" dirty="0" smtClean="0"/>
              <a:t>= A </a:t>
            </a:r>
            <a:r>
              <a:rPr lang="en-US" sz="2400" i="1" dirty="0" smtClean="0"/>
              <a:t>path </a:t>
            </a:r>
            <a:r>
              <a:rPr lang="en-US" sz="2400" dirty="0" smtClean="0"/>
              <a:t>that </a:t>
            </a:r>
            <a:r>
              <a:rPr lang="en-US" sz="2400" dirty="0" smtClean="0">
                <a:solidFill>
                  <a:srgbClr val="0000FF"/>
                </a:solidFill>
              </a:rPr>
              <a:t>passes through </a:t>
            </a:r>
            <a:r>
              <a:rPr lang="en-US" sz="2400" dirty="0" smtClean="0">
                <a:solidFill>
                  <a:srgbClr val="FF0000"/>
                </a:solidFill>
              </a:rPr>
              <a:t>every </a:t>
            </a:r>
            <a:r>
              <a:rPr lang="en-US" sz="2400" b="1" dirty="0" smtClean="0">
                <a:solidFill>
                  <a:srgbClr val="FF0000"/>
                </a:solidFill>
              </a:rPr>
              <a:t>vertex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exactly once. A closed path is a </a:t>
            </a:r>
            <a:r>
              <a:rPr lang="en-US" sz="2400" i="1" dirty="0" smtClean="0">
                <a:solidFill>
                  <a:srgbClr val="0000FF"/>
                </a:solidFill>
              </a:rPr>
              <a:t>Hamiltonian circuit or cycle.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011" y="3402345"/>
            <a:ext cx="76354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Euler path </a:t>
            </a:r>
            <a:r>
              <a:rPr lang="en-US" sz="2400" dirty="0" smtClean="0"/>
              <a:t>= A </a:t>
            </a:r>
            <a:r>
              <a:rPr lang="en-US" sz="2400" i="1" dirty="0" smtClean="0"/>
              <a:t>path</a:t>
            </a:r>
            <a:r>
              <a:rPr lang="en-US" sz="2400" dirty="0" smtClean="0"/>
              <a:t> that </a:t>
            </a:r>
            <a:r>
              <a:rPr lang="en-US" sz="2400" dirty="0" smtClean="0">
                <a:solidFill>
                  <a:srgbClr val="0000FF"/>
                </a:solidFill>
              </a:rPr>
              <a:t>includes</a:t>
            </a:r>
            <a:r>
              <a:rPr lang="en-US" sz="2400" dirty="0" smtClean="0">
                <a:solidFill>
                  <a:srgbClr val="FF0000"/>
                </a:solidFill>
              </a:rPr>
              <a:t> every</a:t>
            </a:r>
            <a:r>
              <a:rPr lang="en-US" sz="2400" b="1" dirty="0" smtClean="0">
                <a:solidFill>
                  <a:srgbClr val="FF0000"/>
                </a:solidFill>
              </a:rPr>
              <a:t> edge </a:t>
            </a:r>
            <a:r>
              <a:rPr lang="en-US" sz="2400" dirty="0" smtClean="0"/>
              <a:t>exactly once.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 closed path is a </a:t>
            </a:r>
            <a:r>
              <a:rPr lang="en-US" sz="2400" i="1" dirty="0" smtClean="0">
                <a:solidFill>
                  <a:srgbClr val="0000FF"/>
                </a:solidFill>
              </a:rPr>
              <a:t>Euler circuit or cycle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have reviewed Euler path in the </a:t>
            </a:r>
            <a:r>
              <a:rPr lang="en-US" sz="2400" dirty="0" smtClean="0">
                <a:solidFill>
                  <a:srgbClr val="FF0000"/>
                </a:solidFill>
              </a:rPr>
              <a:t>7-bridges of Konigsberg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Problem.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Hamiltonian path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7710" y="4596783"/>
            <a:ext cx="3575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Does the above graph have </a:t>
            </a:r>
          </a:p>
          <a:p>
            <a:pPr algn="ctr"/>
            <a:r>
              <a:rPr lang="en-US" sz="2400" dirty="0" smtClean="0"/>
              <a:t>a Hamiltonian cycle? No!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69" y="1743129"/>
            <a:ext cx="2794000" cy="267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564" y="4776446"/>
            <a:ext cx="3286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Hamiltonian circuit/cycle </a:t>
            </a:r>
          </a:p>
          <a:p>
            <a:pPr algn="ctr"/>
            <a:r>
              <a:rPr lang="en-US" sz="2400" dirty="0" smtClean="0"/>
              <a:t>colored red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6100362" y="215622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61910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00362" y="383370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161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5446439" y="3080258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14" idx="2"/>
          </p:cNvCxnSpPr>
          <p:nvPr/>
        </p:nvCxnSpPr>
        <p:spPr>
          <a:xfrm>
            <a:off x="5304202" y="3103921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>
            <a:off x="6233056" y="232522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2675" y="318921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4538" y="1786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47473" y="26492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6198" y="37229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60951" y="29761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01157" y="3018625"/>
            <a:ext cx="19904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53634" y="3103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Traveling Salesman Problem (TSP)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8910" y="1804795"/>
            <a:ext cx="422596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traveling salesman wants to visit each of </a:t>
            </a:r>
            <a:r>
              <a:rPr lang="en-US" dirty="0" err="1" smtClean="0"/>
              <a:t>n</a:t>
            </a:r>
            <a:r>
              <a:rPr lang="en-US" dirty="0" smtClean="0"/>
              <a:t> cities exactly once, and then return to the starting point. In which order should he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visit the cities to travel the minimum total distance?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TSP = Computing the </a:t>
            </a:r>
            <a:r>
              <a:rPr lang="en-US" dirty="0" smtClean="0">
                <a:solidFill>
                  <a:srgbClr val="0000FF"/>
                </a:solidFill>
              </a:rPr>
              <a:t>minimum cost Hamiltonian circuit</a:t>
            </a:r>
            <a:r>
              <a:rPr lang="en-US" dirty="0" smtClean="0">
                <a:solidFill>
                  <a:srgbClr val="FF0000"/>
                </a:solidFill>
              </a:rPr>
              <a:t>. TSP is an extremely complex problem to solve (NP-complete)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99" y="1586817"/>
            <a:ext cx="3175000" cy="32181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36315" y="4967199"/>
            <a:ext cx="285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 optimal TSP tour through </a:t>
            </a:r>
          </a:p>
          <a:p>
            <a:pPr algn="ctr"/>
            <a:r>
              <a:rPr lang="en-US" dirty="0" smtClean="0"/>
              <a:t>Germany’s largest cities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98679" y="5613530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Planar Graph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2069" y="1648150"/>
            <a:ext cx="597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planar graph</a:t>
            </a:r>
            <a:r>
              <a:rPr lang="en-US" dirty="0" smtClean="0"/>
              <a:t> is one that can be embedded in the plane, i.e., </a:t>
            </a:r>
          </a:p>
          <a:p>
            <a:r>
              <a:rPr lang="en-US" dirty="0" smtClean="0"/>
              <a:t>it can be drawn on the plane in such a way that its edges do</a:t>
            </a:r>
          </a:p>
          <a:p>
            <a:r>
              <a:rPr lang="en-US" dirty="0" smtClean="0"/>
              <a:t>not intersect except only at their endpoints.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69" y="3034671"/>
            <a:ext cx="2009575" cy="14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48" y="3034671"/>
            <a:ext cx="1654722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91" y="4740856"/>
            <a:ext cx="1861277" cy="165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248" y="5031705"/>
            <a:ext cx="1737424" cy="1060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9057" y="3459778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61644" y="5827155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2672" y="5846545"/>
            <a:ext cx="49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9970" y="3587150"/>
            <a:ext cx="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231" y="5642489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9288" y="4024239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35" y="3275112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7741" y="5273157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20" y="1814159"/>
            <a:ext cx="5994400" cy="397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 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7190" y="2097356"/>
            <a:ext cx="746926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/>
              <a:t>graph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 = (V, E) </a:t>
            </a:r>
            <a:r>
              <a:rPr lang="en-US" sz="2400" dirty="0" smtClean="0"/>
              <a:t>consists of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/>
              <a:t>, a nonempty set of </a:t>
            </a:r>
            <a:r>
              <a:rPr lang="en-US" sz="2400" dirty="0" smtClean="0">
                <a:solidFill>
                  <a:srgbClr val="0000FF"/>
                </a:solidFill>
              </a:rPr>
              <a:t>vertices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(or nodes) and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, a set of </a:t>
            </a:r>
            <a:r>
              <a:rPr lang="en-US" sz="2400" dirty="0" smtClean="0">
                <a:solidFill>
                  <a:srgbClr val="0000FF"/>
                </a:solidFill>
              </a:rPr>
              <a:t>edges</a:t>
            </a:r>
            <a:r>
              <a:rPr lang="en-US" sz="2400" dirty="0" smtClean="0"/>
              <a:t>. Each edge connects a pair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of nodes that are called its </a:t>
            </a:r>
            <a:r>
              <a:rPr lang="en-US" sz="2400" dirty="0" smtClean="0">
                <a:solidFill>
                  <a:srgbClr val="0000FF"/>
                </a:solidFill>
              </a:rPr>
              <a:t>endpoints.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Graphs are widely used to model various systems in the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real world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Bridges of </a:t>
            </a:r>
            <a:r>
              <a:rPr lang="en-US" dirty="0" err="1" smtClean="0"/>
              <a:t>K</a:t>
            </a:r>
            <a:r>
              <a:rPr lang="en-US" dirty="0" err="1" smtClean="0"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71449"/>
            <a:ext cx="63500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Euler’s solution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40" y="1718676"/>
            <a:ext cx="6741673" cy="437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 path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63" y="1642291"/>
            <a:ext cx="6598099" cy="411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Simple graph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76" y="1852352"/>
            <a:ext cx="6836813" cy="422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747</Words>
  <Application>Microsoft Macintosh PowerPoint</Application>
  <PresentationFormat>On-screen Show (4:3)</PresentationFormat>
  <Paragraphs>148</Paragraphs>
  <Slides>38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22C:19 Discrete Math Graphs</vt:lpstr>
      <vt:lpstr>Seven Bridges of K⍥nigsberg</vt:lpstr>
      <vt:lpstr>Seven Bridges of K⍥nigsberg</vt:lpstr>
      <vt:lpstr>A Graph</vt:lpstr>
      <vt:lpstr>What is a  Graph</vt:lpstr>
      <vt:lpstr>Back to the Bridges of K⍥nigsberg</vt:lpstr>
      <vt:lpstr>Euler’s solution</vt:lpstr>
      <vt:lpstr>Euler path</vt:lpstr>
      <vt:lpstr>Simple graph</vt:lpstr>
      <vt:lpstr>Types of graph</vt:lpstr>
      <vt:lpstr>Definitions</vt:lpstr>
      <vt:lpstr>More examples of graphs</vt:lpstr>
      <vt:lpstr>Application: Exam scheduling</vt:lpstr>
      <vt:lpstr>Problems in a computer network</vt:lpstr>
      <vt:lpstr>Application: graph orientation</vt:lpstr>
      <vt:lpstr>Vertex degree</vt:lpstr>
      <vt:lpstr>Degree sequence</vt:lpstr>
      <vt:lpstr>Handshaking theorem</vt:lpstr>
      <vt:lpstr>Handshaking theorem</vt:lpstr>
      <vt:lpstr>A theorem</vt:lpstr>
      <vt:lpstr>Review of basic definitions</vt:lpstr>
      <vt:lpstr>Review of basic definitions</vt:lpstr>
      <vt:lpstr>Types of graphs</vt:lpstr>
      <vt:lpstr>Types of graphs</vt:lpstr>
      <vt:lpstr>Types of graphs</vt:lpstr>
      <vt:lpstr>Subgraphs</vt:lpstr>
      <vt:lpstr>Computer representation of graphs</vt:lpstr>
      <vt:lpstr>Computer representation of graphs</vt:lpstr>
      <vt:lpstr>Graph isomorphism</vt:lpstr>
      <vt:lpstr>Graph isomorphism</vt:lpstr>
      <vt:lpstr>Graph isomorphism</vt:lpstr>
      <vt:lpstr>Connectivity</vt:lpstr>
      <vt:lpstr>Connectivity in directed graphs</vt:lpstr>
      <vt:lpstr>More definitions</vt:lpstr>
      <vt:lpstr>Euler path vs. Hamiltonian path</vt:lpstr>
      <vt:lpstr>Hamiltonian path</vt:lpstr>
      <vt:lpstr>Traveling Salesman Problem (TSP)</vt:lpstr>
      <vt:lpstr>Planar Graph 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Sukumar Ghosh</cp:lastModifiedBy>
  <cp:revision>193</cp:revision>
  <dcterms:created xsi:type="dcterms:W3CDTF">2011-11-16T01:23:06Z</dcterms:created>
  <dcterms:modified xsi:type="dcterms:W3CDTF">2011-11-16T01:36:29Z</dcterms:modified>
</cp:coreProperties>
</file>