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7"/>
  </p:notesMasterIdLst>
  <p:sldIdLst>
    <p:sldId id="256" r:id="rId2"/>
    <p:sldId id="274" r:id="rId3"/>
    <p:sldId id="261" r:id="rId4"/>
    <p:sldId id="270" r:id="rId5"/>
    <p:sldId id="262" r:id="rId6"/>
    <p:sldId id="263" r:id="rId7"/>
    <p:sldId id="264" r:id="rId8"/>
    <p:sldId id="265" r:id="rId9"/>
    <p:sldId id="266" r:id="rId10"/>
    <p:sldId id="267" r:id="rId11"/>
    <p:sldId id="259" r:id="rId12"/>
    <p:sldId id="260" r:id="rId13"/>
    <p:sldId id="269" r:id="rId14"/>
    <p:sldId id="275" r:id="rId15"/>
    <p:sldId id="282" r:id="rId16"/>
    <p:sldId id="271" r:id="rId17"/>
    <p:sldId id="272" r:id="rId18"/>
    <p:sldId id="273" r:id="rId19"/>
    <p:sldId id="276" r:id="rId20"/>
    <p:sldId id="277" r:id="rId21"/>
    <p:sldId id="278" r:id="rId22"/>
    <p:sldId id="279" r:id="rId23"/>
    <p:sldId id="280" r:id="rId24"/>
    <p:sldId id="283" r:id="rId25"/>
    <p:sldId id="281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10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>
      <p:cViewPr varScale="1">
        <p:scale>
          <a:sx n="124" d="100"/>
          <a:sy n="124" d="100"/>
        </p:scale>
        <p:origin x="640" y="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9B760F-96EA-FF42-9197-727BAEEBF580}" type="datetimeFigureOut">
              <a:rPr lang="en-US" smtClean="0"/>
              <a:t>11/11/19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734CAB-B450-8741-9A09-9E7E42C35E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808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734CAB-B450-8741-9A09-9E7E42C35EE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2607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734CAB-B450-8741-9A09-9E7E42C35EE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3149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734CAB-B450-8741-9A09-9E7E42C35EE8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3684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CC3561-DCEA-A34F-95A4-8D49E91D9D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7022AA-8057-9A4B-9168-1BEB0B69E3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68C5F6-67D5-C240-9F54-26A96A899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56A0-029B-5843-96BE-7AB77D324D32}" type="datetimeFigureOut">
              <a:rPr lang="en-US" smtClean="0"/>
              <a:t>11/11/19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A98277-D571-264C-8C45-A946DC228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2F6042-974E-C840-9EB5-169AC00E1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65A79-0CFD-B648-98F6-422F4441B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165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054555-F6F3-B14B-A577-85C413E6B0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52A5C4B-FECD-FC45-AD80-EFF49519CD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DCB9A7-30BC-BB46-89EE-7421F02F06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56A0-029B-5843-96BE-7AB77D324D32}" type="datetimeFigureOut">
              <a:rPr lang="en-US" smtClean="0"/>
              <a:t>11/11/19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094E37-5D2A-9C44-B1F0-8E05564559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BF488D-0C4F-474F-8FC8-719F54F131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65A79-0CFD-B648-98F6-422F4441B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32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4A37D1C-F758-7749-B3FD-C42BDCACC1A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40FBC9-428F-DF4B-8A8F-788FE7A7D3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B9B6D9-EAD0-0F4A-B95A-A12E358D80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56A0-029B-5843-96BE-7AB77D324D32}" type="datetimeFigureOut">
              <a:rPr lang="en-US" smtClean="0"/>
              <a:t>11/11/19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DC1872-397E-F446-8CC2-E07B971C2D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65E591-D978-B24A-AB94-D907E30033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65A79-0CFD-B648-98F6-422F4441B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856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18210-C33A-4544-AE24-00009D051F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346CDA-FB10-C94A-A770-E10BB8D595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83A206-C5FB-4849-85E0-9C1B771867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56A0-029B-5843-96BE-7AB77D324D32}" type="datetimeFigureOut">
              <a:rPr lang="en-US" smtClean="0"/>
              <a:t>11/11/19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7FCDDB-61B4-7D48-A279-F7C0667AD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96A475-F5E2-3947-939F-E5BAA1D6D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65A79-0CFD-B648-98F6-422F4441B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194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B8A396-1742-DB4E-91F1-86883FC81B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E6BBF7-1893-D140-995B-B9415CD6CF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E9C11D-553A-BF4D-B151-F8A716B212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56A0-029B-5843-96BE-7AB77D324D32}" type="datetimeFigureOut">
              <a:rPr lang="en-US" smtClean="0"/>
              <a:t>11/11/19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0558A6-19FC-ED48-9230-59EEB68690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32712C-C857-FF40-9F5F-DEC0840A63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65A79-0CFD-B648-98F6-422F4441B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075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A5ADD8-DFD9-0B42-B5A6-45CF6F7BF6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FFAA59-1679-484B-A476-2E2FE6071A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B7AF3E-8A69-E64A-B69E-D69255C38C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53E6D4-400C-3543-B48D-E0F80E5ECB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56A0-029B-5843-96BE-7AB77D324D32}" type="datetimeFigureOut">
              <a:rPr lang="en-US" smtClean="0"/>
              <a:t>11/11/19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860366-2A7B-D049-BA04-F6B9A9530D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D340FD-EBBC-9D48-936B-C3B89AB50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65A79-0CFD-B648-98F6-422F4441B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087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BD907B-E6C7-F74E-8F4C-941B32F29E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338503-A73C-434B-84A4-C32D1299AC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A32E29-9696-7A49-BC9E-30679812AC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6FBBF14-562E-E844-A6CB-23B7356A3B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632D885-C8C8-4A47-86F5-A5D7A89E04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F038F62-FCB3-644A-A0D7-43097DD19E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56A0-029B-5843-96BE-7AB77D324D32}" type="datetimeFigureOut">
              <a:rPr lang="en-US" smtClean="0"/>
              <a:t>11/11/19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45FCCA5-05EF-2A44-8D19-D6B3BBE17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2BA77F0-D21D-DA46-8CFA-64942F513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65A79-0CFD-B648-98F6-422F4441B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466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6A0D88-47D3-5A40-8C63-07F1B68842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EA97950-4EC9-3546-9846-C709368FC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56A0-029B-5843-96BE-7AB77D324D32}" type="datetimeFigureOut">
              <a:rPr lang="en-US" smtClean="0"/>
              <a:t>11/11/19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2F1F8B-0F5B-634D-A0BC-D2B4D82882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0DD6B1D-C74F-594F-8299-60272E8285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65A79-0CFD-B648-98F6-422F4441B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727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3B32CEE-260F-7444-913F-7419035C57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56A0-029B-5843-96BE-7AB77D324D32}" type="datetimeFigureOut">
              <a:rPr lang="en-US" smtClean="0"/>
              <a:t>11/11/19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2D22E71-4F02-9443-8913-9B7B999690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FBE3C8-D54F-C24A-8780-68374BA2F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65A79-0CFD-B648-98F6-422F4441B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595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96A01A-DE28-7546-94B3-77F3253224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14AC10-997B-5D47-A5F6-EFD69855F0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95954B-9108-104E-A5E8-F4A4F03849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4EDC48-29E8-DB4B-A78D-23173A629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56A0-029B-5843-96BE-7AB77D324D32}" type="datetimeFigureOut">
              <a:rPr lang="en-US" smtClean="0"/>
              <a:t>11/11/19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71A854-9F84-EE45-9459-30B6616A8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533D36-32F0-4C46-B6C6-10A6548CA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65A79-0CFD-B648-98F6-422F4441B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4837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6A2C96-6B2C-8E4C-A154-528C204CA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647AA4-4ED1-FB4B-BF49-0FF138264C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47776A-C482-3C42-B1B7-8B741E7E86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9FE5FC-6887-E041-8FC6-469DF722DC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56A0-029B-5843-96BE-7AB77D324D32}" type="datetimeFigureOut">
              <a:rPr lang="en-US" smtClean="0"/>
              <a:t>11/11/19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2AFABD-937F-A144-B3F4-F0B264FED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00E48A-06CD-864B-88D6-4E83A52B9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65A79-0CFD-B648-98F6-422F4441B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440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551973-B49C-BE44-BFA1-877E8684AE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12C617-4123-7941-AA7D-CADE62956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55FC4B-DD66-554F-91FB-745D18B42D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2B56A0-029B-5843-96BE-7AB77D324D32}" type="datetimeFigureOut">
              <a:rPr lang="en-US" smtClean="0"/>
              <a:t>11/11/19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2444F6-09E5-F947-A9FC-68738DA85C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C8EDF3-E18C-2A4B-96CE-E0B044F563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C65A79-0CFD-B648-98F6-422F4441B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771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947465-B943-D547-9624-1CEB8836EE6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400" b="1" dirty="0"/>
              <a:t>Distributed Transactions and Atomic Commit Protocols</a:t>
            </a:r>
          </a:p>
        </p:txBody>
      </p:sp>
    </p:spTree>
    <p:extLst>
      <p:ext uri="{BB962C8B-B14F-4D97-AF65-F5344CB8AC3E}">
        <p14:creationId xmlns:p14="http://schemas.microsoft.com/office/powerpoint/2010/main" val="33761582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Coping with blocking in 2PC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57048" y="1825625"/>
            <a:ext cx="11025352" cy="4351338"/>
          </a:xfrm>
        </p:spPr>
        <p:txBody>
          <a:bodyPr>
            <a:normAutofit lnSpcReduction="10000"/>
          </a:bodyPr>
          <a:lstStyle/>
          <a:p>
            <a:pPr eaLnBrk="1" hangingPunct="1">
              <a:buFont typeface="Wingdings" charset="0"/>
              <a:buNone/>
            </a:pPr>
            <a:r>
              <a:rPr lang="en-US" sz="2800" dirty="0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A non-faulty participant can ask other participants about what message</a:t>
            </a:r>
          </a:p>
          <a:p>
            <a:pPr eaLnBrk="1" hangingPunct="1">
              <a:buFont typeface="Wingdings" charset="0"/>
              <a:buNone/>
            </a:pPr>
            <a:r>
              <a:rPr lang="en-US" sz="2800" b="1" dirty="0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(COMMIT or ABORT)</a:t>
            </a:r>
            <a:r>
              <a:rPr lang="en-US" sz="2800" dirty="0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 did they receive from the coordinator, and take</a:t>
            </a:r>
          </a:p>
          <a:p>
            <a:pPr eaLnBrk="1" hangingPunct="1">
              <a:buFont typeface="Wingdings" charset="0"/>
              <a:buNone/>
            </a:pPr>
            <a:r>
              <a:rPr lang="en-US" sz="2800" dirty="0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appropriate actions</a:t>
            </a:r>
            <a:r>
              <a:rPr lang="en-US" sz="2800" dirty="0">
                <a:latin typeface="Arial Narrow" charset="0"/>
                <a:ea typeface="ＭＳ Ｐゴシック" charset="0"/>
                <a:cs typeface="ＭＳ Ｐゴシック" charset="0"/>
              </a:rPr>
              <a:t>. </a:t>
            </a:r>
          </a:p>
          <a:p>
            <a:pPr eaLnBrk="1" hangingPunct="1">
              <a:buFont typeface="Wingdings" charset="0"/>
              <a:buNone/>
            </a:pPr>
            <a:endParaRPr lang="en-US" sz="28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Wingdings" charset="0"/>
              <a:buNone/>
            </a:pPr>
            <a:r>
              <a:rPr lang="en-US" sz="2800" dirty="0">
                <a:latin typeface="Arial Narrow" charset="0"/>
                <a:ea typeface="ＭＳ Ｐゴシック" charset="0"/>
                <a:cs typeface="ＭＳ Ｐゴシック" charset="0"/>
              </a:rPr>
              <a:t>But what if </a:t>
            </a:r>
            <a:r>
              <a:rPr lang="en-US" sz="2800" b="1" dirty="0">
                <a:solidFill>
                  <a:schemeClr val="hlink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no non-faulty participant*</a:t>
            </a:r>
            <a:r>
              <a:rPr lang="en-US" sz="2800" dirty="0">
                <a:latin typeface="Arial Narrow" charset="0"/>
                <a:ea typeface="ＭＳ Ｐゴシック" charset="0"/>
                <a:cs typeface="ＭＳ Ｐゴシック" charset="0"/>
              </a:rPr>
              <a:t> received anything? </a:t>
            </a:r>
          </a:p>
          <a:p>
            <a:pPr eaLnBrk="1" hangingPunct="1">
              <a:buFont typeface="Wingdings" charset="0"/>
              <a:buNone/>
            </a:pPr>
            <a:r>
              <a:rPr lang="en-US" sz="2800" dirty="0">
                <a:latin typeface="Arial Narrow" charset="0"/>
                <a:ea typeface="ＭＳ Ｐゴシック" charset="0"/>
                <a:cs typeface="ＭＳ Ｐゴシック" charset="0"/>
              </a:rPr>
              <a:t>What </a:t>
            </a:r>
            <a:r>
              <a:rPr lang="en-US" sz="2800" dirty="0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if the coordinator committed or aborted the local transaction before crashing</a:t>
            </a:r>
            <a:r>
              <a:rPr lang="en-US" sz="2800" dirty="0">
                <a:latin typeface="Arial Narrow" charset="0"/>
                <a:ea typeface="ＭＳ Ｐゴシック" charset="0"/>
                <a:cs typeface="ＭＳ Ｐゴシック" charset="0"/>
              </a:rPr>
              <a:t>?</a:t>
            </a:r>
          </a:p>
          <a:p>
            <a:pPr eaLnBrk="1" hangingPunct="1">
              <a:buFont typeface="Wingdings" charset="0"/>
              <a:buNone/>
            </a:pPr>
            <a:r>
              <a:rPr lang="en-US" sz="2800" dirty="0">
                <a:latin typeface="Arial Narrow" charset="0"/>
                <a:ea typeface="ＭＳ Ｐゴシック" charset="0"/>
                <a:cs typeface="ＭＳ Ｐゴシック" charset="0"/>
              </a:rPr>
              <a:t>The participants continue to wait until the coordinator recovers.</a:t>
            </a:r>
          </a:p>
          <a:p>
            <a:pPr eaLnBrk="1" hangingPunct="1">
              <a:buFont typeface="Wingdings" charset="0"/>
              <a:buNone/>
            </a:pPr>
            <a:endParaRPr lang="en-US" sz="28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Wingdings" charset="0"/>
              <a:buNone/>
            </a:pPr>
            <a:r>
              <a:rPr lang="en-US" sz="1800" dirty="0">
                <a:solidFill>
                  <a:srgbClr val="660066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*May be some participants received COMMIT/ABORT,  but they too crashed.</a:t>
            </a:r>
          </a:p>
        </p:txBody>
      </p:sp>
    </p:spTree>
    <p:extLst>
      <p:ext uri="{BB962C8B-B14F-4D97-AF65-F5344CB8AC3E}">
        <p14:creationId xmlns:p14="http://schemas.microsoft.com/office/powerpoint/2010/main" val="5368556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934DD9-2826-2448-97CD-7B326A9B1A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Three Phase Commit (3PC)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929F9D-916E-A347-B3A0-EB8A55A252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94841"/>
            <a:ext cx="10515600" cy="5316580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dirty="0"/>
              <a:t>3PC better handles coordinator crashes, by adding an extra phase:</a:t>
            </a:r>
          </a:p>
          <a:p>
            <a:pPr>
              <a:lnSpc>
                <a:spcPct val="150000"/>
              </a:lnSpc>
            </a:pPr>
            <a:r>
              <a:rPr lang="en-US" b="1" dirty="0">
                <a:solidFill>
                  <a:srgbClr val="FF0000"/>
                </a:solidFill>
              </a:rPr>
              <a:t>Phase 1</a:t>
            </a:r>
            <a:r>
              <a:rPr lang="en-US" dirty="0"/>
              <a:t> (</a:t>
            </a:r>
            <a:r>
              <a:rPr lang="en-US" b="1" dirty="0">
                <a:solidFill>
                  <a:srgbClr val="1106FF"/>
                </a:solidFill>
              </a:rPr>
              <a:t>as before</a:t>
            </a:r>
            <a:r>
              <a:rPr lang="en-US" dirty="0"/>
              <a:t>) – a coordinator suggests a value to all nodes</a:t>
            </a:r>
          </a:p>
          <a:p>
            <a:pPr>
              <a:lnSpc>
                <a:spcPct val="150000"/>
              </a:lnSpc>
            </a:pPr>
            <a:r>
              <a:rPr lang="en-US" b="1" dirty="0">
                <a:solidFill>
                  <a:srgbClr val="FF0000"/>
                </a:solidFill>
              </a:rPr>
              <a:t>Phase 2 </a:t>
            </a:r>
            <a:r>
              <a:rPr lang="en-US" dirty="0"/>
              <a:t>(</a:t>
            </a:r>
            <a:r>
              <a:rPr lang="en-US" b="1" dirty="0">
                <a:solidFill>
                  <a:srgbClr val="1106FF"/>
                </a:solidFill>
              </a:rPr>
              <a:t>new step</a:t>
            </a:r>
            <a:r>
              <a:rPr lang="en-US" dirty="0"/>
              <a:t>) – If all send YES, then the coordinator sends a “</a:t>
            </a:r>
            <a:r>
              <a:rPr lang="en-US" b="1" dirty="0">
                <a:solidFill>
                  <a:srgbClr val="1106FF"/>
                </a:solidFill>
              </a:rPr>
              <a:t>prepare to commit</a:t>
            </a:r>
            <a:r>
              <a:rPr lang="en-US" dirty="0"/>
              <a:t>” message. Each node acknowledges the “prepare to commit” message.</a:t>
            </a:r>
          </a:p>
          <a:p>
            <a:pPr>
              <a:lnSpc>
                <a:spcPct val="150000"/>
              </a:lnSpc>
            </a:pPr>
            <a:r>
              <a:rPr lang="en-US" b="1" dirty="0">
                <a:solidFill>
                  <a:srgbClr val="FF0000"/>
                </a:solidFill>
              </a:rPr>
              <a:t>Phase 3 </a:t>
            </a:r>
            <a:r>
              <a:rPr lang="en-US" dirty="0"/>
              <a:t>(</a:t>
            </a:r>
            <a:r>
              <a:rPr lang="en-US" b="1" dirty="0">
                <a:solidFill>
                  <a:srgbClr val="1106FF"/>
                </a:solidFill>
              </a:rPr>
              <a:t>similar to phase 2 in 2PC</a:t>
            </a:r>
            <a:r>
              <a:rPr lang="en-US" dirty="0"/>
              <a:t>) – If the coordinator receives acknowledgement from all on the “prepare to commit,” it asks all nodes to commit. However, if all nodes do not acknowledge, the coordinator aborts the transaction.</a:t>
            </a:r>
          </a:p>
          <a:p>
            <a:pPr marL="0" indent="0">
              <a:buNone/>
            </a:pP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451011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934DD9-2826-2448-97CD-7B326A9B1A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Three Phase Commit (3PC)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929F9D-916E-A347-B3A0-EB8A55A252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64018"/>
            <a:ext cx="10515600" cy="5316580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en-US" dirty="0"/>
              <a:t>If coordinator crashes at any point, any participant can take over the role and query the state from other nodes. It becomes a </a:t>
            </a:r>
            <a:r>
              <a:rPr lang="en-US" dirty="0">
                <a:solidFill>
                  <a:srgbClr val="FF0000"/>
                </a:solidFill>
              </a:rPr>
              <a:t>recovery node</a:t>
            </a:r>
            <a:r>
              <a:rPr lang="en-US" dirty="0"/>
              <a:t>.</a:t>
            </a:r>
          </a:p>
          <a:p>
            <a:pPr>
              <a:lnSpc>
                <a:spcPct val="170000"/>
              </a:lnSpc>
            </a:pPr>
            <a:r>
              <a:rPr lang="en-US" dirty="0"/>
              <a:t>If any participant reports to a </a:t>
            </a:r>
            <a:r>
              <a:rPr lang="en-US" dirty="0">
                <a:solidFill>
                  <a:srgbClr val="FF0000"/>
                </a:solidFill>
              </a:rPr>
              <a:t>recovery node </a:t>
            </a:r>
            <a:r>
              <a:rPr lang="en-US" dirty="0"/>
              <a:t>about not receiving the “prepare to commit” message, the recovery node knows that the </a:t>
            </a:r>
            <a:r>
              <a:rPr lang="en-US" dirty="0">
                <a:solidFill>
                  <a:srgbClr val="FF0000"/>
                </a:solidFill>
              </a:rPr>
              <a:t>transaction has not been committed </a:t>
            </a:r>
            <a:r>
              <a:rPr lang="en-US" dirty="0"/>
              <a:t>at any participant. Now either the transaction can be aborted.</a:t>
            </a:r>
          </a:p>
          <a:p>
            <a:pPr>
              <a:lnSpc>
                <a:spcPct val="170000"/>
              </a:lnSpc>
            </a:pPr>
            <a:r>
              <a:rPr lang="en-US" dirty="0"/>
              <a:t>If the coordinator crashes in </a:t>
            </a:r>
            <a:r>
              <a:rPr lang="en-US" dirty="0">
                <a:solidFill>
                  <a:srgbClr val="FF0000"/>
                </a:solidFill>
              </a:rPr>
              <a:t>phase 3 (perhaps after sending a fraction of the commit messages)</a:t>
            </a:r>
            <a:r>
              <a:rPr lang="en-US" dirty="0"/>
              <a:t>, then </a:t>
            </a:r>
            <a:r>
              <a:rPr lang="en-US" dirty="0">
                <a:solidFill>
                  <a:srgbClr val="1106FF"/>
                </a:solidFill>
              </a:rPr>
              <a:t>every other </a:t>
            </a:r>
            <a:r>
              <a:rPr lang="en-US" dirty="0"/>
              <a:t>participant</a:t>
            </a:r>
            <a:r>
              <a:rPr lang="en-US" dirty="0">
                <a:solidFill>
                  <a:srgbClr val="1106FF"/>
                </a:solidFill>
              </a:rPr>
              <a:t> must have received and acknowledged the “prepare to commit” message</a:t>
            </a:r>
            <a:r>
              <a:rPr lang="en-US" dirty="0"/>
              <a:t> (since otherwise the coordinator would not have moved to the commit phase (phase 3). Participants can now take independent decisions (since the only option is </a:t>
            </a:r>
            <a:r>
              <a:rPr lang="en-US" dirty="0">
                <a:solidFill>
                  <a:srgbClr val="FF0000"/>
                </a:solidFill>
              </a:rPr>
              <a:t>to commit</a:t>
            </a:r>
            <a:r>
              <a:rPr lang="en-US" dirty="0"/>
              <a:t>), without waiting for further input from the coordinator, so the coordinator crash becomes a non-issue.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66680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934DD9-2826-2448-97CD-7B326A9B1A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Limitations of 3PC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929F9D-916E-A347-B3A0-EB8A55A252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8979" y="1397582"/>
            <a:ext cx="11394041" cy="5316580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2400" dirty="0"/>
              <a:t>Apparently there are </a:t>
            </a:r>
            <a:r>
              <a:rPr lang="en-US" sz="2400" b="1" dirty="0">
                <a:solidFill>
                  <a:srgbClr val="1106FF"/>
                </a:solidFill>
              </a:rPr>
              <a:t>two issues </a:t>
            </a:r>
            <a:r>
              <a:rPr lang="en-US" sz="2400" dirty="0"/>
              <a:t>with 3PC.</a:t>
            </a:r>
          </a:p>
          <a:p>
            <a:pPr marL="457200" indent="-457200">
              <a:lnSpc>
                <a:spcPct val="120000"/>
              </a:lnSpc>
              <a:buAutoNum type="arabicPeriod"/>
            </a:pPr>
            <a:r>
              <a:rPr lang="en-US" sz="2400" dirty="0"/>
              <a:t>3PC falls short </a:t>
            </a:r>
            <a:r>
              <a:rPr lang="en-US" sz="2400" dirty="0">
                <a:solidFill>
                  <a:srgbClr val="FF0000"/>
                </a:solidFill>
              </a:rPr>
              <a:t>in the event of a network partition</a:t>
            </a:r>
            <a:r>
              <a:rPr lang="en-US" sz="2400" dirty="0"/>
              <a:t>. Assume that all RMs that received “</a:t>
            </a:r>
            <a:r>
              <a:rPr lang="en-US" sz="2400" dirty="0">
                <a:solidFill>
                  <a:srgbClr val="1106FF"/>
                </a:solidFill>
              </a:rPr>
              <a:t>prepared to commit</a:t>
            </a:r>
            <a:r>
              <a:rPr lang="en-US" sz="2400" dirty="0"/>
              <a:t>” are on one side of the partition, and the rest are on the other side. Now this will result in </a:t>
            </a:r>
            <a:r>
              <a:rPr lang="en-US" sz="2400" dirty="0">
                <a:solidFill>
                  <a:srgbClr val="FF0000"/>
                </a:solidFill>
              </a:rPr>
              <a:t>each partition electing a recovery node </a:t>
            </a:r>
            <a:r>
              <a:rPr lang="en-US" sz="2400" dirty="0"/>
              <a:t>that would either commit or abort the transaction. Once the network partition gets removed, the system </a:t>
            </a:r>
            <a:r>
              <a:rPr lang="en-US" sz="2400" i="1" dirty="0">
                <a:solidFill>
                  <a:srgbClr val="FF0000"/>
                </a:solidFill>
              </a:rPr>
              <a:t>may</a:t>
            </a:r>
            <a:r>
              <a:rPr lang="en-US" sz="2400" dirty="0"/>
              <a:t> get into an inconsistent state.</a:t>
            </a:r>
          </a:p>
          <a:p>
            <a:pPr marL="0" indent="0">
              <a:lnSpc>
                <a:spcPct val="120000"/>
              </a:lnSpc>
              <a:buNone/>
            </a:pPr>
            <a:endParaRPr lang="en-US" sz="240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/>
              <a:t>2. In real life, nodes can </a:t>
            </a:r>
            <a:r>
              <a:rPr lang="en-US" sz="2400" dirty="0">
                <a:solidFill>
                  <a:srgbClr val="FF0000"/>
                </a:solidFill>
              </a:rPr>
              <a:t>fail and recover (fail-recover </a:t>
            </a:r>
            <a:r>
              <a:rPr lang="en-US" sz="2400" dirty="0"/>
              <a:t>model, or </a:t>
            </a:r>
            <a:r>
              <a:rPr lang="en-US" sz="2400" dirty="0">
                <a:solidFill>
                  <a:srgbClr val="FF0000"/>
                </a:solidFill>
              </a:rPr>
              <a:t>napping failure)</a:t>
            </a:r>
            <a:r>
              <a:rPr lang="en-US" sz="2400" dirty="0"/>
              <a:t>,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/>
              <a:t>    instead of being </a:t>
            </a:r>
            <a:r>
              <a:rPr lang="en-US" sz="2400" dirty="0">
                <a:solidFill>
                  <a:srgbClr val="1106FF"/>
                </a:solidFill>
              </a:rPr>
              <a:t>fail-stop nodes.</a:t>
            </a:r>
          </a:p>
          <a:p>
            <a:pPr marL="0" indent="0">
              <a:lnSpc>
                <a:spcPct val="120000"/>
              </a:lnSpc>
              <a:buNone/>
            </a:pPr>
            <a:endParaRPr lang="en-US" sz="2400" dirty="0">
              <a:solidFill>
                <a:srgbClr val="1106FF"/>
              </a:solidFill>
            </a:endParaRPr>
          </a:p>
          <a:p>
            <a:pPr marL="0" indent="0">
              <a:lnSpc>
                <a:spcPct val="120000"/>
              </a:lnSpc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07653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7A543C-A809-E448-9FDB-980BAA86E1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2186" y="251974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6000" b="1" dirty="0"/>
              <a:t>P a x o s</a:t>
            </a:r>
          </a:p>
        </p:txBody>
      </p:sp>
    </p:spTree>
    <p:extLst>
      <p:ext uri="{BB962C8B-B14F-4D97-AF65-F5344CB8AC3E}">
        <p14:creationId xmlns:p14="http://schemas.microsoft.com/office/powerpoint/2010/main" val="9233452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934DD9-2826-2448-97CD-7B326A9B1A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 a x o 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929F9D-916E-A347-B3A0-EB8A55A252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7203" y="1356485"/>
            <a:ext cx="11394041" cy="531658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2400" dirty="0"/>
              <a:t>It is a distributed consensus protocol designed by </a:t>
            </a:r>
            <a:r>
              <a:rPr lang="en-US" sz="2400" dirty="0" err="1"/>
              <a:t>Lamport</a:t>
            </a:r>
            <a:r>
              <a:rPr lang="en-US" sz="2400" dirty="0"/>
              <a:t> (1998, 2001). It works on a completely connected network of processes, and tolerates </a:t>
            </a:r>
            <a:r>
              <a:rPr lang="en-US" sz="2400" dirty="0">
                <a:solidFill>
                  <a:srgbClr val="FF0000"/>
                </a:solidFill>
              </a:rPr>
              <a:t>up to m failures </a:t>
            </a:r>
            <a:r>
              <a:rPr lang="en-US" sz="2400" dirty="0"/>
              <a:t>with </a:t>
            </a:r>
            <a:r>
              <a:rPr lang="en-US" sz="2400" dirty="0">
                <a:solidFill>
                  <a:srgbClr val="FF0000"/>
                </a:solidFill>
              </a:rPr>
              <a:t>n≥2m+1 </a:t>
            </a:r>
            <a:r>
              <a:rPr lang="en-US" sz="2400" dirty="0"/>
              <a:t>processes. Has been used by industry for several years. A process can take up three different roles:</a:t>
            </a:r>
          </a:p>
          <a:p>
            <a:pPr marL="0" indent="0">
              <a:lnSpc>
                <a:spcPct val="100000"/>
              </a:lnSpc>
              <a:buNone/>
            </a:pPr>
            <a:endParaRPr lang="en-US" sz="24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1DD5DDB-D6C5-F24A-B31F-C15AC7EAEB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8628" y="3299075"/>
            <a:ext cx="4356100" cy="2705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00689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934DD9-2826-2448-97CD-7B326A9B1A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 a x o 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929F9D-916E-A347-B3A0-EB8A55A252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7203" y="1356485"/>
            <a:ext cx="11394041" cy="531658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b="1" dirty="0">
                <a:solidFill>
                  <a:srgbClr val="1106FF"/>
                </a:solidFill>
              </a:rPr>
              <a:t>Basic steps </a:t>
            </a:r>
          </a:p>
          <a:p>
            <a:pPr marL="0" indent="0">
              <a:lnSpc>
                <a:spcPct val="100000"/>
              </a:lnSpc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1. Client elects a node to be a </a:t>
            </a:r>
            <a:r>
              <a:rPr lang="en-US" sz="2400" dirty="0">
                <a:solidFill>
                  <a:srgbClr val="1106FF"/>
                </a:solidFill>
              </a:rPr>
              <a:t>Leader / Proposer</a:t>
            </a:r>
          </a:p>
          <a:p>
            <a:pPr marL="0" indent="0">
              <a:buNone/>
            </a:pPr>
            <a:r>
              <a:rPr lang="en-US" sz="2400" dirty="0"/>
              <a:t>2. The </a:t>
            </a:r>
            <a:r>
              <a:rPr lang="en-US" sz="2400" dirty="0">
                <a:solidFill>
                  <a:srgbClr val="1106FF"/>
                </a:solidFill>
              </a:rPr>
              <a:t>Proposer </a:t>
            </a:r>
            <a:r>
              <a:rPr lang="en-US" sz="2400" dirty="0"/>
              <a:t>selects a value and sends it to a few nodes (called </a:t>
            </a:r>
            <a:r>
              <a:rPr lang="en-US" sz="2400" dirty="0">
                <a:solidFill>
                  <a:srgbClr val="1106FF"/>
                </a:solidFill>
              </a:rPr>
              <a:t>Acceptors</a:t>
            </a:r>
            <a:r>
              <a:rPr lang="en-US" sz="2400" dirty="0"/>
              <a:t>). </a:t>
            </a:r>
          </a:p>
          <a:p>
            <a:pPr marL="0" indent="0">
              <a:buNone/>
            </a:pPr>
            <a:r>
              <a:rPr lang="en-US" sz="2400" dirty="0"/>
              <a:t>	Acceptors eventually can reply with </a:t>
            </a:r>
            <a:r>
              <a:rPr lang="en-US" sz="2400" dirty="0">
                <a:solidFill>
                  <a:srgbClr val="1106FF"/>
                </a:solidFill>
              </a:rPr>
              <a:t>reject</a:t>
            </a:r>
            <a:r>
              <a:rPr lang="en-US" sz="2400" dirty="0"/>
              <a:t> or </a:t>
            </a:r>
            <a:r>
              <a:rPr lang="en-US" sz="2400" dirty="0">
                <a:solidFill>
                  <a:srgbClr val="1106FF"/>
                </a:solidFill>
              </a:rPr>
              <a:t>accept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r>
              <a:rPr lang="en-US" sz="2400" dirty="0"/>
              <a:t>3. When </a:t>
            </a:r>
            <a:r>
              <a:rPr lang="en-US" sz="2400" dirty="0">
                <a:solidFill>
                  <a:srgbClr val="FF0000"/>
                </a:solidFill>
              </a:rPr>
              <a:t>a majority of the nodes have accepted</a:t>
            </a:r>
            <a:r>
              <a:rPr lang="en-US" sz="2400" dirty="0"/>
              <a:t>, consensus is reached.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/>
              <a:t>Why is a majority adequate?</a:t>
            </a:r>
          </a:p>
        </p:txBody>
      </p:sp>
    </p:spTree>
    <p:extLst>
      <p:ext uri="{BB962C8B-B14F-4D97-AF65-F5344CB8AC3E}">
        <p14:creationId xmlns:p14="http://schemas.microsoft.com/office/powerpoint/2010/main" val="1903812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934DD9-2826-2448-97CD-7B326A9B1A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350357" cy="1032457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The background of </a:t>
            </a:r>
            <a:r>
              <a:rPr lang="en-US" b="1" dirty="0" err="1"/>
              <a:t>Paxos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929F9D-916E-A347-B3A0-EB8A55A252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8979" y="1397582"/>
            <a:ext cx="11394041" cy="531658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2400" dirty="0"/>
              <a:t>The </a:t>
            </a:r>
            <a:r>
              <a:rPr lang="en-US" sz="2400" dirty="0">
                <a:solidFill>
                  <a:srgbClr val="FF0000"/>
                </a:solidFill>
              </a:rPr>
              <a:t>leader itself may fail</a:t>
            </a:r>
            <a:r>
              <a:rPr lang="en-US" sz="2400" dirty="0"/>
              <a:t>. So, </a:t>
            </a:r>
            <a:r>
              <a:rPr lang="en-US" sz="2400" dirty="0" err="1"/>
              <a:t>Paxos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1106FF"/>
                </a:solidFill>
              </a:rPr>
              <a:t>does not mandate a single leader</a:t>
            </a:r>
            <a:r>
              <a:rPr lang="en-US" sz="2400" dirty="0"/>
              <a:t>. When a leader crashes, another node steps in as a leader to coordinate the transaction. Thus, </a:t>
            </a:r>
            <a:r>
              <a:rPr lang="en-US" sz="2400" dirty="0">
                <a:solidFill>
                  <a:srgbClr val="1106FF"/>
                </a:solidFill>
              </a:rPr>
              <a:t>multiple leaders may coexist. </a:t>
            </a:r>
            <a:r>
              <a:rPr lang="en-US" sz="2400" dirty="0"/>
              <a:t>To achieve consensus in this setup, </a:t>
            </a:r>
            <a:r>
              <a:rPr lang="en-US" sz="2400" dirty="0" err="1"/>
              <a:t>Paxos</a:t>
            </a:r>
            <a:r>
              <a:rPr lang="en-US" sz="2400" dirty="0"/>
              <a:t> uses two mechanisms.</a:t>
            </a:r>
          </a:p>
          <a:p>
            <a:pPr marL="0" indent="0">
              <a:lnSpc>
                <a:spcPct val="100000"/>
              </a:lnSpc>
              <a:buNone/>
            </a:pPr>
            <a:endParaRPr lang="en-US" sz="240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0000"/>
                </a:solidFill>
              </a:rPr>
              <a:t>Assigning an order to the Leaders</a:t>
            </a:r>
            <a:r>
              <a:rPr lang="en-US" sz="2400" dirty="0"/>
              <a:t>. This allows a node to distinguish between the </a:t>
            </a:r>
            <a:r>
              <a:rPr lang="en-US" sz="2400" dirty="0">
                <a:solidFill>
                  <a:srgbClr val="1106FF"/>
                </a:solidFill>
              </a:rPr>
              <a:t>current </a:t>
            </a:r>
            <a:r>
              <a:rPr lang="en-US" sz="2400" dirty="0"/>
              <a:t>leader and the </a:t>
            </a:r>
            <a:r>
              <a:rPr lang="en-US" sz="2400" dirty="0">
                <a:solidFill>
                  <a:srgbClr val="1106FF"/>
                </a:solidFill>
              </a:rPr>
              <a:t>older</a:t>
            </a:r>
            <a:r>
              <a:rPr lang="en-US" sz="2400" dirty="0"/>
              <a:t> leader. An older leader (that may have recovered from failure) must not disrupt a consensus once it is reached.</a:t>
            </a:r>
          </a:p>
          <a:p>
            <a:pPr marL="0" indent="0">
              <a:lnSpc>
                <a:spcPct val="100000"/>
              </a:lnSpc>
              <a:buNone/>
            </a:pPr>
            <a:endParaRPr lang="en-US" sz="240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0000"/>
                </a:solidFill>
              </a:rPr>
              <a:t>Restricting a Leader’s choice in selecting a value</a:t>
            </a:r>
            <a:r>
              <a:rPr lang="en-US" sz="2400" dirty="0">
                <a:solidFill>
                  <a:srgbClr val="FF0000"/>
                </a:solidFill>
              </a:rPr>
              <a:t>. </a:t>
            </a:r>
            <a:r>
              <a:rPr lang="en-US" sz="2400" dirty="0"/>
              <a:t>Once consensus has been reached on a value, </a:t>
            </a:r>
            <a:r>
              <a:rPr lang="en-US" sz="2400" dirty="0" err="1"/>
              <a:t>Paxos</a:t>
            </a:r>
            <a:r>
              <a:rPr lang="en-US" sz="2400" dirty="0"/>
              <a:t> forces future Leaders to select the same value to ensure that consensus continues. </a:t>
            </a:r>
          </a:p>
        </p:txBody>
      </p:sp>
    </p:spTree>
    <p:extLst>
      <p:ext uri="{BB962C8B-B14F-4D97-AF65-F5344CB8AC3E}">
        <p14:creationId xmlns:p14="http://schemas.microsoft.com/office/powerpoint/2010/main" val="13170681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934DD9-2826-2448-97CD-7B326A9B1A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350357" cy="1032457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P a x o 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929F9D-916E-A347-B3A0-EB8A55A252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8675" y="1418603"/>
            <a:ext cx="11394041" cy="53165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What if there is only one Leader, and we mandate that instead of majority, all nodes must vote? It essentially reduces to 2PC. 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FF0000"/>
                </a:solidFill>
              </a:rPr>
              <a:t>Leader fails. </a:t>
            </a:r>
            <a:r>
              <a:rPr lang="en-US" sz="2400" dirty="0"/>
              <a:t>Another Leader can take over the protocol.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FF0000"/>
                </a:solidFill>
              </a:rPr>
              <a:t>Original Leader recovers. </a:t>
            </a:r>
            <a:r>
              <a:rPr lang="en-US" sz="2400" dirty="0" err="1"/>
              <a:t>Mutiple</a:t>
            </a:r>
            <a:r>
              <a:rPr lang="en-US" sz="2400" dirty="0"/>
              <a:t> Leaders can co-exist, thanks to the rules on agreeing only to higher numbered proposals and committing only previously accepted values.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err="1"/>
              <a:t>Paxos</a:t>
            </a:r>
            <a:r>
              <a:rPr lang="en-US" sz="2400" dirty="0"/>
              <a:t> is also </a:t>
            </a:r>
            <a:r>
              <a:rPr lang="en-US" sz="2400" dirty="0">
                <a:solidFill>
                  <a:srgbClr val="1106FF"/>
                </a:solidFill>
              </a:rPr>
              <a:t>more fault-tolerant </a:t>
            </a:r>
            <a:r>
              <a:rPr lang="en-US" sz="2400" dirty="0"/>
              <a:t>than 2PC and 3PC. </a:t>
            </a:r>
          </a:p>
          <a:p>
            <a:pPr marL="0" indent="0">
              <a:buNone/>
            </a:pPr>
            <a:r>
              <a:rPr lang="en-US" sz="2400" dirty="0" err="1"/>
              <a:t>Paxos</a:t>
            </a:r>
            <a:r>
              <a:rPr lang="en-US" sz="2400" dirty="0"/>
              <a:t> is </a:t>
            </a:r>
            <a:r>
              <a:rPr lang="en-US" sz="2400" b="1" dirty="0">
                <a:solidFill>
                  <a:srgbClr val="1106FF"/>
                </a:solidFill>
              </a:rPr>
              <a:t>partition-toleran</a:t>
            </a:r>
            <a:r>
              <a:rPr lang="en-US" sz="2400" dirty="0"/>
              <a:t>t. In 3PC, if two partitions separately agree on a value, when the partition merges back, an inconsistent state may result. In </a:t>
            </a:r>
            <a:r>
              <a:rPr lang="en-US" sz="2400" dirty="0" err="1"/>
              <a:t>Paxos</a:t>
            </a:r>
            <a:r>
              <a:rPr lang="en-US" sz="2400" dirty="0"/>
              <a:t>, </a:t>
            </a:r>
            <a:r>
              <a:rPr lang="en-US" sz="2400" dirty="0">
                <a:solidFill>
                  <a:srgbClr val="1106FF"/>
                </a:solidFill>
              </a:rPr>
              <a:t>this does not arise </a:t>
            </a:r>
            <a:r>
              <a:rPr lang="en-US" sz="2400" dirty="0"/>
              <a:t>because of majority condition. </a:t>
            </a:r>
          </a:p>
        </p:txBody>
      </p:sp>
    </p:spTree>
    <p:extLst>
      <p:ext uri="{BB962C8B-B14F-4D97-AF65-F5344CB8AC3E}">
        <p14:creationId xmlns:p14="http://schemas.microsoft.com/office/powerpoint/2010/main" val="10852004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934DD9-2826-2448-97CD-7B326A9B1A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350357" cy="1032457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The phases of </a:t>
            </a:r>
            <a:r>
              <a:rPr lang="en-US" b="1" dirty="0" err="1"/>
              <a:t>Paxos</a:t>
            </a:r>
            <a:br>
              <a:rPr lang="en-US" dirty="0"/>
            </a:b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3929F9D-916E-A347-B3A0-EB8A55A252F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98979" y="1397582"/>
                <a:ext cx="11394041" cy="5316580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400" b="1" dirty="0">
                    <a:solidFill>
                      <a:srgbClr val="FF0000"/>
                    </a:solidFill>
                  </a:rPr>
                  <a:t>Phase 1. The preparatory phase</a:t>
                </a:r>
              </a:p>
              <a:p>
                <a:pPr marL="0" indent="0">
                  <a:buNone/>
                </a:pPr>
                <a:endParaRPr lang="en-US" sz="2400" b="1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r>
                  <a:rPr lang="en-US" sz="2400" b="1" dirty="0">
                    <a:solidFill>
                      <a:srgbClr val="1106FF"/>
                    </a:solidFill>
                  </a:rPr>
                  <a:t>Step 1.1</a:t>
                </a:r>
                <a:r>
                  <a:rPr lang="en-US" sz="2400" dirty="0"/>
                  <a:t>. </a:t>
                </a:r>
                <a:r>
                  <a:rPr lang="en-US" sz="2400" dirty="0">
                    <a:solidFill>
                      <a:srgbClr val="FF0000"/>
                    </a:solidFill>
                  </a:rPr>
                  <a:t>Proposer</a:t>
                </a:r>
                <a:r>
                  <a:rPr lang="en-US" sz="2400" dirty="0"/>
                  <a:t> sends a </a:t>
                </a:r>
                <a:r>
                  <a:rPr lang="en-US" sz="2400" dirty="0">
                    <a:solidFill>
                      <a:srgbClr val="1106FF"/>
                    </a:solidFill>
                  </a:rPr>
                  <a:t>proposal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solidFill>
                          <a:srgbClr val="1106FF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i="1" dirty="0" smtClean="0">
                        <a:solidFill>
                          <a:srgbClr val="1106FF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2400" i="1" dirty="0" smtClean="0">
                        <a:solidFill>
                          <a:srgbClr val="1106FF"/>
                        </a:solidFill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sz="2400" i="1" dirty="0" smtClean="0">
                        <a:solidFill>
                          <a:srgbClr val="1106FF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400" i="1" dirty="0" smtClean="0">
                        <a:solidFill>
                          <a:srgbClr val="1106FF"/>
                        </a:solidFill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r>
                  <a:rPr lang="en-US" sz="2400" dirty="0"/>
                  <a:t>to each </a:t>
                </a:r>
                <a:r>
                  <a:rPr lang="en-US" sz="2400" dirty="0">
                    <a:solidFill>
                      <a:srgbClr val="FF0000"/>
                    </a:solidFill>
                  </a:rPr>
                  <a:t>acceptor</a:t>
                </a:r>
                <a:r>
                  <a:rPr lang="en-US" sz="2400" dirty="0"/>
                  <a:t>. Here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i="1" dirty="0" smtClean="0">
                        <a:solidFill>
                          <a:srgbClr val="1106FF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/>
                  <a:t>is the </a:t>
                </a:r>
                <a:r>
                  <a:rPr lang="en-US" sz="2400" dirty="0">
                    <a:solidFill>
                      <a:srgbClr val="1106FF"/>
                    </a:solidFill>
                  </a:rPr>
                  <a:t>sequence no</a:t>
                </a:r>
                <a:r>
                  <a:rPr lang="en-US" sz="2400" dirty="0"/>
                  <a:t>, used to distinguish between successive attempts to invoke the protocol.</a:t>
                </a:r>
              </a:p>
              <a:p>
                <a:pPr marL="0" indent="0">
                  <a:buNone/>
                </a:pPr>
                <a:endParaRPr lang="en-US" sz="2400" dirty="0"/>
              </a:p>
              <a:p>
                <a:pPr marL="0" indent="0">
                  <a:buNone/>
                </a:pPr>
                <a:r>
                  <a:rPr lang="en-US" sz="2400" b="1" dirty="0">
                    <a:solidFill>
                      <a:srgbClr val="1106FF"/>
                    </a:solidFill>
                  </a:rPr>
                  <a:t>Step 1.2</a:t>
                </a:r>
                <a:r>
                  <a:rPr lang="en-US" sz="2400" dirty="0"/>
                  <a:t>. If n is the largest sequence number of a proposal that is received by the acceptor, then it responds with </a:t>
                </a:r>
                <a:r>
                  <a:rPr lang="en-US" sz="2400" dirty="0">
                    <a:solidFill>
                      <a:srgbClr val="1106FF"/>
                    </a:solidFill>
                  </a:rPr>
                  <a:t>ack (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solidFill>
                          <a:srgbClr val="1106FF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400" i="1" dirty="0" smtClean="0">
                        <a:solidFill>
                          <a:srgbClr val="1106FF"/>
                        </a:solidFill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sz="2400" dirty="0">
                    <a:solidFill>
                      <a:srgbClr val="1106FF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solidFill>
                          <a:srgbClr val="1106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⊥</m:t>
                    </m:r>
                  </m:oMath>
                </a14:m>
                <a:r>
                  <a:rPr lang="en-US" sz="2400" dirty="0">
                    <a:solidFill>
                      <a:srgbClr val="1106FF"/>
                    </a:solidFill>
                  </a:rPr>
                  <a:t>, </a:t>
                </a:r>
                <a14:m>
                  <m:oMath xmlns:m="http://schemas.openxmlformats.org/officeDocument/2006/math">
                    <m:r>
                      <a:rPr lang="en-US" sz="2400" i="1" dirty="0">
                        <a:solidFill>
                          <a:srgbClr val="1106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⊥</m:t>
                    </m:r>
                  </m:oMath>
                </a14:m>
                <a:r>
                  <a:rPr lang="en-US" sz="2400" dirty="0">
                    <a:solidFill>
                      <a:srgbClr val="1106FF"/>
                    </a:solidFill>
                  </a:rPr>
                  <a:t>). </a:t>
                </a:r>
                <a:r>
                  <a:rPr lang="en-US" sz="2400" dirty="0"/>
                  <a:t>It is a </a:t>
                </a:r>
                <a:r>
                  <a:rPr lang="en-US" sz="2400" dirty="0">
                    <a:solidFill>
                      <a:srgbClr val="1106FF"/>
                    </a:solidFill>
                  </a:rPr>
                  <a:t>promise </a:t>
                </a:r>
                <a:r>
                  <a:rPr lang="en-US" sz="2400" dirty="0"/>
                  <a:t>that it will </a:t>
                </a:r>
                <a:r>
                  <a:rPr lang="en-US" sz="2400" dirty="0">
                    <a:solidFill>
                      <a:srgbClr val="1106FF"/>
                    </a:solidFill>
                  </a:rPr>
                  <a:t>not accept new proposals  numbered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solidFill>
                          <a:srgbClr val="1106FF"/>
                        </a:solidFill>
                        <a:latin typeface="Cambria Math" panose="02040503050406030204" pitchFamily="18" charset="0"/>
                      </a:rPr>
                      <m:t>&lt;</m:t>
                    </m:r>
                    <m:r>
                      <a:rPr lang="en-US" sz="2400" i="1" dirty="0" smtClean="0">
                        <a:solidFill>
                          <a:srgbClr val="1106FF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2400" dirty="0"/>
                  <a:t> (</a:t>
                </a:r>
                <a:r>
                  <a:rPr lang="en-US" sz="2000" dirty="0">
                    <a:solidFill>
                      <a:srgbClr val="7030A0"/>
                    </a:solidFill>
                  </a:rPr>
                  <a:t>perhaps coming from a crashed leader that later recovered</a:t>
                </a:r>
                <a:r>
                  <a:rPr lang="en-US" sz="2400" dirty="0"/>
                  <a:t>)*</a:t>
                </a:r>
              </a:p>
              <a:p>
                <a:pPr marL="0" indent="0">
                  <a:buNone/>
                </a:pPr>
                <a:endParaRPr lang="en-US" sz="2400" dirty="0"/>
              </a:p>
              <a:p>
                <a:pPr marL="0" indent="0">
                  <a:buNone/>
                </a:pPr>
                <a:r>
                  <a:rPr lang="en-US" sz="2400" dirty="0"/>
                  <a:t>In case the acceptor already accepted a proposal with seq no n’ &lt; n. the acceptor responds with a </a:t>
                </a:r>
                <a:r>
                  <a:rPr lang="en-US" sz="2400" dirty="0">
                    <a:solidFill>
                      <a:srgbClr val="FF0000"/>
                    </a:solidFill>
                  </a:rPr>
                  <a:t>ack(n, v, n’), </a:t>
                </a:r>
                <a:r>
                  <a:rPr lang="en-US" sz="2400" dirty="0"/>
                  <a:t>encouraging the proposer to propose v that was associated with a higher seq no. This is as good as </a:t>
                </a:r>
                <a:r>
                  <a:rPr lang="en-US" sz="2400" b="1" dirty="0" err="1">
                    <a:solidFill>
                      <a:srgbClr val="FF0000"/>
                    </a:solidFill>
                  </a:rPr>
                  <a:t>nack</a:t>
                </a:r>
                <a:r>
                  <a:rPr lang="en-US" sz="2400" dirty="0"/>
                  <a:t>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3929F9D-916E-A347-B3A0-EB8A55A252F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98979" y="1397582"/>
                <a:ext cx="11394041" cy="5316580"/>
              </a:xfrm>
              <a:blipFill>
                <a:blip r:embed="rId2"/>
                <a:stretch>
                  <a:fillRect l="-667" t="-1190" r="-11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15936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Distributed Transactions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6208E7E-E2B0-074B-9335-5B102AA8039B}"/>
              </a:ext>
            </a:extLst>
          </p:cNvPr>
          <p:cNvSpPr txBox="1"/>
          <p:nvPr/>
        </p:nvSpPr>
        <p:spPr>
          <a:xfrm>
            <a:off x="401117" y="1627724"/>
            <a:ext cx="10865973" cy="5021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/>
              <a:t>A </a:t>
            </a:r>
            <a:r>
              <a:rPr lang="en-US" sz="2400" b="1" dirty="0">
                <a:solidFill>
                  <a:srgbClr val="1106FF"/>
                </a:solidFill>
              </a:rPr>
              <a:t>Distributed Transaction </a:t>
            </a:r>
            <a:r>
              <a:rPr lang="en-US" sz="2400" dirty="0"/>
              <a:t>involves two or more network hosts across a 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connected network. </a:t>
            </a:r>
            <a:r>
              <a:rPr lang="en-US" sz="2400" b="1" dirty="0">
                <a:solidFill>
                  <a:srgbClr val="1106FF"/>
                </a:solidFill>
              </a:rPr>
              <a:t>Atomic Commit </a:t>
            </a:r>
            <a:r>
              <a:rPr lang="en-US" sz="2400" dirty="0"/>
              <a:t>is an operation that applies a set of 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distinct changes to the different hosts as a </a:t>
            </a:r>
            <a:r>
              <a:rPr lang="en-US" sz="2400" dirty="0">
                <a:solidFill>
                  <a:srgbClr val="FF0000"/>
                </a:solidFill>
              </a:rPr>
              <a:t>single indivisible operation (all or none)</a:t>
            </a:r>
            <a:r>
              <a:rPr lang="en-US" sz="2400" dirty="0"/>
              <a:t>.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Examples are </a:t>
            </a:r>
            <a:r>
              <a:rPr lang="en-US" sz="2400" dirty="0">
                <a:solidFill>
                  <a:srgbClr val="FF0000"/>
                </a:solidFill>
              </a:rPr>
              <a:t>inter-bank money transfers </a:t>
            </a:r>
            <a:r>
              <a:rPr lang="en-US" sz="2400" dirty="0"/>
              <a:t>or </a:t>
            </a:r>
            <a:r>
              <a:rPr lang="en-US" sz="2400" dirty="0">
                <a:solidFill>
                  <a:srgbClr val="FF0000"/>
                </a:solidFill>
              </a:rPr>
              <a:t>vacation booking</a:t>
            </a:r>
            <a:r>
              <a:rPr lang="en-US" sz="2400" dirty="0"/>
              <a:t>.</a:t>
            </a:r>
          </a:p>
          <a:p>
            <a:pPr>
              <a:lnSpc>
                <a:spcPct val="150000"/>
              </a:lnSpc>
            </a:pPr>
            <a:endParaRPr lang="en-US" sz="2400" dirty="0"/>
          </a:p>
          <a:p>
            <a:pPr>
              <a:lnSpc>
                <a:spcPct val="150000"/>
              </a:lnSpc>
            </a:pPr>
            <a:r>
              <a:rPr lang="en-US" sz="2400" dirty="0"/>
              <a:t>Transactions must eventually </a:t>
            </a:r>
            <a:r>
              <a:rPr lang="en-US" sz="2400" b="1" dirty="0">
                <a:solidFill>
                  <a:srgbClr val="FF0000"/>
                </a:solidFill>
              </a:rPr>
              <a:t>commit</a:t>
            </a:r>
            <a:r>
              <a:rPr lang="en-US" sz="2400" dirty="0"/>
              <a:t> (when all parties agree) or </a:t>
            </a:r>
            <a:r>
              <a:rPr lang="en-US" sz="2400" b="1" dirty="0">
                <a:solidFill>
                  <a:srgbClr val="FF0000"/>
                </a:solidFill>
              </a:rPr>
              <a:t>abort</a:t>
            </a:r>
            <a:r>
              <a:rPr lang="en-US" sz="2400" dirty="0"/>
              <a:t> (if any party 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is not ready or willing to make the changes or commit resources) </a:t>
            </a:r>
          </a:p>
          <a:p>
            <a:pPr>
              <a:lnSpc>
                <a:spcPct val="150000"/>
              </a:lnSpc>
            </a:pPr>
            <a:endParaRPr lang="en-US" sz="2400" dirty="0"/>
          </a:p>
          <a:p>
            <a:pPr>
              <a:lnSpc>
                <a:spcPct val="150000"/>
              </a:lnSpc>
            </a:pPr>
            <a:r>
              <a:rPr lang="en-US" sz="2400" dirty="0"/>
              <a:t>So far</a:t>
            </a:r>
            <a:r>
              <a:rPr lang="en-US" sz="2400" dirty="0">
                <a:solidFill>
                  <a:srgbClr val="FF0000"/>
                </a:solidFill>
              </a:rPr>
              <a:t>, only Fail-stop </a:t>
            </a:r>
            <a:r>
              <a:rPr lang="en-US" sz="2400" dirty="0"/>
              <a:t>and </a:t>
            </a:r>
            <a:r>
              <a:rPr lang="en-US" sz="2400" dirty="0">
                <a:solidFill>
                  <a:srgbClr val="FF0000"/>
                </a:solidFill>
              </a:rPr>
              <a:t>omission failures </a:t>
            </a:r>
            <a:r>
              <a:rPr lang="en-US" sz="2400" dirty="0"/>
              <a:t>are allowed, but </a:t>
            </a:r>
            <a:r>
              <a:rPr lang="en-US" sz="2400" dirty="0">
                <a:solidFill>
                  <a:srgbClr val="FF0000"/>
                </a:solidFill>
              </a:rPr>
              <a:t>not Byzantine failures</a:t>
            </a:r>
            <a:r>
              <a:rPr lang="en-US" sz="2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4010674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934DD9-2826-2448-97CD-7B326A9B1A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350357" cy="1032457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The phases of </a:t>
            </a:r>
            <a:r>
              <a:rPr lang="en-US" b="1" dirty="0" err="1"/>
              <a:t>Paxos</a:t>
            </a:r>
            <a:br>
              <a:rPr lang="en-US" dirty="0"/>
            </a:b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3929F9D-916E-A347-B3A0-EB8A55A252F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98979" y="1397582"/>
                <a:ext cx="11394041" cy="5316580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400" b="1" dirty="0">
                    <a:solidFill>
                      <a:srgbClr val="FF0000"/>
                    </a:solidFill>
                  </a:rPr>
                  <a:t>Phase 2. Request for acceptance</a:t>
                </a:r>
              </a:p>
              <a:p>
                <a:pPr marL="0" indent="0">
                  <a:buNone/>
                </a:pPr>
                <a:endParaRPr lang="en-US" sz="2400" b="1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r>
                  <a:rPr lang="en-US" sz="2400" b="1" dirty="0">
                    <a:solidFill>
                      <a:srgbClr val="1106FF"/>
                    </a:solidFill>
                  </a:rPr>
                  <a:t>Step 2.1</a:t>
                </a:r>
                <a:r>
                  <a:rPr lang="en-US" sz="2400" dirty="0"/>
                  <a:t>. </a:t>
                </a:r>
                <a:r>
                  <a:rPr lang="en-US" sz="2400" dirty="0">
                    <a:solidFill>
                      <a:srgbClr val="FF0000"/>
                    </a:solidFill>
                  </a:rPr>
                  <a:t>If a proposer</a:t>
                </a:r>
                <a:r>
                  <a:rPr lang="en-US" sz="2400" dirty="0"/>
                  <a:t> receives </a:t>
                </a:r>
                <a:r>
                  <a:rPr lang="en-US" sz="2400" dirty="0">
                    <a:solidFill>
                      <a:srgbClr val="1106FF"/>
                    </a:solidFill>
                  </a:rPr>
                  <a:t>ack (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solidFill>
                          <a:srgbClr val="1106FF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400" i="1" dirty="0" smtClean="0">
                        <a:solidFill>
                          <a:srgbClr val="1106FF"/>
                        </a:solidFill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sz="2400" dirty="0">
                    <a:solidFill>
                      <a:srgbClr val="1106FF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solidFill>
                          <a:srgbClr val="1106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⊥</m:t>
                    </m:r>
                  </m:oMath>
                </a14:m>
                <a:r>
                  <a:rPr lang="en-US" sz="2400" dirty="0">
                    <a:solidFill>
                      <a:srgbClr val="1106FF"/>
                    </a:solidFill>
                  </a:rPr>
                  <a:t>, </a:t>
                </a:r>
                <a14:m>
                  <m:oMath xmlns:m="http://schemas.openxmlformats.org/officeDocument/2006/math">
                    <m:r>
                      <a:rPr lang="en-US" sz="2400" i="1" dirty="0">
                        <a:solidFill>
                          <a:srgbClr val="1106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⊥</m:t>
                    </m:r>
                  </m:oMath>
                </a14:m>
                <a:r>
                  <a:rPr lang="en-US" sz="2400" dirty="0">
                    <a:solidFill>
                      <a:srgbClr val="1106FF"/>
                    </a:solidFill>
                  </a:rPr>
                  <a:t>) </a:t>
                </a:r>
                <a:r>
                  <a:rPr lang="en-US" sz="2400" dirty="0"/>
                  <a:t>from a </a:t>
                </a:r>
                <a:r>
                  <a:rPr lang="en-US" sz="2400" dirty="0">
                    <a:solidFill>
                      <a:srgbClr val="1106FF"/>
                    </a:solidFill>
                  </a:rPr>
                  <a:t>majority of acceptors </a:t>
                </a:r>
                <a:r>
                  <a:rPr lang="en-US" sz="2400" dirty="0"/>
                  <a:t>then it sends </a:t>
                </a:r>
                <a:r>
                  <a:rPr lang="en-US" sz="2400" b="1" dirty="0">
                    <a:solidFill>
                      <a:srgbClr val="FF0000"/>
                    </a:solidFill>
                  </a:rPr>
                  <a:t>accept (v, n)</a:t>
                </a:r>
                <a:r>
                  <a:rPr lang="en-US" sz="2400" b="1" dirty="0"/>
                  <a:t> </a:t>
                </a:r>
                <a:r>
                  <a:rPr lang="en-US" sz="2400" dirty="0"/>
                  <a:t>to </a:t>
                </a:r>
                <a:r>
                  <a:rPr lang="en-US" sz="2400" b="1" dirty="0">
                    <a:solidFill>
                      <a:srgbClr val="1106FF"/>
                    </a:solidFill>
                  </a:rPr>
                  <a:t>all</a:t>
                </a:r>
                <a:r>
                  <a:rPr lang="en-US" sz="2400" dirty="0">
                    <a:solidFill>
                      <a:srgbClr val="1106FF"/>
                    </a:solidFill>
                  </a:rPr>
                  <a:t> acceptors. (</a:t>
                </a:r>
                <a:r>
                  <a:rPr lang="en-US" sz="2400" dirty="0">
                    <a:solidFill>
                      <a:srgbClr val="7030A0"/>
                    </a:solidFill>
                  </a:rPr>
                  <a:t>Those who received </a:t>
                </a:r>
                <a:r>
                  <a:rPr lang="en-US" sz="2400" dirty="0">
                    <a:solidFill>
                      <a:srgbClr val="1106FF"/>
                    </a:solidFill>
                  </a:rPr>
                  <a:t>ack(n, v, n’) </a:t>
                </a:r>
                <a:r>
                  <a:rPr lang="en-US" sz="2400" dirty="0">
                    <a:solidFill>
                      <a:srgbClr val="7030A0"/>
                    </a:solidFill>
                  </a:rPr>
                  <a:t>must now include </a:t>
                </a:r>
                <a:r>
                  <a:rPr lang="en-US" sz="2400" dirty="0">
                    <a:solidFill>
                      <a:srgbClr val="1106FF"/>
                    </a:solidFill>
                  </a:rPr>
                  <a:t>v and n </a:t>
                </a:r>
                <a:r>
                  <a:rPr lang="en-US" sz="2400" dirty="0">
                    <a:solidFill>
                      <a:srgbClr val="7030A0"/>
                    </a:solidFill>
                  </a:rPr>
                  <a:t>in their requests to the accep</a:t>
                </a:r>
                <a:r>
                  <a:rPr lang="en-US" sz="2000" dirty="0">
                    <a:solidFill>
                      <a:srgbClr val="7030A0"/>
                    </a:solidFill>
                  </a:rPr>
                  <a:t>t</a:t>
                </a:r>
                <a:r>
                  <a:rPr lang="en-US" sz="2400" dirty="0">
                    <a:solidFill>
                      <a:srgbClr val="7030A0"/>
                    </a:solidFill>
                  </a:rPr>
                  <a:t>ors, so old proposers are forced to consider a value</a:t>
                </a:r>
                <a:r>
                  <a:rPr lang="en-US" sz="2400" dirty="0">
                    <a:solidFill>
                      <a:srgbClr val="1106FF"/>
                    </a:solidFill>
                  </a:rPr>
                  <a:t>)</a:t>
                </a:r>
              </a:p>
              <a:p>
                <a:pPr marL="0" indent="0">
                  <a:buNone/>
                </a:pPr>
                <a:endParaRPr lang="en-US" sz="2400" dirty="0"/>
              </a:p>
              <a:p>
                <a:pPr marL="0" indent="0">
                  <a:buNone/>
                </a:pPr>
                <a:r>
                  <a:rPr lang="en-US" sz="2400" b="1" dirty="0">
                    <a:solidFill>
                      <a:srgbClr val="1106FF"/>
                    </a:solidFill>
                  </a:rPr>
                  <a:t>Step 2.2</a:t>
                </a:r>
                <a:r>
                  <a:rPr lang="en-US" sz="2400" dirty="0"/>
                  <a:t>. An acceptor </a:t>
                </a:r>
                <a:r>
                  <a:rPr lang="en-US" sz="2400" dirty="0">
                    <a:solidFill>
                      <a:srgbClr val="FF0000"/>
                    </a:solidFill>
                  </a:rPr>
                  <a:t>accepts</a:t>
                </a:r>
                <a:r>
                  <a:rPr lang="en-US" sz="2400" dirty="0"/>
                  <a:t> a proposal </a:t>
                </a:r>
                <a:r>
                  <a:rPr lang="en-US" sz="2400" dirty="0">
                    <a:solidFill>
                      <a:srgbClr val="FF0000"/>
                    </a:solidFill>
                  </a:rPr>
                  <a:t>(v, n) </a:t>
                </a:r>
                <a:r>
                  <a:rPr lang="en-US" sz="2400" dirty="0"/>
                  <a:t>unless it has already promised to consider another proposal with a seq no </a:t>
                </a:r>
                <a:r>
                  <a:rPr lang="en-US" sz="2400" b="1" dirty="0">
                    <a:solidFill>
                      <a:srgbClr val="FF0000"/>
                    </a:solidFill>
                  </a:rPr>
                  <a:t>n’ &gt; n</a:t>
                </a:r>
              </a:p>
              <a:p>
                <a:pPr marL="0" indent="0">
                  <a:buNone/>
                </a:pPr>
                <a:r>
                  <a:rPr lang="en-US" sz="2400" dirty="0">
                    <a:solidFill>
                      <a:srgbClr val="FF0000"/>
                    </a:solidFill>
                  </a:rPr>
                  <a:t>(old incomplete proposal?)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3929F9D-916E-A347-B3A0-EB8A55A252F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98979" y="1397582"/>
                <a:ext cx="11394041" cy="5316580"/>
              </a:xfrm>
              <a:blipFill>
                <a:blip r:embed="rId2"/>
                <a:stretch>
                  <a:fillRect l="-667" t="-1190" r="-11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234398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934DD9-2826-2448-97CD-7B326A9B1A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350357" cy="1032457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The phases of </a:t>
            </a:r>
            <a:r>
              <a:rPr lang="en-US" b="1" dirty="0" err="1"/>
              <a:t>Paxos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929F9D-916E-A347-B3A0-EB8A55A252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8979" y="1397582"/>
            <a:ext cx="11394041" cy="53165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FF0000"/>
                </a:solidFill>
              </a:rPr>
              <a:t>Phase 3. The final decision</a:t>
            </a:r>
          </a:p>
          <a:p>
            <a:pPr marL="0" indent="0">
              <a:buNone/>
            </a:pPr>
            <a:endParaRPr lang="en-US" sz="24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400" dirty="0"/>
              <a:t>When a majority of the proposers </a:t>
            </a:r>
            <a:r>
              <a:rPr lang="en-US" sz="2400" b="1" dirty="0">
                <a:solidFill>
                  <a:srgbClr val="FF0000"/>
                </a:solidFill>
              </a:rPr>
              <a:t>accepts a proposal (v, n), </a:t>
            </a:r>
            <a:r>
              <a:rPr lang="en-US" sz="2400" dirty="0"/>
              <a:t>it becomes the final decision.</a:t>
            </a:r>
          </a:p>
          <a:p>
            <a:pPr marL="0" indent="0">
              <a:buNone/>
            </a:pPr>
            <a:r>
              <a:rPr lang="en-US" sz="2400" dirty="0"/>
              <a:t>The mechanism is as follows. The acceptors </a:t>
            </a:r>
            <a:r>
              <a:rPr lang="en-US" sz="2400" b="1" dirty="0"/>
              <a:t>multicast</a:t>
            </a:r>
            <a:r>
              <a:rPr lang="en-US" sz="2400" dirty="0"/>
              <a:t> the accepted value to </a:t>
            </a:r>
            <a:r>
              <a:rPr lang="en-US" sz="2400" b="1" dirty="0">
                <a:solidFill>
                  <a:srgbClr val="FF0000"/>
                </a:solidFill>
              </a:rPr>
              <a:t>the learners*</a:t>
            </a:r>
            <a:r>
              <a:rPr lang="en-US" sz="2400" dirty="0"/>
              <a:t>. It enables them to figure out if the decision has been accepted by a majority.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b="1" dirty="0">
                <a:solidFill>
                  <a:srgbClr val="FF0000"/>
                </a:solidFill>
              </a:rPr>
              <a:t>The learners </a:t>
            </a:r>
            <a:r>
              <a:rPr lang="en-US" sz="2400" dirty="0">
                <a:solidFill>
                  <a:srgbClr val="1106FF"/>
                </a:solidFill>
              </a:rPr>
              <a:t>conveys the consensus value to the clients invoking consensus.</a:t>
            </a:r>
          </a:p>
          <a:p>
            <a:pPr marL="0" indent="0">
              <a:buNone/>
            </a:pPr>
            <a:endParaRPr lang="en-US" sz="2400" dirty="0">
              <a:solidFill>
                <a:srgbClr val="1106FF"/>
              </a:solidFill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1106FF"/>
                </a:solidFill>
              </a:rPr>
              <a:t>* </a:t>
            </a:r>
            <a:r>
              <a:rPr lang="en-US" sz="2400" dirty="0"/>
              <a:t>A process thus plays three different roles: </a:t>
            </a:r>
            <a:r>
              <a:rPr lang="en-US" sz="2400" dirty="0">
                <a:solidFill>
                  <a:srgbClr val="1106FF"/>
                </a:solidFill>
              </a:rPr>
              <a:t>proposer, acceptor, learner</a:t>
            </a:r>
          </a:p>
        </p:txBody>
      </p:sp>
    </p:spTree>
    <p:extLst>
      <p:ext uri="{BB962C8B-B14F-4D97-AF65-F5344CB8AC3E}">
        <p14:creationId xmlns:p14="http://schemas.microsoft.com/office/powerpoint/2010/main" val="17624914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934DD9-2826-2448-97CD-7B326A9B1A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350357" cy="1032457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Two Safety Properties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929F9D-916E-A347-B3A0-EB8A55A252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8979" y="1397582"/>
            <a:ext cx="11394041" cy="531658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400" b="1" dirty="0">
              <a:solidFill>
                <a:srgbClr val="FF0000"/>
              </a:solidFill>
            </a:endParaRPr>
          </a:p>
          <a:p>
            <a:pPr marL="457200" indent="-457200">
              <a:buAutoNum type="arabicPeriod"/>
            </a:pPr>
            <a:r>
              <a:rPr lang="en-US" sz="2400" dirty="0"/>
              <a:t>Only </a:t>
            </a:r>
            <a:r>
              <a:rPr lang="en-US" sz="2400" dirty="0">
                <a:solidFill>
                  <a:srgbClr val="1106FF"/>
                </a:solidFill>
              </a:rPr>
              <a:t>a proposed value </a:t>
            </a:r>
            <a:r>
              <a:rPr lang="en-US" sz="2400" dirty="0"/>
              <a:t>is chosen as the </a:t>
            </a:r>
            <a:r>
              <a:rPr lang="en-US" sz="2400" dirty="0">
                <a:solidFill>
                  <a:srgbClr val="1106FF"/>
                </a:solidFill>
              </a:rPr>
              <a:t>final decision</a:t>
            </a:r>
            <a:r>
              <a:rPr lang="en-US" sz="2400" dirty="0"/>
              <a:t>. {Pretty obvious}</a:t>
            </a:r>
          </a:p>
          <a:p>
            <a:pPr marL="457200" indent="-457200">
              <a:buAutoNum type="arabicPeriod"/>
            </a:pPr>
            <a:endParaRPr lang="en-US" sz="2400" b="1" dirty="0">
              <a:solidFill>
                <a:srgbClr val="FF0000"/>
              </a:solidFill>
            </a:endParaRPr>
          </a:p>
          <a:p>
            <a:pPr marL="457200" indent="-457200">
              <a:buAutoNum type="arabicPeriod"/>
            </a:pPr>
            <a:r>
              <a:rPr lang="en-US" sz="2400" dirty="0"/>
              <a:t>Two different processes </a:t>
            </a:r>
            <a:r>
              <a:rPr lang="en-US" sz="2400" b="1" dirty="0">
                <a:solidFill>
                  <a:srgbClr val="FF0000"/>
                </a:solidFill>
              </a:rPr>
              <a:t>cannot make different decisions </a:t>
            </a:r>
          </a:p>
          <a:p>
            <a:pPr marL="0" indent="0">
              <a:buNone/>
            </a:pPr>
            <a:endParaRPr lang="en-US" sz="24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400" dirty="0"/>
              <a:t>{This is due to the </a:t>
            </a:r>
            <a:r>
              <a:rPr lang="en-US" sz="2400" dirty="0">
                <a:solidFill>
                  <a:srgbClr val="FF0000"/>
                </a:solidFill>
              </a:rPr>
              <a:t>majority rule … the intersection of two majorities is non-empty.}</a:t>
            </a:r>
          </a:p>
        </p:txBody>
      </p:sp>
    </p:spTree>
    <p:extLst>
      <p:ext uri="{BB962C8B-B14F-4D97-AF65-F5344CB8AC3E}">
        <p14:creationId xmlns:p14="http://schemas.microsoft.com/office/powerpoint/2010/main" val="68095944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934DD9-2826-2448-97CD-7B326A9B1A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350357" cy="1032457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Liveness Properties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929F9D-916E-A347-B3A0-EB8A55A252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8979" y="1397582"/>
            <a:ext cx="11394041" cy="53165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Termination may become an issue, when multiple proposers submit proposals with increasing sequence numbers. Consider the following: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(</a:t>
            </a:r>
            <a:r>
              <a:rPr lang="en-US" sz="2400" dirty="0">
                <a:solidFill>
                  <a:srgbClr val="FF0000"/>
                </a:solidFill>
              </a:rPr>
              <a:t>Phase 1</a:t>
            </a:r>
            <a:r>
              <a:rPr lang="en-US" sz="2400" dirty="0"/>
              <a:t>) Proposer 1 sends out </a:t>
            </a:r>
            <a:r>
              <a:rPr lang="en-US" sz="2400" b="1" dirty="0">
                <a:solidFill>
                  <a:srgbClr val="1106FF"/>
                </a:solidFill>
              </a:rPr>
              <a:t>prepare (n1)</a:t>
            </a:r>
          </a:p>
          <a:p>
            <a:pPr marL="0" indent="0">
              <a:buNone/>
            </a:pPr>
            <a:r>
              <a:rPr lang="en-US" sz="2400" dirty="0"/>
              <a:t>	    Proposer 2 sends out </a:t>
            </a:r>
            <a:r>
              <a:rPr lang="en-US" sz="2400" b="1" dirty="0">
                <a:solidFill>
                  <a:srgbClr val="1106FF"/>
                </a:solidFill>
              </a:rPr>
              <a:t>prepare (n2), </a:t>
            </a:r>
            <a:r>
              <a:rPr lang="en-US" sz="2400" dirty="0">
                <a:solidFill>
                  <a:srgbClr val="1106FF"/>
                </a:solidFill>
              </a:rPr>
              <a:t>n2 &gt; n1</a:t>
            </a:r>
            <a:endParaRPr lang="en-US" sz="24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400" dirty="0"/>
              <a:t>(</a:t>
            </a:r>
            <a:r>
              <a:rPr lang="en-US" sz="2400" dirty="0">
                <a:solidFill>
                  <a:srgbClr val="FF0000"/>
                </a:solidFill>
              </a:rPr>
              <a:t>Phase 2</a:t>
            </a:r>
            <a:r>
              <a:rPr lang="en-US" sz="2400" dirty="0"/>
              <a:t>) Proposer 1’s </a:t>
            </a:r>
            <a:r>
              <a:rPr lang="en-US" sz="2400" b="1" dirty="0">
                <a:solidFill>
                  <a:srgbClr val="1106FF"/>
                </a:solidFill>
              </a:rPr>
              <a:t>accept(n1</a:t>
            </a:r>
            <a:r>
              <a:rPr lang="en-US" sz="2400" dirty="0"/>
              <a:t>) is </a:t>
            </a:r>
            <a:r>
              <a:rPr lang="en-US" sz="2400" dirty="0">
                <a:solidFill>
                  <a:srgbClr val="FF0000"/>
                </a:solidFill>
              </a:rPr>
              <a:t>declined by the acceptor</a:t>
            </a:r>
            <a:r>
              <a:rPr lang="en-US" sz="2400" dirty="0"/>
              <a:t>, {since the acceptor has promised Proposer 2 that it will not accept any </a:t>
            </a:r>
            <a:r>
              <a:rPr lang="en-US" sz="2400" dirty="0">
                <a:solidFill>
                  <a:srgbClr val="FF0000"/>
                </a:solidFill>
              </a:rPr>
              <a:t>proposal with seq no &lt; n2</a:t>
            </a:r>
            <a:r>
              <a:rPr lang="en-US" sz="2400" dirty="0"/>
              <a:t>}.</a:t>
            </a:r>
          </a:p>
          <a:p>
            <a:pPr marL="0" indent="0">
              <a:buNone/>
            </a:pPr>
            <a:r>
              <a:rPr lang="en-US" sz="2400" dirty="0"/>
              <a:t>(</a:t>
            </a:r>
            <a:r>
              <a:rPr lang="en-US" sz="2400" dirty="0">
                <a:solidFill>
                  <a:srgbClr val="FF0000"/>
                </a:solidFill>
              </a:rPr>
              <a:t>Phase 1</a:t>
            </a:r>
            <a:r>
              <a:rPr lang="en-US" sz="2400" dirty="0"/>
              <a:t>) Proposer 1 now restarts the proposal with a higher sequence number n3 &gt; n2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(</a:t>
            </a:r>
            <a:r>
              <a:rPr lang="en-US" sz="2400" dirty="0">
                <a:solidFill>
                  <a:srgbClr val="FF0000"/>
                </a:solidFill>
              </a:rPr>
              <a:t>Phase 2</a:t>
            </a:r>
            <a:r>
              <a:rPr lang="en-US" sz="2400" dirty="0"/>
              <a:t>) Proposer 1’s </a:t>
            </a:r>
            <a:r>
              <a:rPr lang="en-US" sz="2400" b="1" dirty="0">
                <a:solidFill>
                  <a:srgbClr val="1106FF"/>
                </a:solidFill>
              </a:rPr>
              <a:t>accept(n2</a:t>
            </a:r>
            <a:r>
              <a:rPr lang="en-US" sz="2400" dirty="0"/>
              <a:t>) is </a:t>
            </a:r>
            <a:r>
              <a:rPr lang="en-US" sz="2400" dirty="0">
                <a:solidFill>
                  <a:srgbClr val="FF0000"/>
                </a:solidFill>
              </a:rPr>
              <a:t>declined by the acceptor on a similar ground. 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1106FF"/>
                </a:solidFill>
              </a:rPr>
              <a:t>This may go on … indefinitely …</a:t>
            </a:r>
          </a:p>
        </p:txBody>
      </p:sp>
    </p:spTree>
    <p:extLst>
      <p:ext uri="{BB962C8B-B14F-4D97-AF65-F5344CB8AC3E}">
        <p14:creationId xmlns:p14="http://schemas.microsoft.com/office/powerpoint/2010/main" val="104056567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934DD9-2826-2448-97CD-7B326A9B1A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350357" cy="1032457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Liveness Properties</a:t>
            </a:r>
            <a:br>
              <a:rPr lang="en-US" dirty="0"/>
            </a:b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90E44A8-58B9-094C-B7C6-A183BDDD1A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3421" y="994025"/>
            <a:ext cx="6210300" cy="54864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5EB0F3B-3EF6-1D4D-B584-CFACFF4A4748}"/>
              </a:ext>
            </a:extLst>
          </p:cNvPr>
          <p:cNvSpPr txBox="1"/>
          <p:nvPr/>
        </p:nvSpPr>
        <p:spPr>
          <a:xfrm>
            <a:off x="7840424" y="3082247"/>
            <a:ext cx="43515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1106FF"/>
                </a:solidFill>
              </a:rPr>
              <a:t>No guarantee of termination</a:t>
            </a:r>
          </a:p>
        </p:txBody>
      </p:sp>
    </p:spTree>
    <p:extLst>
      <p:ext uri="{BB962C8B-B14F-4D97-AF65-F5344CB8AC3E}">
        <p14:creationId xmlns:p14="http://schemas.microsoft.com/office/powerpoint/2010/main" val="47547583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934DD9-2826-2448-97CD-7B326A9B1A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350357" cy="1032457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Comments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929F9D-916E-A347-B3A0-EB8A55A252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8980" y="1397582"/>
            <a:ext cx="10789578" cy="531658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The possible non-termination is consistent with the results of FLP 85.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If the proposers retry after </a:t>
            </a:r>
            <a:r>
              <a:rPr lang="en-US" sz="2400" dirty="0">
                <a:solidFill>
                  <a:srgbClr val="1106FF"/>
                </a:solidFill>
              </a:rPr>
              <a:t>random time intervals </a:t>
            </a:r>
            <a:r>
              <a:rPr lang="en-US" sz="2400" dirty="0"/>
              <a:t>as in CSMA CD (Ethernet) protocol, then termination is feasible with probability 1.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err="1"/>
              <a:t>Paxos</a:t>
            </a:r>
            <a:r>
              <a:rPr lang="en-US" sz="2400" dirty="0"/>
              <a:t> has been used in </a:t>
            </a:r>
            <a:r>
              <a:rPr lang="en-US" sz="2400" b="1" dirty="0">
                <a:solidFill>
                  <a:srgbClr val="1106FF"/>
                </a:solidFill>
              </a:rPr>
              <a:t>Chubby</a:t>
            </a:r>
            <a:r>
              <a:rPr lang="en-US" sz="2400" dirty="0"/>
              <a:t> for multiple applications where the goal is to elect a master — the first one getting the lock wins and becomes the master (part of GFS and </a:t>
            </a:r>
            <a:r>
              <a:rPr lang="en-US" sz="2400" dirty="0" err="1"/>
              <a:t>BigTable</a:t>
            </a:r>
            <a:r>
              <a:rPr lang="en-US" sz="24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0223635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Atomic Commit Protocols</a:t>
            </a:r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8066926" y="3125058"/>
            <a:ext cx="508000" cy="381000"/>
          </a:xfrm>
          <a:prstGeom prst="rect">
            <a:avLst/>
          </a:prstGeom>
          <a:solidFill>
            <a:srgbClr val="51FF9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/>
              <a:t>S1</a:t>
            </a:r>
          </a:p>
        </p:txBody>
      </p:sp>
      <p:sp>
        <p:nvSpPr>
          <p:cNvPr id="29701" name="Rectangle 6"/>
          <p:cNvSpPr>
            <a:spLocks noChangeArrowheads="1"/>
          </p:cNvSpPr>
          <p:nvPr/>
        </p:nvSpPr>
        <p:spPr bwMode="auto">
          <a:xfrm>
            <a:off x="9540126" y="4619091"/>
            <a:ext cx="508000" cy="381000"/>
          </a:xfrm>
          <a:prstGeom prst="rect">
            <a:avLst/>
          </a:prstGeom>
          <a:solidFill>
            <a:srgbClr val="FDE12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S3</a:t>
            </a:r>
          </a:p>
        </p:txBody>
      </p:sp>
      <p:sp>
        <p:nvSpPr>
          <p:cNvPr id="29702" name="Rectangle 7"/>
          <p:cNvSpPr>
            <a:spLocks noChangeArrowheads="1"/>
          </p:cNvSpPr>
          <p:nvPr/>
        </p:nvSpPr>
        <p:spPr bwMode="auto">
          <a:xfrm>
            <a:off x="6593726" y="4695291"/>
            <a:ext cx="508000" cy="381000"/>
          </a:xfrm>
          <a:prstGeom prst="rect">
            <a:avLst/>
          </a:prstGeom>
          <a:solidFill>
            <a:srgbClr val="FDE12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S2</a:t>
            </a:r>
          </a:p>
        </p:txBody>
      </p:sp>
      <p:sp>
        <p:nvSpPr>
          <p:cNvPr id="29703" name="Line 8"/>
          <p:cNvSpPr>
            <a:spLocks noChangeShapeType="1"/>
          </p:cNvSpPr>
          <p:nvPr/>
        </p:nvSpPr>
        <p:spPr bwMode="auto">
          <a:xfrm>
            <a:off x="7101726" y="4923891"/>
            <a:ext cx="2438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4" name="Line 9"/>
          <p:cNvSpPr>
            <a:spLocks noChangeShapeType="1"/>
          </p:cNvSpPr>
          <p:nvPr/>
        </p:nvSpPr>
        <p:spPr bwMode="auto">
          <a:xfrm flipH="1">
            <a:off x="6898526" y="3323691"/>
            <a:ext cx="11684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5" name="Line 10"/>
          <p:cNvSpPr>
            <a:spLocks noChangeShapeType="1"/>
          </p:cNvSpPr>
          <p:nvPr/>
        </p:nvSpPr>
        <p:spPr bwMode="auto">
          <a:xfrm>
            <a:off x="8524126" y="3323691"/>
            <a:ext cx="13208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6208E7E-E2B0-074B-9335-5B102AA8039B}"/>
              </a:ext>
            </a:extLst>
          </p:cNvPr>
          <p:cNvSpPr txBox="1"/>
          <p:nvPr/>
        </p:nvSpPr>
        <p:spPr>
          <a:xfrm>
            <a:off x="369586" y="2005712"/>
            <a:ext cx="7192290" cy="28050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/>
              <a:t>Consider booking a vacation, where you need to reserve</a:t>
            </a:r>
          </a:p>
          <a:p>
            <a:pPr>
              <a:lnSpc>
                <a:spcPct val="150000"/>
              </a:lnSpc>
            </a:pPr>
            <a:endParaRPr lang="en-US" sz="2400" dirty="0"/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sz="2400" dirty="0"/>
              <a:t>Flights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sz="2400" dirty="0"/>
              <a:t>Hotels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sz="2400" dirty="0"/>
              <a:t>Rental Cars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4759037-19BC-744A-912E-A159C30EA108}"/>
              </a:ext>
            </a:extLst>
          </p:cNvPr>
          <p:cNvSpPr txBox="1"/>
          <p:nvPr/>
        </p:nvSpPr>
        <p:spPr>
          <a:xfrm>
            <a:off x="7987597" y="2679527"/>
            <a:ext cx="6666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flight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3E7F8D9-BFA0-3E4F-A330-AE78FB01DE58}"/>
              </a:ext>
            </a:extLst>
          </p:cNvPr>
          <p:cNvSpPr txBox="1"/>
          <p:nvPr/>
        </p:nvSpPr>
        <p:spPr>
          <a:xfrm>
            <a:off x="6512185" y="5133394"/>
            <a:ext cx="6710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hotel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CD00804-0182-844F-8BA7-CDA4516B06F2}"/>
              </a:ext>
            </a:extLst>
          </p:cNvPr>
          <p:cNvSpPr txBox="1"/>
          <p:nvPr/>
        </p:nvSpPr>
        <p:spPr>
          <a:xfrm>
            <a:off x="9272173" y="5000091"/>
            <a:ext cx="11455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Rental Car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A355A77-8EC6-A449-A989-2784F1AC46FF}"/>
              </a:ext>
            </a:extLst>
          </p:cNvPr>
          <p:cNvSpPr txBox="1"/>
          <p:nvPr/>
        </p:nvSpPr>
        <p:spPr>
          <a:xfrm>
            <a:off x="611502" y="5790664"/>
            <a:ext cx="77354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All or nothing --- atomicity is essential for such transactions</a:t>
            </a:r>
          </a:p>
        </p:txBody>
      </p:sp>
    </p:spTree>
    <p:extLst>
      <p:ext uri="{BB962C8B-B14F-4D97-AF65-F5344CB8AC3E}">
        <p14:creationId xmlns:p14="http://schemas.microsoft.com/office/powerpoint/2010/main" val="3252548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Atomic Commit Protocols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53265" y="1862931"/>
            <a:ext cx="10515600" cy="4351338"/>
          </a:xfrm>
        </p:spPr>
        <p:txBody>
          <a:bodyPr>
            <a:normAutofit fontScale="92500"/>
          </a:bodyPr>
          <a:lstStyle/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2400" b="1" dirty="0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      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endParaRPr lang="en-US" sz="2400" b="1" dirty="0">
              <a:solidFill>
                <a:srgbClr val="C70F05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endParaRPr lang="en-US" sz="2400" b="1" dirty="0">
              <a:solidFill>
                <a:srgbClr val="C70F05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2400" b="1" dirty="0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Network of servers</a:t>
            </a:r>
            <a:endParaRPr lang="en-US" sz="2800" b="1" dirty="0">
              <a:solidFill>
                <a:srgbClr val="C70F05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endParaRPr lang="en-US" sz="2800" b="1" dirty="0">
              <a:solidFill>
                <a:srgbClr val="C70F05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endParaRPr lang="en-US" sz="2400" b="1" dirty="0">
              <a:solidFill>
                <a:srgbClr val="C70F05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endParaRPr lang="en-US" sz="2400" b="1" dirty="0">
              <a:solidFill>
                <a:srgbClr val="C70F05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160000"/>
              </a:lnSpc>
              <a:buFont typeface="Wingdings" charset="0"/>
              <a:buNone/>
            </a:pPr>
            <a:r>
              <a:rPr lang="en-US" sz="2400" b="1" dirty="0">
                <a:latin typeface="Arial Narrow" charset="0"/>
                <a:ea typeface="ＭＳ Ｐゴシック" charset="0"/>
                <a:cs typeface="ＭＳ Ｐゴシック" charset="0"/>
              </a:rPr>
              <a:t>	The initiator of a transaction is the</a:t>
            </a:r>
            <a:r>
              <a:rPr lang="en-US" sz="2400" b="1" dirty="0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 coordinator, </a:t>
            </a:r>
            <a:r>
              <a:rPr lang="en-US" sz="2400" b="1" dirty="0">
                <a:latin typeface="Arial Narrow" charset="0"/>
                <a:ea typeface="ＭＳ Ｐゴシック" charset="0"/>
                <a:cs typeface="ＭＳ Ｐゴシック" charset="0"/>
              </a:rPr>
              <a:t>and the remaining servers are</a:t>
            </a:r>
            <a:r>
              <a:rPr lang="en-US" sz="2400" b="1" dirty="0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 participants</a:t>
            </a:r>
            <a:endParaRPr lang="en-US" sz="24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2800" dirty="0">
                <a:latin typeface="Arial Narrow" charset="0"/>
                <a:ea typeface="ＭＳ Ｐゴシック" charset="0"/>
                <a:cs typeface="ＭＳ Ｐゴシック" charset="0"/>
              </a:rPr>
              <a:t>  </a:t>
            </a:r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5283200" y="2057400"/>
            <a:ext cx="508000" cy="381000"/>
          </a:xfrm>
          <a:prstGeom prst="rect">
            <a:avLst/>
          </a:prstGeom>
          <a:solidFill>
            <a:srgbClr val="51FF9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S1</a:t>
            </a:r>
          </a:p>
        </p:txBody>
      </p:sp>
      <p:sp>
        <p:nvSpPr>
          <p:cNvPr id="29701" name="Rectangle 6"/>
          <p:cNvSpPr>
            <a:spLocks noChangeArrowheads="1"/>
          </p:cNvSpPr>
          <p:nvPr/>
        </p:nvSpPr>
        <p:spPr bwMode="auto">
          <a:xfrm>
            <a:off x="6807200" y="3581400"/>
            <a:ext cx="508000" cy="381000"/>
          </a:xfrm>
          <a:prstGeom prst="rect">
            <a:avLst/>
          </a:prstGeom>
          <a:solidFill>
            <a:srgbClr val="FDE12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S3</a:t>
            </a:r>
          </a:p>
        </p:txBody>
      </p:sp>
      <p:sp>
        <p:nvSpPr>
          <p:cNvPr id="29702" name="Rectangle 7"/>
          <p:cNvSpPr>
            <a:spLocks noChangeArrowheads="1"/>
          </p:cNvSpPr>
          <p:nvPr/>
        </p:nvSpPr>
        <p:spPr bwMode="auto">
          <a:xfrm>
            <a:off x="3860800" y="3657600"/>
            <a:ext cx="508000" cy="381000"/>
          </a:xfrm>
          <a:prstGeom prst="rect">
            <a:avLst/>
          </a:prstGeom>
          <a:solidFill>
            <a:srgbClr val="FDE12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S2</a:t>
            </a:r>
          </a:p>
        </p:txBody>
      </p:sp>
      <p:sp>
        <p:nvSpPr>
          <p:cNvPr id="29703" name="Line 8"/>
          <p:cNvSpPr>
            <a:spLocks noChangeShapeType="1"/>
          </p:cNvSpPr>
          <p:nvPr/>
        </p:nvSpPr>
        <p:spPr bwMode="auto">
          <a:xfrm>
            <a:off x="4368800" y="3886200"/>
            <a:ext cx="2438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4" name="Line 9"/>
          <p:cNvSpPr>
            <a:spLocks noChangeShapeType="1"/>
          </p:cNvSpPr>
          <p:nvPr/>
        </p:nvSpPr>
        <p:spPr bwMode="auto">
          <a:xfrm flipH="1">
            <a:off x="4165600" y="2286000"/>
            <a:ext cx="11176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5" name="Line 10"/>
          <p:cNvSpPr>
            <a:spLocks noChangeShapeType="1"/>
          </p:cNvSpPr>
          <p:nvPr/>
        </p:nvSpPr>
        <p:spPr bwMode="auto">
          <a:xfrm>
            <a:off x="5791200" y="2286000"/>
            <a:ext cx="13208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6" name="Text Box 11"/>
          <p:cNvSpPr txBox="1">
            <a:spLocks noChangeArrowheads="1"/>
          </p:cNvSpPr>
          <p:nvPr/>
        </p:nvSpPr>
        <p:spPr bwMode="auto">
          <a:xfrm>
            <a:off x="8534400" y="2895600"/>
            <a:ext cx="228860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9pPr>
          </a:lstStyle>
          <a:p>
            <a:r>
              <a:rPr lang="en-US"/>
              <a:t>Servers may crash</a:t>
            </a:r>
          </a:p>
        </p:txBody>
      </p:sp>
    </p:spTree>
    <p:extLst>
      <p:ext uri="{BB962C8B-B14F-4D97-AF65-F5344CB8AC3E}">
        <p14:creationId xmlns:p14="http://schemas.microsoft.com/office/powerpoint/2010/main" val="36035602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838199" y="419759"/>
            <a:ext cx="10853791" cy="1325563"/>
          </a:xfrm>
        </p:spPr>
        <p:txBody>
          <a:bodyPr/>
          <a:lstStyle/>
          <a:p>
            <a:pPr eaLnBrk="1" hangingPunct="1"/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Requirements of Atomic Commit Protocols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199" y="2077948"/>
            <a:ext cx="10515600" cy="435133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2000" b="1" dirty="0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      Network of servers</a:t>
            </a:r>
            <a:endParaRPr lang="en-US" sz="2400" b="1" dirty="0">
              <a:solidFill>
                <a:srgbClr val="C70F05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endParaRPr lang="en-US" sz="2400" b="1" dirty="0">
              <a:solidFill>
                <a:srgbClr val="C70F05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endParaRPr lang="en-US" sz="2000" b="1" dirty="0">
              <a:solidFill>
                <a:srgbClr val="C70F05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endParaRPr lang="en-US" sz="2000" b="1" dirty="0">
              <a:solidFill>
                <a:srgbClr val="C70F05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endParaRPr lang="en-US" sz="2000" b="1" dirty="0">
              <a:solidFill>
                <a:srgbClr val="C70F05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2400" b="1" dirty="0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Termination</a:t>
            </a:r>
            <a:r>
              <a:rPr lang="en-US" sz="2400" dirty="0">
                <a:latin typeface="Arial Narrow" charset="0"/>
                <a:ea typeface="ＭＳ Ｐゴシック" charset="0"/>
                <a:cs typeface="ＭＳ Ｐゴシック" charset="0"/>
              </a:rPr>
              <a:t>. All non-faulty servers must eventually reach an irrevocable decision.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2400" b="1" dirty="0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Agreement</a:t>
            </a:r>
            <a:r>
              <a:rPr lang="en-US" sz="2400" dirty="0">
                <a:latin typeface="Arial Narrow" charset="0"/>
                <a:ea typeface="ＭＳ Ｐゴシック" charset="0"/>
                <a:cs typeface="ＭＳ Ｐゴシック" charset="0"/>
              </a:rPr>
              <a:t>. If any server decides to </a:t>
            </a:r>
            <a:r>
              <a:rPr lang="en-US" sz="2400" b="1" dirty="0">
                <a:latin typeface="Arial Narrow" charset="0"/>
                <a:ea typeface="ＭＳ Ｐゴシック" charset="0"/>
                <a:cs typeface="ＭＳ Ｐゴシック" charset="0"/>
              </a:rPr>
              <a:t>commit</a:t>
            </a:r>
            <a:r>
              <a:rPr lang="en-US" sz="2400" dirty="0">
                <a:latin typeface="Arial Narrow" charset="0"/>
                <a:ea typeface="ＭＳ Ｐゴシック" charset="0"/>
                <a:cs typeface="ＭＳ Ｐゴシック" charset="0"/>
              </a:rPr>
              <a:t>, then every server must have voted to </a:t>
            </a:r>
            <a:r>
              <a:rPr lang="en-US" sz="2400" b="1" dirty="0">
                <a:latin typeface="Arial Narrow" charset="0"/>
                <a:ea typeface="ＭＳ Ｐゴシック" charset="0"/>
                <a:cs typeface="ＭＳ Ｐゴシック" charset="0"/>
              </a:rPr>
              <a:t>commit</a:t>
            </a:r>
            <a:r>
              <a:rPr lang="en-US" sz="2400" dirty="0">
                <a:latin typeface="Arial Narrow" charset="0"/>
                <a:ea typeface="ＭＳ Ｐゴシック" charset="0"/>
                <a:cs typeface="ＭＳ Ｐゴシック" charset="0"/>
              </a:rPr>
              <a:t>.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2400" b="1" dirty="0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Validity</a:t>
            </a:r>
            <a:r>
              <a:rPr lang="en-US" sz="2400" b="1" dirty="0">
                <a:latin typeface="Arial Narrow" charset="0"/>
                <a:ea typeface="ＭＳ Ｐゴシック" charset="0"/>
                <a:cs typeface="ＭＳ Ｐゴシック" charset="0"/>
              </a:rPr>
              <a:t>.</a:t>
            </a:r>
            <a:r>
              <a:rPr lang="en-US" sz="2400" dirty="0">
                <a:latin typeface="Arial Narrow" charset="0"/>
                <a:ea typeface="ＭＳ Ｐゴシック" charset="0"/>
                <a:cs typeface="ＭＳ Ｐゴシック" charset="0"/>
              </a:rPr>
              <a:t> If all servers vote </a:t>
            </a:r>
            <a:r>
              <a:rPr lang="en-US" sz="2400" b="1" dirty="0">
                <a:latin typeface="Arial Narrow" charset="0"/>
                <a:ea typeface="ＭＳ Ｐゴシック" charset="0"/>
                <a:cs typeface="ＭＳ Ｐゴシック" charset="0"/>
              </a:rPr>
              <a:t>commit</a:t>
            </a:r>
            <a:r>
              <a:rPr lang="en-US" sz="2400" dirty="0">
                <a:latin typeface="Arial Narrow" charset="0"/>
                <a:ea typeface="ＭＳ Ｐゴシック" charset="0"/>
                <a:cs typeface="ＭＳ Ｐゴシック" charset="0"/>
              </a:rPr>
              <a:t> and there is no failure, then all servers must </a:t>
            </a:r>
            <a:r>
              <a:rPr lang="en-US" sz="2400" b="1" dirty="0">
                <a:latin typeface="Arial Narrow" charset="0"/>
                <a:ea typeface="ＭＳ Ｐゴシック" charset="0"/>
                <a:cs typeface="ＭＳ Ｐゴシック" charset="0"/>
              </a:rPr>
              <a:t>commi</a:t>
            </a:r>
            <a:r>
              <a:rPr lang="en-US" sz="2400" dirty="0">
                <a:latin typeface="Arial Narrow" charset="0"/>
                <a:ea typeface="ＭＳ Ｐゴシック" charset="0"/>
                <a:cs typeface="ＭＳ Ｐゴシック" charset="0"/>
              </a:rPr>
              <a:t>t.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2400" dirty="0">
                <a:latin typeface="Arial Narrow" charset="0"/>
                <a:ea typeface="ＭＳ Ｐゴシック" charset="0"/>
                <a:cs typeface="ＭＳ Ｐゴシック" charset="0"/>
              </a:rPr>
              <a:t>  </a:t>
            </a: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5485258" y="2506895"/>
            <a:ext cx="508000" cy="381000"/>
          </a:xfrm>
          <a:prstGeom prst="rect">
            <a:avLst/>
          </a:prstGeom>
          <a:solidFill>
            <a:srgbClr val="51FF9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S1</a:t>
            </a: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7009258" y="3345095"/>
            <a:ext cx="508000" cy="381000"/>
          </a:xfrm>
          <a:prstGeom prst="rect">
            <a:avLst/>
          </a:prstGeom>
          <a:solidFill>
            <a:srgbClr val="FDE12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S3</a:t>
            </a:r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4062858" y="3421295"/>
            <a:ext cx="508000" cy="381000"/>
          </a:xfrm>
          <a:prstGeom prst="rect">
            <a:avLst/>
          </a:prstGeom>
          <a:solidFill>
            <a:srgbClr val="FDE12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S2</a:t>
            </a:r>
          </a:p>
        </p:txBody>
      </p:sp>
      <p:sp>
        <p:nvSpPr>
          <p:cNvPr id="30727" name="Line 7"/>
          <p:cNvSpPr>
            <a:spLocks noChangeShapeType="1"/>
          </p:cNvSpPr>
          <p:nvPr/>
        </p:nvSpPr>
        <p:spPr bwMode="auto">
          <a:xfrm>
            <a:off x="4570858" y="3649895"/>
            <a:ext cx="2438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8" name="Line 8"/>
          <p:cNvSpPr>
            <a:spLocks noChangeShapeType="1"/>
          </p:cNvSpPr>
          <p:nvPr/>
        </p:nvSpPr>
        <p:spPr bwMode="auto">
          <a:xfrm flipH="1">
            <a:off x="4367658" y="2735495"/>
            <a:ext cx="1117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9" name="Line 9"/>
          <p:cNvSpPr>
            <a:spLocks noChangeShapeType="1"/>
          </p:cNvSpPr>
          <p:nvPr/>
        </p:nvSpPr>
        <p:spPr bwMode="auto">
          <a:xfrm>
            <a:off x="5993258" y="2659295"/>
            <a:ext cx="1320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30" name="Text Box 10"/>
          <p:cNvSpPr txBox="1">
            <a:spLocks noChangeArrowheads="1"/>
          </p:cNvSpPr>
          <p:nvPr/>
        </p:nvSpPr>
        <p:spPr bwMode="auto">
          <a:xfrm>
            <a:off x="8310034" y="1943100"/>
            <a:ext cx="228860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9pPr>
          </a:lstStyle>
          <a:p>
            <a:r>
              <a:rPr lang="en-US"/>
              <a:t>Servers may crash</a:t>
            </a:r>
          </a:p>
        </p:txBody>
      </p:sp>
    </p:spTree>
    <p:extLst>
      <p:ext uri="{BB962C8B-B14F-4D97-AF65-F5344CB8AC3E}">
        <p14:creationId xmlns:p14="http://schemas.microsoft.com/office/powerpoint/2010/main" val="1749674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635000" y="137376"/>
            <a:ext cx="10515600" cy="1325563"/>
          </a:xfrm>
        </p:spPr>
        <p:txBody>
          <a:bodyPr/>
          <a:lstStyle/>
          <a:p>
            <a:pPr eaLnBrk="1" hangingPunct="1"/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One-phase Commit</a:t>
            </a:r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4091434" y="2859805"/>
            <a:ext cx="1016000" cy="762000"/>
          </a:xfrm>
          <a:prstGeom prst="rect">
            <a:avLst/>
          </a:prstGeom>
          <a:solidFill>
            <a:srgbClr val="FDE12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server</a:t>
            </a:r>
          </a:p>
        </p:txBody>
      </p:sp>
      <p:sp>
        <p:nvSpPr>
          <p:cNvPr id="31748" name="Text Box 5"/>
          <p:cNvSpPr txBox="1">
            <a:spLocks noChangeArrowheads="1"/>
          </p:cNvSpPr>
          <p:nvPr/>
        </p:nvSpPr>
        <p:spPr bwMode="auto">
          <a:xfrm>
            <a:off x="3685034" y="3698005"/>
            <a:ext cx="145424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9pPr>
          </a:lstStyle>
          <a:p>
            <a:r>
              <a:rPr lang="en-US"/>
              <a:t>coordinator</a:t>
            </a:r>
          </a:p>
        </p:txBody>
      </p:sp>
      <p:sp>
        <p:nvSpPr>
          <p:cNvPr id="31749" name="Line 6"/>
          <p:cNvSpPr>
            <a:spLocks noChangeShapeType="1"/>
          </p:cNvSpPr>
          <p:nvPr/>
        </p:nvSpPr>
        <p:spPr bwMode="auto">
          <a:xfrm>
            <a:off x="3177034" y="3240805"/>
            <a:ext cx="9144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0" name="Text Box 7"/>
          <p:cNvSpPr txBox="1">
            <a:spLocks noChangeArrowheads="1"/>
          </p:cNvSpPr>
          <p:nvPr/>
        </p:nvSpPr>
        <p:spPr bwMode="auto">
          <a:xfrm>
            <a:off x="2059434" y="3012205"/>
            <a:ext cx="77392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9pPr>
          </a:lstStyle>
          <a:p>
            <a:r>
              <a:rPr lang="en-US"/>
              <a:t>client</a:t>
            </a:r>
          </a:p>
        </p:txBody>
      </p:sp>
      <p:sp>
        <p:nvSpPr>
          <p:cNvPr id="31751" name="Rectangle 9"/>
          <p:cNvSpPr>
            <a:spLocks noChangeArrowheads="1"/>
          </p:cNvSpPr>
          <p:nvPr/>
        </p:nvSpPr>
        <p:spPr bwMode="auto">
          <a:xfrm>
            <a:off x="7647434" y="1412005"/>
            <a:ext cx="1016000" cy="762000"/>
          </a:xfrm>
          <a:prstGeom prst="rect">
            <a:avLst/>
          </a:prstGeom>
          <a:solidFill>
            <a:srgbClr val="FDE12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server</a:t>
            </a:r>
          </a:p>
        </p:txBody>
      </p:sp>
      <p:sp>
        <p:nvSpPr>
          <p:cNvPr id="31752" name="Rectangle 10"/>
          <p:cNvSpPr>
            <a:spLocks noChangeArrowheads="1"/>
          </p:cNvSpPr>
          <p:nvPr/>
        </p:nvSpPr>
        <p:spPr bwMode="auto">
          <a:xfrm>
            <a:off x="7647434" y="2783605"/>
            <a:ext cx="1016000" cy="762000"/>
          </a:xfrm>
          <a:prstGeom prst="rect">
            <a:avLst/>
          </a:prstGeom>
          <a:solidFill>
            <a:srgbClr val="FDE12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server</a:t>
            </a:r>
          </a:p>
        </p:txBody>
      </p:sp>
      <p:sp>
        <p:nvSpPr>
          <p:cNvPr id="31753" name="Rectangle 11"/>
          <p:cNvSpPr>
            <a:spLocks noChangeArrowheads="1"/>
          </p:cNvSpPr>
          <p:nvPr/>
        </p:nvSpPr>
        <p:spPr bwMode="auto">
          <a:xfrm>
            <a:off x="7647434" y="4307605"/>
            <a:ext cx="1016000" cy="762000"/>
          </a:xfrm>
          <a:prstGeom prst="rect">
            <a:avLst/>
          </a:prstGeom>
          <a:solidFill>
            <a:srgbClr val="FDE12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server</a:t>
            </a:r>
          </a:p>
        </p:txBody>
      </p:sp>
      <p:sp>
        <p:nvSpPr>
          <p:cNvPr id="31754" name="Line 13"/>
          <p:cNvSpPr>
            <a:spLocks noChangeShapeType="1"/>
          </p:cNvSpPr>
          <p:nvPr/>
        </p:nvSpPr>
        <p:spPr bwMode="auto">
          <a:xfrm flipV="1">
            <a:off x="5107434" y="1793005"/>
            <a:ext cx="2540000" cy="12192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5" name="Line 14"/>
          <p:cNvSpPr>
            <a:spLocks noChangeShapeType="1"/>
          </p:cNvSpPr>
          <p:nvPr/>
        </p:nvSpPr>
        <p:spPr bwMode="auto">
          <a:xfrm>
            <a:off x="5107434" y="3240805"/>
            <a:ext cx="2540000" cy="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6" name="Line 15"/>
          <p:cNvSpPr>
            <a:spLocks noChangeShapeType="1"/>
          </p:cNvSpPr>
          <p:nvPr/>
        </p:nvSpPr>
        <p:spPr bwMode="auto">
          <a:xfrm>
            <a:off x="5107434" y="3545605"/>
            <a:ext cx="2540000" cy="11430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7" name="Text Box 16"/>
          <p:cNvSpPr txBox="1">
            <a:spLocks noChangeArrowheads="1"/>
          </p:cNvSpPr>
          <p:nvPr/>
        </p:nvSpPr>
        <p:spPr bwMode="auto">
          <a:xfrm>
            <a:off x="8947068" y="1526305"/>
            <a:ext cx="134919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9pPr>
          </a:lstStyle>
          <a:p>
            <a:r>
              <a:rPr lang="en-US"/>
              <a:t>participant</a:t>
            </a:r>
          </a:p>
        </p:txBody>
      </p:sp>
      <p:sp>
        <p:nvSpPr>
          <p:cNvPr id="31758" name="Text Box 17"/>
          <p:cNvSpPr txBox="1">
            <a:spLocks noChangeArrowheads="1"/>
          </p:cNvSpPr>
          <p:nvPr/>
        </p:nvSpPr>
        <p:spPr bwMode="auto">
          <a:xfrm>
            <a:off x="8968235" y="3012205"/>
            <a:ext cx="134919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9pPr>
          </a:lstStyle>
          <a:p>
            <a:r>
              <a:rPr lang="en-US"/>
              <a:t>participant</a:t>
            </a:r>
          </a:p>
        </p:txBody>
      </p:sp>
      <p:sp>
        <p:nvSpPr>
          <p:cNvPr id="31759" name="Text Box 18"/>
          <p:cNvSpPr txBox="1">
            <a:spLocks noChangeArrowheads="1"/>
          </p:cNvSpPr>
          <p:nvPr/>
        </p:nvSpPr>
        <p:spPr bwMode="auto">
          <a:xfrm>
            <a:off x="8968235" y="4460005"/>
            <a:ext cx="134919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9pPr>
          </a:lstStyle>
          <a:p>
            <a:r>
              <a:rPr lang="en-US"/>
              <a:t>participant</a:t>
            </a:r>
          </a:p>
        </p:txBody>
      </p:sp>
      <p:sp>
        <p:nvSpPr>
          <p:cNvPr id="31760" name="Line 19"/>
          <p:cNvSpPr>
            <a:spLocks noChangeShapeType="1"/>
          </p:cNvSpPr>
          <p:nvPr/>
        </p:nvSpPr>
        <p:spPr bwMode="auto">
          <a:xfrm flipV="1">
            <a:off x="5717034" y="2097805"/>
            <a:ext cx="711200" cy="304800"/>
          </a:xfrm>
          <a:prstGeom prst="line">
            <a:avLst/>
          </a:prstGeom>
          <a:noFill/>
          <a:ln w="28575">
            <a:solidFill>
              <a:srgbClr val="C70F05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1" name="Text Box 22"/>
          <p:cNvSpPr txBox="1">
            <a:spLocks noChangeArrowheads="1"/>
          </p:cNvSpPr>
          <p:nvPr/>
        </p:nvSpPr>
        <p:spPr bwMode="auto">
          <a:xfrm rot="-1987395">
            <a:off x="5244524" y="1871072"/>
            <a:ext cx="88998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9pPr>
          </a:lstStyle>
          <a:p>
            <a:r>
              <a:rPr lang="en-US" sz="1800" b="1"/>
              <a:t>Commit </a:t>
            </a:r>
            <a:endParaRPr lang="en-US"/>
          </a:p>
        </p:txBody>
      </p:sp>
      <p:sp>
        <p:nvSpPr>
          <p:cNvPr id="31762" name="Rectangle 23"/>
          <p:cNvSpPr>
            <a:spLocks noChangeArrowheads="1"/>
          </p:cNvSpPr>
          <p:nvPr/>
        </p:nvSpPr>
        <p:spPr bwMode="auto">
          <a:xfrm>
            <a:off x="635000" y="5492306"/>
            <a:ext cx="944714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2400" dirty="0">
                <a:latin typeface="Times" charset="0"/>
              </a:rPr>
              <a:t>If a participant deadlocks or faces a local problem then the coordinator may never be able to find it until they recover on their own. Too simplistic.</a:t>
            </a:r>
          </a:p>
        </p:txBody>
      </p:sp>
    </p:spTree>
    <p:extLst>
      <p:ext uri="{BB962C8B-B14F-4D97-AF65-F5344CB8AC3E}">
        <p14:creationId xmlns:p14="http://schemas.microsoft.com/office/powerpoint/2010/main" val="40611647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Two-phase commit (2PC)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charset="0"/>
              <a:buNone/>
            </a:pPr>
            <a:r>
              <a:rPr lang="en-US" sz="2400" b="1" dirty="0">
                <a:latin typeface="Arial Narrow" charset="0"/>
                <a:ea typeface="ＭＳ Ｐゴシック" charset="0"/>
                <a:cs typeface="ＭＳ Ｐゴシック" charset="0"/>
              </a:rPr>
              <a:t>Phase 1 (Voting phase)</a:t>
            </a:r>
            <a:r>
              <a:rPr lang="en-US" sz="2400" dirty="0">
                <a:latin typeface="Arial Narrow" charset="0"/>
                <a:ea typeface="ＭＳ Ｐゴシック" charset="0"/>
                <a:cs typeface="ＭＳ Ｐゴシック" charset="0"/>
              </a:rPr>
              <a:t>: The coordinator sends </a:t>
            </a:r>
            <a:r>
              <a:rPr lang="en-US" sz="2400" b="1" dirty="0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VOTE</a:t>
            </a:r>
            <a:r>
              <a:rPr lang="en-US" sz="2400" dirty="0">
                <a:latin typeface="Arial Narrow" charset="0"/>
                <a:ea typeface="ＭＳ Ｐゴシック" charset="0"/>
                <a:cs typeface="ＭＳ Ｐゴシック" charset="0"/>
              </a:rPr>
              <a:t> to the participants. </a:t>
            </a:r>
          </a:p>
          <a:p>
            <a:pPr eaLnBrk="1" hangingPunct="1">
              <a:buFont typeface="Wingdings" charset="0"/>
              <a:buNone/>
            </a:pPr>
            <a:r>
              <a:rPr lang="en-US" sz="2400" dirty="0">
                <a:latin typeface="Arial Narrow" charset="0"/>
                <a:ea typeface="ＭＳ Ｐゴシック" charset="0"/>
                <a:cs typeface="ＭＳ Ｐゴシック" charset="0"/>
              </a:rPr>
              <a:t>and receive </a:t>
            </a:r>
            <a:r>
              <a:rPr lang="en-US" sz="2400" dirty="0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yes / no</a:t>
            </a:r>
            <a:r>
              <a:rPr lang="en-US" sz="2400" dirty="0">
                <a:latin typeface="Arial Narrow" charset="0"/>
                <a:ea typeface="ＭＳ Ｐゴシック" charset="0"/>
                <a:cs typeface="ＭＳ Ｐゴシック" charset="0"/>
              </a:rPr>
              <a:t> from them.</a:t>
            </a:r>
          </a:p>
          <a:p>
            <a:pPr eaLnBrk="1" hangingPunct="1">
              <a:buFont typeface="Wingdings" charset="0"/>
              <a:buNone/>
            </a:pPr>
            <a:endParaRPr lang="en-US" sz="2400" dirty="0">
              <a:latin typeface="Helvetic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Wingdings" charset="0"/>
              <a:buNone/>
            </a:pPr>
            <a:r>
              <a:rPr lang="en-US" sz="2400" b="1" dirty="0">
                <a:latin typeface="Helvetica" charset="0"/>
                <a:ea typeface="ＭＳ Ｐゴシック" charset="0"/>
                <a:cs typeface="ＭＳ Ｐゴシック" charset="0"/>
              </a:rPr>
              <a:t>Phase 2 (Commit phase):</a:t>
            </a:r>
            <a:r>
              <a:rPr lang="en-US" sz="2400" dirty="0">
                <a:latin typeface="Helvetica" charset="0"/>
                <a:ea typeface="ＭＳ Ｐゴシック" charset="0"/>
                <a:cs typeface="ＭＳ Ｐゴシック" charset="0"/>
              </a:rPr>
              <a:t> </a:t>
            </a:r>
          </a:p>
          <a:p>
            <a:pPr eaLnBrk="1" hangingPunct="1">
              <a:buFont typeface="Wingdings" charset="0"/>
              <a:buNone/>
            </a:pPr>
            <a:r>
              <a:rPr lang="en-US" sz="2400" b="1" dirty="0">
                <a:latin typeface="Arial Narrow" charset="0"/>
                <a:ea typeface="ＭＳ Ｐゴシック" charset="0"/>
                <a:cs typeface="ＭＳ Ｐゴシック" charset="0"/>
              </a:rPr>
              <a:t>if	</a:t>
            </a:r>
            <a:r>
              <a:rPr lang="en-US" sz="2400" dirty="0">
                <a:latin typeface="Arial Narrow" charset="0"/>
                <a:ea typeface="ＭＳ Ｐゴシック" charset="0"/>
                <a:cs typeface="ＭＳ Ｐゴシック" charset="0"/>
                <a:sym typeface="Symbol" charset="0"/>
              </a:rPr>
              <a:t>∀</a:t>
            </a:r>
            <a:r>
              <a:rPr lang="en-US" sz="2400" dirty="0">
                <a:latin typeface="Arial Narrow" charset="0"/>
                <a:ea typeface="ＭＳ Ｐゴシック" charset="0"/>
                <a:cs typeface="ＭＳ Ｐゴシック" charset="0"/>
              </a:rPr>
              <a:t>server j: vote(j) = </a:t>
            </a:r>
            <a:r>
              <a:rPr lang="en-US" sz="2400" i="1" dirty="0">
                <a:latin typeface="Arial Narrow" charset="0"/>
                <a:ea typeface="ＭＳ Ｐゴシック" charset="0"/>
                <a:cs typeface="ＭＳ Ｐゴシック" charset="0"/>
              </a:rPr>
              <a:t>yes</a:t>
            </a:r>
            <a:r>
              <a:rPr lang="en-US" sz="2400" dirty="0">
                <a:latin typeface="Arial Narro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400" dirty="0"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</a:t>
            </a:r>
            <a:r>
              <a:rPr lang="en-US" sz="2400" dirty="0">
                <a:latin typeface="Arial Narrow" charset="0"/>
                <a:ea typeface="ＭＳ Ｐゴシック" charset="0"/>
                <a:cs typeface="ＭＳ Ｐゴシック" charset="0"/>
              </a:rPr>
              <a:t> multicast COMMIT to all severs</a:t>
            </a:r>
          </a:p>
          <a:p>
            <a:pPr algn="just" eaLnBrk="1" hangingPunct="1">
              <a:buFont typeface="Wingdings" charset="0"/>
              <a:buNone/>
            </a:pPr>
            <a:r>
              <a:rPr lang="en-US" sz="2400" dirty="0">
                <a:latin typeface="Arial Narrow" charset="0"/>
                <a:ea typeface="ＭＳ Ｐゴシック" charset="0"/>
                <a:cs typeface="ＭＳ Ｐゴシック" charset="0"/>
                <a:sym typeface="Symbol" charset="0"/>
              </a:rPr>
              <a:t>[]</a:t>
            </a:r>
            <a:r>
              <a:rPr lang="en-US" sz="2400" dirty="0">
                <a:latin typeface="Arial Narrow" charset="0"/>
                <a:ea typeface="ＭＳ Ｐゴシック" charset="0"/>
                <a:cs typeface="ＭＳ Ｐゴシック" charset="0"/>
              </a:rPr>
              <a:t> 	</a:t>
            </a:r>
            <a:r>
              <a:rPr lang="en-US" sz="2400" dirty="0">
                <a:latin typeface="Arial Narrow" charset="0"/>
                <a:ea typeface="ＭＳ Ｐゴシック" charset="0"/>
                <a:cs typeface="ＭＳ Ｐゴシック" charset="0"/>
                <a:sym typeface="Symbol" charset="0"/>
              </a:rPr>
              <a:t>∃</a:t>
            </a:r>
            <a:r>
              <a:rPr lang="en-US" sz="2400" dirty="0">
                <a:latin typeface="Arial Narrow" charset="0"/>
                <a:ea typeface="ＭＳ Ｐゴシック" charset="0"/>
                <a:cs typeface="ＭＳ Ｐゴシック" charset="0"/>
              </a:rPr>
              <a:t> server j : vote (j) = </a:t>
            </a:r>
            <a:r>
              <a:rPr lang="en-US" sz="2400" i="1" dirty="0">
                <a:latin typeface="Arial Narrow" charset="0"/>
                <a:ea typeface="ＭＳ Ｐゴシック" charset="0"/>
                <a:cs typeface="ＭＳ Ｐゴシック" charset="0"/>
              </a:rPr>
              <a:t>no</a:t>
            </a:r>
            <a:r>
              <a:rPr lang="en-US" sz="2400" dirty="0">
                <a:latin typeface="Arial Narro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400" dirty="0"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</a:t>
            </a:r>
            <a:r>
              <a:rPr lang="en-US" sz="2400" dirty="0">
                <a:latin typeface="Arial Narrow" charset="0"/>
                <a:ea typeface="ＭＳ Ｐゴシック" charset="0"/>
                <a:cs typeface="ＭＳ Ｐゴシック" charset="0"/>
              </a:rPr>
              <a:t> multicast ABORT to all servers</a:t>
            </a:r>
          </a:p>
          <a:p>
            <a:pPr algn="just" eaLnBrk="1" hangingPunct="1">
              <a:buFont typeface="Wingdings" charset="0"/>
              <a:buNone/>
            </a:pPr>
            <a:r>
              <a:rPr lang="en-US" sz="2400" b="1" dirty="0">
                <a:latin typeface="Arial Narrow" charset="0"/>
                <a:ea typeface="ＭＳ Ｐゴシック" charset="0"/>
                <a:cs typeface="ＭＳ Ｐゴシック" charset="0"/>
              </a:rPr>
              <a:t>fi</a:t>
            </a:r>
          </a:p>
          <a:p>
            <a:pPr algn="just" eaLnBrk="1" hangingPunct="1"/>
            <a:endParaRPr lang="en-US" dirty="0">
              <a:latin typeface="Times" charset="0"/>
              <a:ea typeface="ＭＳ Ｐゴシック" charset="0"/>
              <a:cs typeface="ＭＳ Ｐゴシック" charset="0"/>
            </a:endParaRPr>
          </a:p>
          <a:p>
            <a:pPr algn="just" eaLnBrk="1" hangingPunct="1">
              <a:buFont typeface="Wingdings" charset="0"/>
              <a:buNone/>
            </a:pPr>
            <a:r>
              <a:rPr lang="en-US" dirty="0">
                <a:solidFill>
                  <a:srgbClr val="C70F05"/>
                </a:solidFill>
                <a:latin typeface="Times" charset="0"/>
                <a:ea typeface="ＭＳ Ｐゴシック" charset="0"/>
                <a:cs typeface="ＭＳ Ｐゴシック" charset="0"/>
              </a:rPr>
              <a:t>What if failures occur?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DB3959F-305A-5A47-90E3-55A49A1BE3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50831" y="2884398"/>
            <a:ext cx="3657600" cy="295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60502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Failure scenarios in 2PC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charset="0"/>
              <a:buNone/>
            </a:pPr>
            <a:r>
              <a:rPr lang="en-US" sz="2800" b="1" dirty="0">
                <a:solidFill>
                  <a:schemeClr val="hlink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(Phase 1</a:t>
            </a:r>
            <a:r>
              <a:rPr lang="en-US" sz="2800" dirty="0">
                <a:solidFill>
                  <a:schemeClr val="hlink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)</a:t>
            </a:r>
            <a:r>
              <a:rPr lang="en-US" sz="2800" dirty="0">
                <a:latin typeface="Arial Narrow" charset="0"/>
                <a:ea typeface="ＭＳ Ｐゴシック" charset="0"/>
                <a:cs typeface="ＭＳ Ｐゴシック" charset="0"/>
              </a:rPr>
              <a:t> </a:t>
            </a:r>
          </a:p>
          <a:p>
            <a:pPr eaLnBrk="1" hangingPunct="1">
              <a:buFont typeface="Wingdings" charset="0"/>
              <a:buNone/>
            </a:pPr>
            <a:r>
              <a:rPr lang="en-US" sz="2800" dirty="0">
                <a:latin typeface="Arial Narrow" charset="0"/>
                <a:ea typeface="ＭＳ Ｐゴシック" charset="0"/>
                <a:cs typeface="ＭＳ Ｐゴシック" charset="0"/>
              </a:rPr>
              <a:t>Fault:		Coordinator did not receive YES / NO: 	</a:t>
            </a:r>
            <a:r>
              <a:rPr lang="en-US" sz="2800" dirty="0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OR</a:t>
            </a:r>
            <a:endParaRPr lang="en-US" sz="2800" b="1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Wingdings" charset="0"/>
              <a:buNone/>
            </a:pPr>
            <a:r>
              <a:rPr lang="en-US" sz="2800" b="1" dirty="0">
                <a:latin typeface="Arial Narrow" charset="0"/>
                <a:ea typeface="ＭＳ Ｐゴシック" charset="0"/>
                <a:cs typeface="ＭＳ Ｐゴシック" charset="0"/>
              </a:rPr>
              <a:t>		</a:t>
            </a:r>
            <a:r>
              <a:rPr lang="en-US" sz="2800" dirty="0">
                <a:latin typeface="Arial Narrow" charset="0"/>
                <a:ea typeface="ＭＳ Ｐゴシック" charset="0"/>
                <a:cs typeface="ＭＳ Ｐゴシック" charset="0"/>
              </a:rPr>
              <a:t> 	Participant did not receive VOTE: </a:t>
            </a:r>
          </a:p>
          <a:p>
            <a:pPr eaLnBrk="1" hangingPunct="1">
              <a:buFont typeface="Wingdings" charset="0"/>
              <a:buNone/>
            </a:pPr>
            <a:endParaRPr lang="en-US" sz="2800" dirty="0">
              <a:solidFill>
                <a:srgbClr val="C70F05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Wingdings" charset="0"/>
              <a:buNone/>
            </a:pPr>
            <a:r>
              <a:rPr lang="en-US" sz="2800" dirty="0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Solution:</a:t>
            </a:r>
            <a:r>
              <a:rPr lang="en-US" sz="2800" dirty="0">
                <a:latin typeface="Arial Narrow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2800" dirty="0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Broadcast ABORT; </a:t>
            </a:r>
          </a:p>
          <a:p>
            <a:pPr eaLnBrk="1" hangingPunct="1">
              <a:buFont typeface="Wingdings" charset="0"/>
              <a:buNone/>
            </a:pPr>
            <a:r>
              <a:rPr lang="en-US" sz="2800" dirty="0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		   	Abort local transactions</a:t>
            </a:r>
            <a:endParaRPr lang="en-US" sz="28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Wingdings" charset="0"/>
              <a:buNone/>
            </a:pPr>
            <a:endParaRPr lang="en-US" sz="2800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70402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Failure scenarios in 2PC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199" y="1825625"/>
            <a:ext cx="11000483" cy="435133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2400" b="1" dirty="0">
                <a:solidFill>
                  <a:schemeClr val="hlink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(Phase 2)</a:t>
            </a:r>
            <a:r>
              <a:rPr lang="en-US" sz="2400" dirty="0">
                <a:latin typeface="Arial Narrow" charset="0"/>
                <a:ea typeface="ＭＳ Ｐゴシック" charset="0"/>
                <a:cs typeface="ＭＳ Ｐゴシック" charset="0"/>
              </a:rPr>
              <a:t> </a:t>
            </a:r>
          </a:p>
          <a:p>
            <a:pPr eaLnBrk="1" hangingPunct="1">
              <a:lnSpc>
                <a:spcPct val="120000"/>
              </a:lnSpc>
              <a:buFont typeface="Wingdings" charset="0"/>
              <a:buNone/>
            </a:pPr>
            <a:r>
              <a:rPr lang="en-US" sz="2400" dirty="0">
                <a:latin typeface="Arial Narrow" charset="0"/>
                <a:ea typeface="ＭＳ Ｐゴシック" charset="0"/>
                <a:cs typeface="ＭＳ Ｐゴシック" charset="0"/>
              </a:rPr>
              <a:t>	(Fault) A participant does not receive a COMMIT or an ABORT message from the coordinator</a:t>
            </a:r>
          </a:p>
          <a:p>
            <a:pPr eaLnBrk="1" hangingPunct="1">
              <a:lnSpc>
                <a:spcPct val="120000"/>
              </a:lnSpc>
              <a:buFont typeface="Wingdings" charset="0"/>
              <a:buNone/>
            </a:pPr>
            <a:endParaRPr lang="en-US" sz="24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120000"/>
              </a:lnSpc>
              <a:buFont typeface="Wingdings" charset="0"/>
              <a:buNone/>
            </a:pPr>
            <a:r>
              <a:rPr lang="en-US" sz="2400" dirty="0">
                <a:latin typeface="Arial Narrow" charset="0"/>
                <a:ea typeface="ＭＳ Ｐゴシック" charset="0"/>
                <a:cs typeface="ＭＳ Ｐゴシック" charset="0"/>
              </a:rPr>
              <a:t>	(it may be the case that the coordinator crashed after sending ABORT or COMMIT to a fraction of the servers). The participant remains undecided, until the coordinator is repaired and reinstalled into the system. 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endParaRPr lang="en-US" sz="24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2400" dirty="0">
                <a:latin typeface="Arial Narrow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2400" dirty="0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This </a:t>
            </a:r>
            <a:r>
              <a:rPr lang="en-US" sz="2400" b="1" dirty="0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blocking</a:t>
            </a:r>
            <a:r>
              <a:rPr lang="en-US" sz="2400" dirty="0">
                <a:solidFill>
                  <a:srgbClr val="C70F05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 is a known weakness of 2PC. </a:t>
            </a:r>
          </a:p>
        </p:txBody>
      </p:sp>
    </p:spTree>
    <p:extLst>
      <p:ext uri="{BB962C8B-B14F-4D97-AF65-F5344CB8AC3E}">
        <p14:creationId xmlns:p14="http://schemas.microsoft.com/office/powerpoint/2010/main" val="13389548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761</TotalTime>
  <Words>1641</Words>
  <Application>Microsoft Macintosh PowerPoint</Application>
  <PresentationFormat>Widescreen</PresentationFormat>
  <Paragraphs>192</Paragraphs>
  <Slides>25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6" baseType="lpstr">
      <vt:lpstr>ＭＳ Ｐゴシック</vt:lpstr>
      <vt:lpstr>Arial</vt:lpstr>
      <vt:lpstr>Arial Narrow</vt:lpstr>
      <vt:lpstr>Calibri</vt:lpstr>
      <vt:lpstr>Calibri Light</vt:lpstr>
      <vt:lpstr>Cambria Math</vt:lpstr>
      <vt:lpstr>Helvetica</vt:lpstr>
      <vt:lpstr>Symbol</vt:lpstr>
      <vt:lpstr>Times</vt:lpstr>
      <vt:lpstr>Wingdings</vt:lpstr>
      <vt:lpstr>Office Theme</vt:lpstr>
      <vt:lpstr>Distributed Transactions and Atomic Commit Protocols</vt:lpstr>
      <vt:lpstr>Distributed Transactions</vt:lpstr>
      <vt:lpstr>Atomic Commit Protocols</vt:lpstr>
      <vt:lpstr>Atomic Commit Protocols</vt:lpstr>
      <vt:lpstr>Requirements of Atomic Commit Protocols</vt:lpstr>
      <vt:lpstr>One-phase Commit</vt:lpstr>
      <vt:lpstr>Two-phase commit (2PC)</vt:lpstr>
      <vt:lpstr>Failure scenarios in 2PC</vt:lpstr>
      <vt:lpstr>Failure scenarios in 2PC</vt:lpstr>
      <vt:lpstr>Coping with blocking in 2PC</vt:lpstr>
      <vt:lpstr>Three Phase Commit (3PC) </vt:lpstr>
      <vt:lpstr>Three Phase Commit (3PC) </vt:lpstr>
      <vt:lpstr>Limitations of 3PC </vt:lpstr>
      <vt:lpstr>P a x o s</vt:lpstr>
      <vt:lpstr>P a x o s </vt:lpstr>
      <vt:lpstr>P a x o s </vt:lpstr>
      <vt:lpstr>The background of Paxos </vt:lpstr>
      <vt:lpstr>P a x o s </vt:lpstr>
      <vt:lpstr>The phases of Paxos </vt:lpstr>
      <vt:lpstr>The phases of Paxos </vt:lpstr>
      <vt:lpstr>The phases of Paxos </vt:lpstr>
      <vt:lpstr>Two Safety Properties </vt:lpstr>
      <vt:lpstr>Liveness Properties </vt:lpstr>
      <vt:lpstr>Liveness Properties </vt:lpstr>
      <vt:lpstr>Comments 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2PC  3PC  Paxos</dc:title>
  <dc:creator>Ghosh, Sukumar</dc:creator>
  <cp:lastModifiedBy>Ghosh, Sukumar</cp:lastModifiedBy>
  <cp:revision>106</cp:revision>
  <dcterms:created xsi:type="dcterms:W3CDTF">2019-09-09T15:38:35Z</dcterms:created>
  <dcterms:modified xsi:type="dcterms:W3CDTF">2019-11-11T22:18:05Z</dcterms:modified>
</cp:coreProperties>
</file>