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8590-F6CF-E84F-B891-9985EAB86128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88AA-B327-3F4C-B317-B65D1AD97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4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8590-F6CF-E84F-B891-9985EAB86128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88AA-B327-3F4C-B317-B65D1AD97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2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8590-F6CF-E84F-B891-9985EAB86128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88AA-B327-3F4C-B317-B65D1AD97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64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8590-F6CF-E84F-B891-9985EAB86128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88AA-B327-3F4C-B317-B65D1AD97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3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8590-F6CF-E84F-B891-9985EAB86128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88AA-B327-3F4C-B317-B65D1AD97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5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8590-F6CF-E84F-B891-9985EAB86128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88AA-B327-3F4C-B317-B65D1AD97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389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8590-F6CF-E84F-B891-9985EAB86128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88AA-B327-3F4C-B317-B65D1AD97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74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8590-F6CF-E84F-B891-9985EAB86128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88AA-B327-3F4C-B317-B65D1AD97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51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8590-F6CF-E84F-B891-9985EAB86128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88AA-B327-3F4C-B317-B65D1AD97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27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8590-F6CF-E84F-B891-9985EAB86128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88AA-B327-3F4C-B317-B65D1AD97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47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8590-F6CF-E84F-B891-9985EAB86128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88AA-B327-3F4C-B317-B65D1AD97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62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18590-F6CF-E84F-B891-9985EAB86128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488AA-B327-3F4C-B317-B65D1AD97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94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36220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Distributed Consensus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478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Proof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3463" y="1524000"/>
            <a:ext cx="8110537" cy="44958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sz="2000" b="1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Lemma</a:t>
            </a:r>
            <a:r>
              <a:rPr lang="en-US" sz="2000" b="1" dirty="0">
                <a:latin typeface="Arial Narrow" charset="0"/>
                <a:ea typeface="ＭＳ Ｐゴシック" charset="0"/>
                <a:cs typeface="ＭＳ Ｐゴシック" charset="0"/>
              </a:rPr>
              <a:t>.  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Every consensus protocol must have a </a:t>
            </a:r>
            <a:r>
              <a:rPr lang="en-US" sz="2000" b="1" dirty="0">
                <a:latin typeface="Arial Narrow" charset="0"/>
                <a:ea typeface="ＭＳ Ｐゴシック" charset="0"/>
                <a:cs typeface="ＭＳ Ｐゴシック" charset="0"/>
              </a:rPr>
              <a:t>bivalent initial state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.</a:t>
            </a:r>
          </a:p>
          <a:p>
            <a:pPr algn="just" eaLnBrk="1" hangingPunct="1">
              <a:buFontTx/>
              <a:buNone/>
            </a:pPr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algn="just" eaLnBrk="1" hangingPunct="1">
              <a:buFontTx/>
              <a:buNone/>
            </a:pPr>
            <a:r>
              <a:rPr lang="en-US" sz="2000" b="1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Proof by contradiction</a:t>
            </a:r>
            <a:r>
              <a:rPr lang="en-US" sz="2000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.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i="1" dirty="0">
                <a:latin typeface="Arial Narrow" charset="0"/>
                <a:ea typeface="ＭＳ Ｐゴシック" charset="0"/>
                <a:cs typeface="ＭＳ Ｐゴシック" charset="0"/>
              </a:rPr>
              <a:t>Suppose not. Then consider the following input patterns:</a:t>
            </a:r>
          </a:p>
          <a:p>
            <a:pPr algn="just" eaLnBrk="1" hangingPunct="1">
              <a:buFontTx/>
              <a:buNone/>
            </a:pPr>
            <a:r>
              <a:rPr lang="en-US" sz="2000" dirty="0">
                <a:latin typeface="Hoefler Text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>
                <a:latin typeface="Hoefler Text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200">
                <a:latin typeface="Times" charset="0"/>
                <a:ea typeface="ＭＳ Ｐゴシック" charset="0"/>
                <a:cs typeface="ＭＳ Ｐゴシック" charset="0"/>
              </a:rPr>
              <a:t>n     n-1                           3    </a:t>
            </a:r>
            <a:r>
              <a:rPr lang="en-US" sz="1200" dirty="0">
                <a:latin typeface="Times" charset="0"/>
                <a:ea typeface="ＭＳ Ｐゴシック" charset="0"/>
                <a:cs typeface="ＭＳ Ｐゴシック" charset="0"/>
              </a:rPr>
              <a:t>2   1</a:t>
            </a:r>
          </a:p>
          <a:p>
            <a:pPr algn="just" eaLnBrk="1" hangingPunct="1">
              <a:buFontTx/>
              <a:buNone/>
            </a:pPr>
            <a:r>
              <a:rPr lang="en-US" sz="2000" dirty="0">
                <a:latin typeface="Times" charset="0"/>
                <a:ea typeface="ＭＳ Ｐゴシック" charset="0"/>
                <a:cs typeface="ＭＳ Ｐゴシック" charset="0"/>
              </a:rPr>
              <a:t>s[0]</a:t>
            </a:r>
            <a:r>
              <a:rPr lang="en-US" sz="2000" dirty="0">
                <a:latin typeface="Hoefler Text" charset="0"/>
                <a:ea typeface="ＭＳ Ｐゴシック" charset="0"/>
                <a:cs typeface="ＭＳ Ｐゴシック" charset="0"/>
              </a:rPr>
              <a:t>	 </a:t>
            </a:r>
            <a:r>
              <a:rPr lang="en-US" sz="2000" dirty="0">
                <a:latin typeface="Times" charset="0"/>
                <a:ea typeface="ＭＳ Ｐゴシック" charset="0"/>
                <a:cs typeface="ＭＳ Ｐゴシック" charset="0"/>
              </a:rPr>
              <a:t>0 0 0 0 0 0 …0 0 0	{0-valent}	</a:t>
            </a:r>
            <a:r>
              <a:rPr lang="en-US" sz="2000" dirty="0">
                <a:solidFill>
                  <a:srgbClr val="FF0000"/>
                </a:solidFill>
                <a:latin typeface="Times" charset="0"/>
                <a:ea typeface="ＭＳ Ｐゴシック" charset="0"/>
                <a:cs typeface="ＭＳ Ｐゴシック" charset="0"/>
              </a:rPr>
              <a:t>there must be a j such that</a:t>
            </a:r>
          </a:p>
          <a:p>
            <a:pPr algn="just">
              <a:buNone/>
            </a:pPr>
            <a:r>
              <a:rPr lang="en-US" sz="2000" dirty="0">
                <a:latin typeface="Times" charset="0"/>
                <a:ea typeface="ＭＳ Ｐゴシック" charset="0"/>
                <a:cs typeface="ＭＳ Ｐゴシック" charset="0"/>
              </a:rPr>
              <a:t>s[1]	 0 0 0 0 0 0 …0 </a:t>
            </a:r>
            <a:r>
              <a:rPr lang="en-US" sz="2000" dirty="0">
                <a:solidFill>
                  <a:srgbClr val="080AFF"/>
                </a:solidFill>
                <a:latin typeface="Times" charset="0"/>
                <a:ea typeface="ＭＳ Ｐゴシック" charset="0"/>
                <a:cs typeface="ＭＳ Ｐゴシック" charset="0"/>
              </a:rPr>
              <a:t>0</a:t>
            </a:r>
            <a:r>
              <a:rPr lang="en-US" sz="2000" dirty="0">
                <a:latin typeface="Times" charset="0"/>
                <a:ea typeface="ＭＳ Ｐゴシック" charset="0"/>
                <a:cs typeface="ＭＳ Ｐゴシック" charset="0"/>
              </a:rPr>
              <a:t> 1	{0-valent} 		</a:t>
            </a:r>
            <a:r>
              <a:rPr lang="en-US" sz="2000" dirty="0">
                <a:solidFill>
                  <a:srgbClr val="C70F05"/>
                </a:solidFill>
                <a:latin typeface="Times" charset="0"/>
                <a:ea typeface="ＭＳ Ｐゴシック" charset="0"/>
                <a:cs typeface="ＭＳ Ｐゴシック" charset="0"/>
              </a:rPr>
              <a:t>s[j] is  0-valent</a:t>
            </a:r>
          </a:p>
          <a:p>
            <a:pPr algn="just">
              <a:buNone/>
            </a:pPr>
            <a:r>
              <a:rPr lang="en-US" sz="2000" dirty="0">
                <a:latin typeface="Times" charset="0"/>
                <a:ea typeface="ＭＳ Ｐゴシック" charset="0"/>
                <a:cs typeface="ＭＳ Ｐゴシック" charset="0"/>
              </a:rPr>
              <a:t>s[2]  0 0 0 0 0 0 …0 </a:t>
            </a:r>
            <a:r>
              <a:rPr lang="en-US" sz="2000" dirty="0">
                <a:solidFill>
                  <a:srgbClr val="080AFF"/>
                </a:solidFill>
                <a:latin typeface="Times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000" dirty="0">
                <a:latin typeface="Times" charset="0"/>
                <a:ea typeface="ＭＳ Ｐゴシック" charset="0"/>
                <a:cs typeface="ＭＳ Ｐゴシック" charset="0"/>
              </a:rPr>
              <a:t> 1					</a:t>
            </a:r>
            <a:r>
              <a:rPr lang="en-US" sz="2000" dirty="0">
                <a:solidFill>
                  <a:srgbClr val="C70F05"/>
                </a:solidFill>
                <a:latin typeface="Times" charset="0"/>
                <a:ea typeface="ＭＳ Ｐゴシック" charset="0"/>
                <a:cs typeface="ＭＳ Ｐゴシック" charset="0"/>
              </a:rPr>
              <a:t>s[j+1] is 1-valent</a:t>
            </a:r>
            <a:endParaRPr lang="en-US" sz="2000" dirty="0">
              <a:latin typeface="Times" charset="0"/>
              <a:ea typeface="ＭＳ Ｐゴシック" charset="0"/>
              <a:cs typeface="ＭＳ Ｐゴシック" charset="0"/>
            </a:endParaRPr>
          </a:p>
          <a:p>
            <a:pPr algn="just" eaLnBrk="1" hangingPunct="1">
              <a:buFontTx/>
              <a:buNone/>
            </a:pPr>
            <a:r>
              <a:rPr lang="en-US" sz="2000" dirty="0">
                <a:latin typeface="Times" charset="0"/>
                <a:ea typeface="ＭＳ Ｐゴシック" charset="0"/>
                <a:cs typeface="ＭＳ Ｐゴシック" charset="0"/>
              </a:rPr>
              <a:t>		…	…	…	…		</a:t>
            </a:r>
          </a:p>
          <a:p>
            <a:pPr algn="just" eaLnBrk="1" hangingPunct="1">
              <a:buFontTx/>
              <a:buNone/>
            </a:pPr>
            <a:r>
              <a:rPr lang="en-US" sz="2000" dirty="0">
                <a:latin typeface="Times" charset="0"/>
                <a:ea typeface="ＭＳ Ｐゴシック" charset="0"/>
                <a:cs typeface="ＭＳ Ｐゴシック" charset="0"/>
              </a:rPr>
              <a:t>s[n]	 1 1 1 1 1 1 …1 1 1	{1-valent}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3701265" y="4204698"/>
            <a:ext cx="990600" cy="0"/>
          </a:xfrm>
          <a:prstGeom prst="line">
            <a:avLst/>
          </a:prstGeom>
          <a:noFill/>
          <a:ln w="57150">
            <a:solidFill>
              <a:srgbClr val="C70F05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AutoShape 5"/>
          <p:cNvSpPr>
            <a:spLocks/>
          </p:cNvSpPr>
          <p:nvPr/>
        </p:nvSpPr>
        <p:spPr bwMode="auto">
          <a:xfrm>
            <a:off x="3705225" y="5303838"/>
            <a:ext cx="184150" cy="476250"/>
          </a:xfrm>
          <a:prstGeom prst="leftBrace">
            <a:avLst>
              <a:gd name="adj1" fmla="val 21552"/>
              <a:gd name="adj2" fmla="val 50000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643313" y="5338763"/>
            <a:ext cx="623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1363895" y="5303838"/>
            <a:ext cx="60163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Arial Narrow" charset="0"/>
              </a:rPr>
              <a:t>What if process j crashes at the first step before its input is received? </a:t>
            </a:r>
          </a:p>
          <a:p>
            <a:r>
              <a:rPr lang="en-US" dirty="0">
                <a:latin typeface="Arial Narrow" charset="0"/>
              </a:rPr>
              <a:t>Is the decision state 0-valent or 1-valent?</a:t>
            </a:r>
            <a:endParaRPr lang="en-US" dirty="0"/>
          </a:p>
        </p:txBody>
      </p:sp>
      <p:sp>
        <p:nvSpPr>
          <p:cNvPr id="22536" name="Rectangle 7"/>
          <p:cNvSpPr>
            <a:spLocks noChangeArrowheads="1"/>
          </p:cNvSpPr>
          <p:nvPr/>
        </p:nvSpPr>
        <p:spPr bwMode="auto">
          <a:xfrm>
            <a:off x="1571946" y="2938463"/>
            <a:ext cx="2133279" cy="1828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18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3657600" cy="52578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30000"/>
              </a:lnSpc>
              <a:buFontTx/>
              <a:buNone/>
            </a:pPr>
            <a:r>
              <a:rPr lang="en-US" b="1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 b="1">
                <a:latin typeface="Arial Narrow" charset="0"/>
                <a:ea typeface="ＭＳ Ｐゴシック" charset="0"/>
                <a:cs typeface="ＭＳ Ｐゴシック" charset="0"/>
              </a:rPr>
              <a:t>Lemma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.  </a:t>
            </a:r>
          </a:p>
          <a:p>
            <a:pPr algn="just" eaLnBrk="1" hangingPunct="1">
              <a:lnSpc>
                <a:spcPct val="130000"/>
              </a:lnSpc>
              <a:buFontTx/>
              <a:buNone/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In a consensus protocol, starting from any initial bivalent state </a:t>
            </a:r>
            <a:r>
              <a:rPr lang="en-US" sz="2000" b="1">
                <a:latin typeface="Arial Narrow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000" b="1">
                <a:latin typeface="Arial Narrow" charset="0"/>
                <a:ea typeface="ＭＳ Ｐゴシック" charset="0"/>
                <a:cs typeface="ＭＳ Ｐゴシック" charset="0"/>
              </a:rPr>
              <a:t>there must exist a reachable bivalent state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b="1">
                <a:latin typeface="Arial Narrow" charset="0"/>
                <a:ea typeface="ＭＳ Ｐゴシック" charset="0"/>
                <a:cs typeface="ＭＳ Ｐゴシック" charset="0"/>
              </a:rPr>
              <a:t>T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, such that every action taken by some process </a:t>
            </a:r>
            <a:r>
              <a:rPr lang="en-US" sz="2000" b="1">
                <a:latin typeface="Arial Narrow" charset="0"/>
                <a:ea typeface="ＭＳ Ｐゴシック" charset="0"/>
                <a:cs typeface="ＭＳ Ｐゴシック" charset="0"/>
              </a:rPr>
              <a:t>p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in state </a:t>
            </a:r>
            <a:r>
              <a:rPr lang="en-US" sz="2000" b="1">
                <a:latin typeface="Arial Narrow" charset="0"/>
                <a:ea typeface="ＭＳ Ｐゴシック" charset="0"/>
                <a:cs typeface="ＭＳ Ｐゴシック" charset="0"/>
              </a:rPr>
              <a:t>T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leads to either a 0 valent or a 1-valent state.</a:t>
            </a:r>
          </a:p>
          <a:p>
            <a:pPr algn="just" eaLnBrk="1" hangingPunct="1">
              <a:lnSpc>
                <a:spcPct val="130000"/>
              </a:lnSpc>
              <a:buFontTx/>
              <a:buNone/>
            </a:pPr>
            <a:endParaRPr lang="en-US" sz="1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algn="just" eaLnBrk="1" hangingPunct="1">
              <a:lnSpc>
                <a:spcPct val="130000"/>
              </a:lnSpc>
              <a:buFontTx/>
              <a:buNone/>
            </a:pPr>
            <a:r>
              <a:rPr lang="en-US" sz="1800">
                <a:solidFill>
                  <a:srgbClr val="0000FF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Note that bivalent states should not</a:t>
            </a:r>
          </a:p>
          <a:p>
            <a:pPr algn="just" eaLnBrk="1" hangingPunct="1">
              <a:lnSpc>
                <a:spcPct val="130000"/>
              </a:lnSpc>
              <a:buFontTx/>
              <a:buNone/>
            </a:pPr>
            <a:r>
              <a:rPr lang="en-US" sz="1800">
                <a:solidFill>
                  <a:srgbClr val="0000FF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form a cycle, since it affects termination.</a:t>
            </a:r>
          </a:p>
          <a:p>
            <a:pPr algn="just" eaLnBrk="1" hangingPunct="1">
              <a:lnSpc>
                <a:spcPct val="130000"/>
              </a:lnSpc>
              <a:buFontTx/>
              <a:buNone/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algn="just" eaLnBrk="1" hangingPunct="1">
              <a:lnSpc>
                <a:spcPct val="130000"/>
              </a:lnSpc>
              <a:buFontTx/>
              <a:buNone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 </a:t>
            </a:r>
          </a:p>
          <a:p>
            <a:pPr eaLnBrk="1" hangingPunct="1">
              <a:buFontTx/>
              <a:buNone/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23554" name="Object 2"/>
          <p:cNvGraphicFramePr>
            <a:graphicFrameLocks noGrp="1" noChangeAspect="1"/>
          </p:cNvGraphicFramePr>
          <p:nvPr>
            <p:ph type="body" sz="half" idx="2"/>
          </p:nvPr>
        </p:nvGraphicFramePr>
        <p:xfrm>
          <a:off x="4267200" y="1828800"/>
          <a:ext cx="4338638" cy="303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Document" r:id="rId3" imgW="4255008" imgH="2450592" progId="Word.Document.8">
                  <p:embed/>
                </p:oleObj>
              </mc:Choice>
              <mc:Fallback>
                <p:oleObj name="Document" r:id="rId3" imgW="4255008" imgH="245059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828800"/>
                        <a:ext cx="4338638" cy="3033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6" name="Oval 6"/>
          <p:cNvSpPr>
            <a:spLocks noChangeArrowheads="1"/>
          </p:cNvSpPr>
          <p:nvPr/>
        </p:nvSpPr>
        <p:spPr bwMode="auto">
          <a:xfrm>
            <a:off x="7543800" y="2971800"/>
            <a:ext cx="381000" cy="457200"/>
          </a:xfrm>
          <a:prstGeom prst="ellipse">
            <a:avLst/>
          </a:prstGeom>
          <a:noFill/>
          <a:ln w="57150">
            <a:solidFill>
              <a:srgbClr val="C70F05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7"/>
          <p:cNvSpPr>
            <a:spLocks noChangeShapeType="1"/>
          </p:cNvSpPr>
          <p:nvPr/>
        </p:nvSpPr>
        <p:spPr bwMode="auto">
          <a:xfrm>
            <a:off x="6934200" y="3886200"/>
            <a:ext cx="381000" cy="0"/>
          </a:xfrm>
          <a:prstGeom prst="line">
            <a:avLst/>
          </a:prstGeom>
          <a:noFill/>
          <a:ln w="28575">
            <a:solidFill>
              <a:srgbClr val="C70F05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8"/>
          <p:cNvSpPr>
            <a:spLocks noChangeShapeType="1"/>
          </p:cNvSpPr>
          <p:nvPr/>
        </p:nvSpPr>
        <p:spPr bwMode="auto">
          <a:xfrm>
            <a:off x="8229600" y="3886200"/>
            <a:ext cx="381000" cy="0"/>
          </a:xfrm>
          <a:prstGeom prst="line">
            <a:avLst/>
          </a:prstGeom>
          <a:noFill/>
          <a:ln w="28575">
            <a:solidFill>
              <a:srgbClr val="C70F05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Text Box 9"/>
          <p:cNvSpPr txBox="1">
            <a:spLocks noChangeArrowheads="1"/>
          </p:cNvSpPr>
          <p:nvPr/>
        </p:nvSpPr>
        <p:spPr bwMode="auto">
          <a:xfrm>
            <a:off x="4876800" y="5105400"/>
            <a:ext cx="3810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/>
              <a:t>Actions 0 and 1 from T must be taken by the </a:t>
            </a:r>
            <a:r>
              <a:rPr lang="en-US" sz="2000">
                <a:solidFill>
                  <a:srgbClr val="C70F05"/>
                </a:solidFill>
              </a:rPr>
              <a:t>same process</a:t>
            </a:r>
            <a:r>
              <a:rPr lang="en-US" sz="2000"/>
              <a:t> p. Why?</a:t>
            </a:r>
            <a:endParaRPr lang="en-US"/>
          </a:p>
        </p:txBody>
      </p:sp>
      <p:sp>
        <p:nvSpPr>
          <p:cNvPr id="23560" name="Rectangle 1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Proof of FLP (continued)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862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Proof of FLP (continued)</a:t>
            </a:r>
          </a:p>
        </p:txBody>
      </p:sp>
      <p:sp>
        <p:nvSpPr>
          <p:cNvPr id="24579" name="Oval 3"/>
          <p:cNvSpPr>
            <a:spLocks noChangeArrowheads="1"/>
          </p:cNvSpPr>
          <p:nvPr/>
        </p:nvSpPr>
        <p:spPr bwMode="auto">
          <a:xfrm>
            <a:off x="1752600" y="32004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</a:t>
            </a:r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3276600" y="38100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/>
              <a:t>T0</a:t>
            </a:r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3200400" y="24384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T1</a:t>
            </a:r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 flipV="1">
            <a:off x="2133600" y="2667000"/>
            <a:ext cx="1066800" cy="609600"/>
          </a:xfrm>
          <a:prstGeom prst="line">
            <a:avLst/>
          </a:prstGeom>
          <a:noFill/>
          <a:ln w="9525">
            <a:solidFill>
              <a:srgbClr val="C70F05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2133600" y="3429000"/>
            <a:ext cx="1143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Oval 8"/>
          <p:cNvSpPr>
            <a:spLocks noChangeArrowheads="1"/>
          </p:cNvSpPr>
          <p:nvPr/>
        </p:nvSpPr>
        <p:spPr bwMode="auto">
          <a:xfrm>
            <a:off x="6172200" y="38100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24585" name="Oval 9"/>
          <p:cNvSpPr>
            <a:spLocks noChangeArrowheads="1"/>
          </p:cNvSpPr>
          <p:nvPr/>
        </p:nvSpPr>
        <p:spPr bwMode="auto">
          <a:xfrm>
            <a:off x="6096000" y="2362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3581400" y="2590800"/>
            <a:ext cx="2514600" cy="0"/>
          </a:xfrm>
          <a:prstGeom prst="line">
            <a:avLst/>
          </a:prstGeom>
          <a:noFill/>
          <a:ln w="9525">
            <a:solidFill>
              <a:srgbClr val="C70F05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>
            <a:off x="3657600" y="40386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Text Box 15"/>
          <p:cNvSpPr txBox="1">
            <a:spLocks noChangeArrowheads="1"/>
          </p:cNvSpPr>
          <p:nvPr/>
        </p:nvSpPr>
        <p:spPr bwMode="auto">
          <a:xfrm>
            <a:off x="6629400" y="2286000"/>
            <a:ext cx="1433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/>
              <a:t>Decision =1</a:t>
            </a:r>
          </a:p>
        </p:txBody>
      </p:sp>
      <p:sp>
        <p:nvSpPr>
          <p:cNvPr id="24589" name="Text Box 16"/>
          <p:cNvSpPr txBox="1">
            <a:spLocks noChangeArrowheads="1"/>
          </p:cNvSpPr>
          <p:nvPr/>
        </p:nvSpPr>
        <p:spPr bwMode="auto">
          <a:xfrm>
            <a:off x="6629400" y="3657600"/>
            <a:ext cx="14970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/>
              <a:t>Decision = 0</a:t>
            </a:r>
          </a:p>
        </p:txBody>
      </p:sp>
      <p:sp>
        <p:nvSpPr>
          <p:cNvPr id="24590" name="Line 18"/>
          <p:cNvSpPr>
            <a:spLocks noChangeShapeType="1"/>
          </p:cNvSpPr>
          <p:nvPr/>
        </p:nvSpPr>
        <p:spPr bwMode="auto">
          <a:xfrm>
            <a:off x="1143000" y="3429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Text Box 19"/>
          <p:cNvSpPr txBox="1">
            <a:spLocks noChangeArrowheads="1"/>
          </p:cNvSpPr>
          <p:nvPr/>
        </p:nvSpPr>
        <p:spPr bwMode="auto">
          <a:xfrm>
            <a:off x="1981200" y="3733800"/>
            <a:ext cx="7715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/>
              <a:t>p reads</a:t>
            </a:r>
            <a:endParaRPr lang="en-US" sz="2000"/>
          </a:p>
        </p:txBody>
      </p:sp>
      <p:sp>
        <p:nvSpPr>
          <p:cNvPr id="24592" name="Text Box 21"/>
          <p:cNvSpPr txBox="1">
            <a:spLocks noChangeArrowheads="1"/>
          </p:cNvSpPr>
          <p:nvPr/>
        </p:nvSpPr>
        <p:spPr bwMode="auto">
          <a:xfrm>
            <a:off x="1981200" y="2590800"/>
            <a:ext cx="839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/>
              <a:t>q writes</a:t>
            </a:r>
            <a:endParaRPr lang="en-US" sz="2000"/>
          </a:p>
        </p:txBody>
      </p:sp>
      <p:sp>
        <p:nvSpPr>
          <p:cNvPr id="24593" name="Line 22"/>
          <p:cNvSpPr>
            <a:spLocks noChangeShapeType="1"/>
          </p:cNvSpPr>
          <p:nvPr/>
        </p:nvSpPr>
        <p:spPr bwMode="auto">
          <a:xfrm flipV="1">
            <a:off x="3581400" y="2667000"/>
            <a:ext cx="2590800" cy="1219200"/>
          </a:xfrm>
          <a:prstGeom prst="line">
            <a:avLst/>
          </a:prstGeom>
          <a:noFill/>
          <a:ln w="9525">
            <a:solidFill>
              <a:srgbClr val="C70F05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Text Box 23"/>
          <p:cNvSpPr txBox="1">
            <a:spLocks noChangeArrowheads="1"/>
          </p:cNvSpPr>
          <p:nvPr/>
        </p:nvSpPr>
        <p:spPr bwMode="auto">
          <a:xfrm>
            <a:off x="4251325" y="2098675"/>
            <a:ext cx="427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/>
              <a:t>e1</a:t>
            </a:r>
          </a:p>
        </p:txBody>
      </p:sp>
      <p:sp>
        <p:nvSpPr>
          <p:cNvPr id="24595" name="Text Box 24"/>
          <p:cNvSpPr txBox="1">
            <a:spLocks noChangeArrowheads="1"/>
          </p:cNvSpPr>
          <p:nvPr/>
        </p:nvSpPr>
        <p:spPr bwMode="auto">
          <a:xfrm>
            <a:off x="4556125" y="4003675"/>
            <a:ext cx="427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/>
              <a:t>e0</a:t>
            </a:r>
          </a:p>
        </p:txBody>
      </p:sp>
      <p:sp>
        <p:nvSpPr>
          <p:cNvPr id="24596" name="Rectangle 25"/>
          <p:cNvSpPr>
            <a:spLocks noChangeArrowheads="1"/>
          </p:cNvSpPr>
          <p:nvPr/>
        </p:nvSpPr>
        <p:spPr bwMode="auto">
          <a:xfrm>
            <a:off x="1295400" y="5080000"/>
            <a:ext cx="67056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800" dirty="0">
                <a:latin typeface="Arial Narrow" charset="0"/>
              </a:rPr>
              <a:t>Starting from T, let e1 be a computation that </a:t>
            </a:r>
            <a:r>
              <a:rPr lang="en-US" sz="1800" b="1" i="1" dirty="0">
                <a:solidFill>
                  <a:schemeClr val="accent2"/>
                </a:solidFill>
                <a:latin typeface="Arial Narrow" charset="0"/>
              </a:rPr>
              <a:t>excludes any step</a:t>
            </a:r>
            <a:r>
              <a:rPr lang="en-US" sz="1800" dirty="0">
                <a:latin typeface="Arial Narrow" charset="0"/>
              </a:rPr>
              <a:t> by p.</a:t>
            </a:r>
          </a:p>
          <a:p>
            <a:r>
              <a:rPr lang="en-US" sz="1800" dirty="0">
                <a:latin typeface="Arial Narrow" charset="0"/>
              </a:rPr>
              <a:t>Let p crash after reading. Then e1 is a valid computation from T0 too.</a:t>
            </a:r>
          </a:p>
          <a:p>
            <a:r>
              <a:rPr lang="en-US" sz="1800" dirty="0">
                <a:solidFill>
                  <a:schemeClr val="accent2"/>
                </a:solidFill>
                <a:latin typeface="Arial Narrow" charset="0"/>
              </a:rPr>
              <a:t>To all non-faulty processes, these two computations are identical, but the </a:t>
            </a:r>
          </a:p>
          <a:p>
            <a:r>
              <a:rPr lang="en-US" sz="1800" dirty="0">
                <a:solidFill>
                  <a:schemeClr val="accent2"/>
                </a:solidFill>
                <a:latin typeface="Arial Narrow" charset="0"/>
              </a:rPr>
              <a:t>outcomes are different! This is not possible! But then, starting from a </a:t>
            </a:r>
            <a:r>
              <a:rPr lang="en-US" sz="1800" dirty="0">
                <a:solidFill>
                  <a:srgbClr val="080AFF"/>
                </a:solidFill>
                <a:latin typeface="Arial Narrow" charset="0"/>
              </a:rPr>
              <a:t>0-valent </a:t>
            </a:r>
          </a:p>
          <a:p>
            <a:r>
              <a:rPr lang="en-US" sz="1800" dirty="0">
                <a:solidFill>
                  <a:schemeClr val="accent2"/>
                </a:solidFill>
                <a:latin typeface="Arial Narrow" charset="0"/>
              </a:rPr>
              <a:t>state, a computation reaches </a:t>
            </a:r>
            <a:r>
              <a:rPr lang="en-US" sz="1800" dirty="0">
                <a:solidFill>
                  <a:srgbClr val="080AFF"/>
                </a:solidFill>
                <a:latin typeface="Arial Narrow" charset="0"/>
              </a:rPr>
              <a:t>decision = 1 </a:t>
            </a:r>
            <a:r>
              <a:rPr lang="en-US" sz="1800" dirty="0">
                <a:solidFill>
                  <a:schemeClr val="accent2"/>
                </a:solidFill>
                <a:latin typeface="Arial Narrow" charset="0"/>
              </a:rPr>
              <a:t>which is not feasible</a:t>
            </a:r>
          </a:p>
        </p:txBody>
      </p:sp>
      <p:sp>
        <p:nvSpPr>
          <p:cNvPr id="24597" name="Rectangle 26"/>
          <p:cNvSpPr>
            <a:spLocks noChangeArrowheads="1"/>
          </p:cNvSpPr>
          <p:nvPr/>
        </p:nvSpPr>
        <p:spPr bwMode="auto">
          <a:xfrm>
            <a:off x="838200" y="1981200"/>
            <a:ext cx="1116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Case 1.</a:t>
            </a:r>
            <a:endParaRPr lang="en-US"/>
          </a:p>
        </p:txBody>
      </p:sp>
      <p:sp>
        <p:nvSpPr>
          <p:cNvPr id="24598" name="Text Box 27"/>
          <p:cNvSpPr txBox="1">
            <a:spLocks noChangeArrowheads="1"/>
          </p:cNvSpPr>
          <p:nvPr/>
        </p:nvSpPr>
        <p:spPr bwMode="auto">
          <a:xfrm>
            <a:off x="2743200" y="1905000"/>
            <a:ext cx="1025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/>
              <a:t>1-valent</a:t>
            </a:r>
          </a:p>
        </p:txBody>
      </p:sp>
      <p:sp>
        <p:nvSpPr>
          <p:cNvPr id="24599" name="Text Box 28"/>
          <p:cNvSpPr txBox="1">
            <a:spLocks noChangeArrowheads="1"/>
          </p:cNvSpPr>
          <p:nvPr/>
        </p:nvSpPr>
        <p:spPr bwMode="auto">
          <a:xfrm>
            <a:off x="2895600" y="4267200"/>
            <a:ext cx="1025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/>
              <a:t>0-valent</a:t>
            </a:r>
          </a:p>
        </p:txBody>
      </p:sp>
      <p:sp>
        <p:nvSpPr>
          <p:cNvPr id="24600" name="Rectangle 29"/>
          <p:cNvSpPr>
            <a:spLocks noChangeArrowheads="1"/>
          </p:cNvSpPr>
          <p:nvPr/>
        </p:nvSpPr>
        <p:spPr bwMode="auto">
          <a:xfrm>
            <a:off x="1295400" y="1066800"/>
            <a:ext cx="65166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1">
                <a:solidFill>
                  <a:srgbClr val="0000FF"/>
                </a:solidFill>
              </a:rPr>
              <a:t>Assume</a:t>
            </a:r>
            <a:r>
              <a:rPr lang="en-US" b="1" i="1">
                <a:solidFill>
                  <a:srgbClr val="C70F05"/>
                </a:solidFill>
              </a:rPr>
              <a:t> shared memory </a:t>
            </a:r>
            <a:r>
              <a:rPr lang="en-US" b="1" i="1">
                <a:solidFill>
                  <a:srgbClr val="0000FF"/>
                </a:solidFill>
              </a:rPr>
              <a:t>communication</a:t>
            </a:r>
            <a:r>
              <a:rPr lang="en-US" b="1" i="1">
                <a:solidFill>
                  <a:srgbClr val="C70F05"/>
                </a:solidFill>
              </a:rPr>
              <a:t>. </a:t>
            </a:r>
          </a:p>
          <a:p>
            <a:r>
              <a:rPr lang="en-US" b="1" i="1">
                <a:solidFill>
                  <a:srgbClr val="0000FF"/>
                </a:solidFill>
              </a:rPr>
              <a:t>Also assume </a:t>
            </a:r>
            <a:r>
              <a:rPr lang="en-US" b="1" i="1">
                <a:solidFill>
                  <a:srgbClr val="C70F05"/>
                </a:solidFill>
              </a:rPr>
              <a:t>that p ≠ q. </a:t>
            </a:r>
            <a:r>
              <a:rPr lang="en-US" b="1" i="1">
                <a:solidFill>
                  <a:srgbClr val="0000FF"/>
                </a:solidFill>
              </a:rPr>
              <a:t>Various cases are possible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24601" name="AutoShape 30"/>
          <p:cNvSpPr>
            <a:spLocks noChangeArrowheads="1"/>
          </p:cNvSpPr>
          <p:nvPr/>
        </p:nvSpPr>
        <p:spPr bwMode="auto">
          <a:xfrm>
            <a:off x="5791200" y="4267200"/>
            <a:ext cx="2438400" cy="609600"/>
          </a:xfrm>
          <a:prstGeom prst="wedgeRoundRectCallout">
            <a:avLst>
              <a:gd name="adj1" fmla="val -36750"/>
              <a:gd name="adj2" fmla="val 101954"/>
              <a:gd name="adj3" fmla="val 16667"/>
            </a:avLst>
          </a:prstGeom>
          <a:solidFill>
            <a:srgbClr val="FFFD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24602" name="Rectangle 31"/>
          <p:cNvSpPr>
            <a:spLocks noChangeArrowheads="1"/>
          </p:cNvSpPr>
          <p:nvPr/>
        </p:nvSpPr>
        <p:spPr bwMode="auto">
          <a:xfrm>
            <a:off x="5867400" y="4267200"/>
            <a:ext cx="2590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400"/>
              <a:t>Such a computation must exist</a:t>
            </a:r>
          </a:p>
          <a:p>
            <a:r>
              <a:rPr lang="en-US" sz="1400"/>
              <a:t>since p can crash at any time</a:t>
            </a:r>
          </a:p>
        </p:txBody>
      </p:sp>
      <p:sp>
        <p:nvSpPr>
          <p:cNvPr id="24603" name="TextBox 26"/>
          <p:cNvSpPr txBox="1">
            <a:spLocks noChangeArrowheads="1"/>
          </p:cNvSpPr>
          <p:nvPr/>
        </p:nvSpPr>
        <p:spPr bwMode="auto">
          <a:xfrm>
            <a:off x="5105400" y="3124200"/>
            <a:ext cx="320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81112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Proof (continued)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3" name="Oval 3"/>
          <p:cNvSpPr>
            <a:spLocks noChangeArrowheads="1"/>
          </p:cNvSpPr>
          <p:nvPr/>
        </p:nvSpPr>
        <p:spPr bwMode="auto">
          <a:xfrm>
            <a:off x="1920875" y="2473325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3444875" y="3082925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T0</a:t>
            </a: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3368675" y="1711325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T1</a:t>
            </a: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V="1">
            <a:off x="2301875" y="1939925"/>
            <a:ext cx="1066800" cy="609600"/>
          </a:xfrm>
          <a:prstGeom prst="line">
            <a:avLst/>
          </a:prstGeom>
          <a:noFill/>
          <a:ln w="9525">
            <a:solidFill>
              <a:srgbClr val="C70F05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2301875" y="2701925"/>
            <a:ext cx="1143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Oval 8"/>
          <p:cNvSpPr>
            <a:spLocks noChangeArrowheads="1"/>
          </p:cNvSpPr>
          <p:nvPr/>
        </p:nvSpPr>
        <p:spPr bwMode="auto">
          <a:xfrm>
            <a:off x="6340475" y="3082925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Oval 9"/>
          <p:cNvSpPr>
            <a:spLocks noChangeArrowheads="1"/>
          </p:cNvSpPr>
          <p:nvPr/>
        </p:nvSpPr>
        <p:spPr bwMode="auto">
          <a:xfrm>
            <a:off x="6264275" y="1635125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3749675" y="1863725"/>
            <a:ext cx="2514600" cy="0"/>
          </a:xfrm>
          <a:prstGeom prst="line">
            <a:avLst/>
          </a:prstGeom>
          <a:noFill/>
          <a:ln w="9525">
            <a:solidFill>
              <a:srgbClr val="C70F05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3825875" y="3311525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6797675" y="1558925"/>
            <a:ext cx="1668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Decision =1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6858000" y="2971800"/>
            <a:ext cx="1744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Decision = 0</a:t>
            </a:r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1311275" y="270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2225675" y="3006725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p writes</a:t>
            </a:r>
            <a:endParaRPr lang="en-US"/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2149475" y="1863725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q writes</a:t>
            </a:r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V="1">
            <a:off x="3825875" y="2016125"/>
            <a:ext cx="2438400" cy="1066800"/>
          </a:xfrm>
          <a:prstGeom prst="line">
            <a:avLst/>
          </a:prstGeom>
          <a:noFill/>
          <a:ln w="9525">
            <a:solidFill>
              <a:srgbClr val="C70F05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4419600" y="1371600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e1</a:t>
            </a:r>
          </a:p>
        </p:txBody>
      </p:sp>
      <p:sp>
        <p:nvSpPr>
          <p:cNvPr id="25619" name="Text Box 19"/>
          <p:cNvSpPr txBox="1">
            <a:spLocks noChangeArrowheads="1"/>
          </p:cNvSpPr>
          <p:nvPr/>
        </p:nvSpPr>
        <p:spPr bwMode="auto">
          <a:xfrm>
            <a:off x="4724400" y="3276600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e0</a:t>
            </a:r>
          </a:p>
        </p:txBody>
      </p:sp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1295400" y="3938588"/>
            <a:ext cx="6940550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 Narrow" charset="0"/>
              </a:rPr>
              <a:t>Both write on the </a:t>
            </a:r>
            <a:r>
              <a:rPr lang="en-US" sz="2000" b="1" i="1" dirty="0">
                <a:solidFill>
                  <a:srgbClr val="C70F05"/>
                </a:solidFill>
                <a:latin typeface="Arial Narrow" charset="0"/>
              </a:rPr>
              <a:t>same variable</a:t>
            </a:r>
            <a:r>
              <a:rPr lang="en-US" sz="2000" b="1" i="1" dirty="0">
                <a:latin typeface="Arial Narrow" charset="0"/>
              </a:rPr>
              <a:t>, and </a:t>
            </a:r>
            <a:r>
              <a:rPr lang="en-US" sz="2800" b="1" i="1" dirty="0">
                <a:solidFill>
                  <a:schemeClr val="accent2"/>
                </a:solidFill>
                <a:latin typeface="Arial Narrow" charset="0"/>
              </a:rPr>
              <a:t>p writes first.</a:t>
            </a:r>
            <a:endParaRPr lang="en-US" sz="2000" b="1" i="1" dirty="0">
              <a:solidFill>
                <a:schemeClr val="accent2"/>
              </a:solidFill>
              <a:latin typeface="Arial Narrow" charset="0"/>
            </a:endParaRPr>
          </a:p>
          <a:p>
            <a:endParaRPr lang="en-US" sz="2000" b="1" dirty="0">
              <a:latin typeface="Arial Narrow" charset="0"/>
            </a:endParaRPr>
          </a:p>
          <a:p>
            <a:pPr>
              <a:buFontTx/>
              <a:buChar char="•"/>
            </a:pPr>
            <a:r>
              <a:rPr lang="en-US" sz="2000" dirty="0">
                <a:latin typeface="Arial Narrow" charset="0"/>
              </a:rPr>
              <a:t> From T, let e1 be a computation that </a:t>
            </a:r>
            <a:r>
              <a:rPr lang="en-US" sz="2000" b="1" i="1" dirty="0">
                <a:solidFill>
                  <a:schemeClr val="accent2"/>
                </a:solidFill>
                <a:latin typeface="Arial Narrow" charset="0"/>
              </a:rPr>
              <a:t>excludes any step</a:t>
            </a:r>
            <a:r>
              <a:rPr lang="en-US" sz="2000" dirty="0">
                <a:latin typeface="Arial Narrow" charset="0"/>
              </a:rPr>
              <a:t> by p.</a:t>
            </a:r>
          </a:p>
          <a:p>
            <a:pPr>
              <a:buFontTx/>
              <a:buChar char="•"/>
            </a:pPr>
            <a:r>
              <a:rPr lang="en-US" sz="2000" dirty="0">
                <a:latin typeface="Arial Narrow" charset="0"/>
              </a:rPr>
              <a:t> Let p crash after writing. Process q</a:t>
            </a:r>
            <a:r>
              <a:rPr lang="ja-JP" altLang="en-US" sz="2000">
                <a:latin typeface="Arial Narrow" charset="0"/>
              </a:rPr>
              <a:t>’</a:t>
            </a:r>
            <a:r>
              <a:rPr lang="en-US" sz="2000" dirty="0">
                <a:latin typeface="Arial Narrow" charset="0"/>
              </a:rPr>
              <a:t>s writing will overwrite it.</a:t>
            </a:r>
          </a:p>
          <a:p>
            <a:r>
              <a:rPr lang="en-US" sz="2000" dirty="0">
                <a:latin typeface="Arial Narrow" charset="0"/>
              </a:rPr>
              <a:t>	 Therefore e1 is a valid computation from T0 too.</a:t>
            </a:r>
          </a:p>
          <a:p>
            <a:endParaRPr lang="en-US" sz="2000" dirty="0">
              <a:latin typeface="Arial Narrow" charset="0"/>
            </a:endParaRPr>
          </a:p>
          <a:p>
            <a:r>
              <a:rPr lang="en-US" sz="2000" b="1" dirty="0">
                <a:solidFill>
                  <a:schemeClr val="accent2"/>
                </a:solidFill>
                <a:latin typeface="Arial Narrow" charset="0"/>
              </a:rPr>
              <a:t>To all non-faulty processes, these two computations are identical,</a:t>
            </a:r>
          </a:p>
          <a:p>
            <a:r>
              <a:rPr lang="en-US" sz="2000" b="1" dirty="0">
                <a:solidFill>
                  <a:schemeClr val="accent2"/>
                </a:solidFill>
                <a:latin typeface="Arial Narrow" charset="0"/>
              </a:rPr>
              <a:t>(q overwrites the value written by p) but the outcomes are different!</a:t>
            </a:r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838200" y="1219200"/>
            <a:ext cx="1192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Case 2. </a:t>
            </a:r>
            <a:endParaRPr lang="en-US"/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2971800" y="1219200"/>
            <a:ext cx="1182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1-valent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2988469" y="3571875"/>
            <a:ext cx="1182688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0-valent</a:t>
            </a:r>
          </a:p>
        </p:txBody>
      </p:sp>
    </p:spTree>
    <p:extLst>
      <p:ext uri="{BB962C8B-B14F-4D97-AF65-F5344CB8AC3E}">
        <p14:creationId xmlns:p14="http://schemas.microsoft.com/office/powerpoint/2010/main" val="1317209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Proof (continued)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7" name="Oval 3"/>
          <p:cNvSpPr>
            <a:spLocks noChangeArrowheads="1"/>
          </p:cNvSpPr>
          <p:nvPr/>
        </p:nvSpPr>
        <p:spPr bwMode="auto">
          <a:xfrm>
            <a:off x="1905000" y="2743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</a:p>
        </p:txBody>
      </p:sp>
      <p:sp>
        <p:nvSpPr>
          <p:cNvPr id="26628" name="Oval 4"/>
          <p:cNvSpPr>
            <a:spLocks noChangeArrowheads="1"/>
          </p:cNvSpPr>
          <p:nvPr/>
        </p:nvSpPr>
        <p:spPr bwMode="auto">
          <a:xfrm>
            <a:off x="3429000" y="33528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T0</a:t>
            </a:r>
          </a:p>
        </p:txBody>
      </p:sp>
      <p:sp>
        <p:nvSpPr>
          <p:cNvPr id="26629" name="Oval 5"/>
          <p:cNvSpPr>
            <a:spLocks noChangeArrowheads="1"/>
          </p:cNvSpPr>
          <p:nvPr/>
        </p:nvSpPr>
        <p:spPr bwMode="auto">
          <a:xfrm>
            <a:off x="3352800" y="1981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T1</a:t>
            </a:r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V="1">
            <a:off x="2286000" y="2209800"/>
            <a:ext cx="1066800" cy="609600"/>
          </a:xfrm>
          <a:prstGeom prst="line">
            <a:avLst/>
          </a:prstGeom>
          <a:noFill/>
          <a:ln w="9525">
            <a:solidFill>
              <a:srgbClr val="C70F05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2286000" y="2971800"/>
            <a:ext cx="1143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Oval 8"/>
          <p:cNvSpPr>
            <a:spLocks noChangeArrowheads="1"/>
          </p:cNvSpPr>
          <p:nvPr/>
        </p:nvSpPr>
        <p:spPr bwMode="auto">
          <a:xfrm>
            <a:off x="6324600" y="33528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Oval 9"/>
          <p:cNvSpPr>
            <a:spLocks noChangeArrowheads="1"/>
          </p:cNvSpPr>
          <p:nvPr/>
        </p:nvSpPr>
        <p:spPr bwMode="auto">
          <a:xfrm>
            <a:off x="4800600" y="26670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733800" y="2133600"/>
            <a:ext cx="1066800" cy="609600"/>
          </a:xfrm>
          <a:prstGeom prst="line">
            <a:avLst/>
          </a:prstGeom>
          <a:noFill/>
          <a:ln w="9525">
            <a:solidFill>
              <a:srgbClr val="C70F05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5181600" y="28956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6781800" y="1828800"/>
            <a:ext cx="1668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Decision =1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6842125" y="3241675"/>
            <a:ext cx="1744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Decision = 0</a:t>
            </a:r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>
            <a:off x="1295400" y="2971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2209800" y="32766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p writes</a:t>
            </a:r>
            <a:endParaRPr lang="en-US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2133600" y="21336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q writes</a:t>
            </a:r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V="1">
            <a:off x="3810000" y="2971800"/>
            <a:ext cx="990600" cy="457200"/>
          </a:xfrm>
          <a:prstGeom prst="line">
            <a:avLst/>
          </a:prstGeom>
          <a:noFill/>
          <a:ln w="9525">
            <a:solidFill>
              <a:srgbClr val="C70F05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Rectangle 20"/>
          <p:cNvSpPr>
            <a:spLocks noChangeArrowheads="1"/>
          </p:cNvSpPr>
          <p:nvPr/>
        </p:nvSpPr>
        <p:spPr bwMode="auto">
          <a:xfrm>
            <a:off x="1295400" y="4195763"/>
            <a:ext cx="7112000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i="1">
                <a:latin typeface="Arial Narrow" charset="0"/>
              </a:rPr>
              <a:t>Let both p and q write</a:t>
            </a:r>
            <a:r>
              <a:rPr lang="en-US" sz="1800" b="1" i="1">
                <a:latin typeface="Arial Narrow" charset="0"/>
              </a:rPr>
              <a:t>, </a:t>
            </a:r>
            <a:r>
              <a:rPr lang="en-US" sz="2800" b="1" i="1">
                <a:latin typeface="Arial Narrow" charset="0"/>
              </a:rPr>
              <a:t>but  on </a:t>
            </a:r>
            <a:r>
              <a:rPr lang="en-US" sz="2800" b="1" i="1">
                <a:solidFill>
                  <a:srgbClr val="C70F05"/>
                </a:solidFill>
                <a:latin typeface="Arial Narrow" charset="0"/>
              </a:rPr>
              <a:t>different variables</a:t>
            </a:r>
            <a:r>
              <a:rPr lang="en-US" sz="1800" b="1" i="1">
                <a:latin typeface="Arial Narrow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2000" b="1" i="1">
                <a:latin typeface="Arial Narrow" charset="0"/>
              </a:rPr>
              <a:t>Then regardless of the order of these writes, both computations lead </a:t>
            </a:r>
          </a:p>
          <a:p>
            <a:pPr>
              <a:lnSpc>
                <a:spcPct val="150000"/>
              </a:lnSpc>
            </a:pPr>
            <a:r>
              <a:rPr lang="en-US" sz="2000" b="1" i="1">
                <a:latin typeface="Arial Narrow" charset="0"/>
              </a:rPr>
              <a:t>to the same </a:t>
            </a:r>
            <a:r>
              <a:rPr lang="en-US" sz="2000" b="1" i="1">
                <a:solidFill>
                  <a:schemeClr val="accent2"/>
                </a:solidFill>
                <a:latin typeface="Arial Narrow" charset="0"/>
              </a:rPr>
              <a:t>intermediate global state Z, which must be univalent</a:t>
            </a:r>
            <a:r>
              <a:rPr lang="en-US" sz="2000" b="1" i="1">
                <a:latin typeface="Arial Narrow" charset="0"/>
              </a:rPr>
              <a:t>.  </a:t>
            </a:r>
          </a:p>
          <a:p>
            <a:pPr>
              <a:lnSpc>
                <a:spcPct val="150000"/>
              </a:lnSpc>
            </a:pPr>
            <a:r>
              <a:rPr lang="en-US" sz="2000" b="1" i="1">
                <a:latin typeface="Arial Narrow" charset="0"/>
              </a:rPr>
              <a:t>Is Z 1-valent or 0-valent? Both are absurd.</a:t>
            </a:r>
          </a:p>
          <a:p>
            <a:endParaRPr lang="en-US" sz="2000" b="1">
              <a:latin typeface="Arial Narrow" charset="0"/>
            </a:endParaRPr>
          </a:p>
        </p:txBody>
      </p:sp>
      <p:sp>
        <p:nvSpPr>
          <p:cNvPr id="26643" name="Rectangle 21"/>
          <p:cNvSpPr>
            <a:spLocks noChangeArrowheads="1"/>
          </p:cNvSpPr>
          <p:nvPr/>
        </p:nvSpPr>
        <p:spPr bwMode="auto">
          <a:xfrm>
            <a:off x="1003300" y="1395413"/>
            <a:ext cx="1039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Case 3</a:t>
            </a:r>
          </a:p>
        </p:txBody>
      </p:sp>
      <p:sp>
        <p:nvSpPr>
          <p:cNvPr id="26644" name="Line 22"/>
          <p:cNvSpPr>
            <a:spLocks noChangeShapeType="1"/>
          </p:cNvSpPr>
          <p:nvPr/>
        </p:nvSpPr>
        <p:spPr bwMode="auto">
          <a:xfrm flipV="1">
            <a:off x="5181600" y="2286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5" name="Oval 23"/>
          <p:cNvSpPr>
            <a:spLocks noChangeArrowheads="1"/>
          </p:cNvSpPr>
          <p:nvPr/>
        </p:nvSpPr>
        <p:spPr bwMode="auto">
          <a:xfrm>
            <a:off x="6324600" y="1981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6" name="Text Box 25"/>
          <p:cNvSpPr txBox="1">
            <a:spLocks noChangeArrowheads="1"/>
          </p:cNvSpPr>
          <p:nvPr/>
        </p:nvSpPr>
        <p:spPr bwMode="auto">
          <a:xfrm>
            <a:off x="3048000" y="3733800"/>
            <a:ext cx="1182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0-valent</a:t>
            </a:r>
          </a:p>
        </p:txBody>
      </p:sp>
      <p:sp>
        <p:nvSpPr>
          <p:cNvPr id="26647" name="Text Box 26"/>
          <p:cNvSpPr txBox="1">
            <a:spLocks noChangeArrowheads="1"/>
          </p:cNvSpPr>
          <p:nvPr/>
        </p:nvSpPr>
        <p:spPr bwMode="auto">
          <a:xfrm>
            <a:off x="2971800" y="1447800"/>
            <a:ext cx="1182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1-valent</a:t>
            </a:r>
          </a:p>
        </p:txBody>
      </p:sp>
      <p:sp>
        <p:nvSpPr>
          <p:cNvPr id="26648" name="Text Box 27"/>
          <p:cNvSpPr txBox="1">
            <a:spLocks noChangeArrowheads="1"/>
          </p:cNvSpPr>
          <p:nvPr/>
        </p:nvSpPr>
        <p:spPr bwMode="auto">
          <a:xfrm>
            <a:off x="4267200" y="21336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p writes</a:t>
            </a:r>
            <a:endParaRPr lang="en-US"/>
          </a:p>
        </p:txBody>
      </p:sp>
      <p:sp>
        <p:nvSpPr>
          <p:cNvPr id="26649" name="Text Box 28"/>
          <p:cNvSpPr txBox="1">
            <a:spLocks noChangeArrowheads="1"/>
          </p:cNvSpPr>
          <p:nvPr/>
        </p:nvSpPr>
        <p:spPr bwMode="auto">
          <a:xfrm>
            <a:off x="4191000" y="31242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q writes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57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Proof (continued)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762000" y="1828800"/>
            <a:ext cx="6919913" cy="324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 Narrow" charset="0"/>
              </a:rPr>
              <a:t>Similar arguments can be made for communication using</a:t>
            </a:r>
          </a:p>
          <a:p>
            <a:r>
              <a:rPr lang="en-US">
                <a:latin typeface="Arial Narrow" charset="0"/>
              </a:rPr>
              <a:t>the message passing model too (See Nancy Lynch</a:t>
            </a:r>
            <a:r>
              <a:rPr lang="ja-JP" altLang="en-US">
                <a:latin typeface="Arial Narrow" charset="0"/>
              </a:rPr>
              <a:t>’</a:t>
            </a:r>
            <a:r>
              <a:rPr lang="en-US">
                <a:latin typeface="Arial Narrow" charset="0"/>
              </a:rPr>
              <a:t>s book). </a:t>
            </a:r>
          </a:p>
          <a:p>
            <a:r>
              <a:rPr lang="en-US">
                <a:latin typeface="Arial Narrow" charset="0"/>
              </a:rPr>
              <a:t>These lead to the fact that p, q cannot be distinct processes, </a:t>
            </a:r>
          </a:p>
          <a:p>
            <a:r>
              <a:rPr lang="en-US">
                <a:latin typeface="Arial Narrow" charset="0"/>
              </a:rPr>
              <a:t>and p = q. Call p the </a:t>
            </a:r>
            <a:r>
              <a:rPr lang="en-US" b="1">
                <a:solidFill>
                  <a:srgbClr val="C70F05"/>
                </a:solidFill>
                <a:latin typeface="Arial Narrow" charset="0"/>
              </a:rPr>
              <a:t>decider</a:t>
            </a:r>
            <a:r>
              <a:rPr lang="en-US">
                <a:latin typeface="Arial Narrow" charset="0"/>
              </a:rPr>
              <a:t> process.</a:t>
            </a:r>
          </a:p>
          <a:p>
            <a:endParaRPr lang="en-US">
              <a:latin typeface="Arial Narrow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>
                <a:latin typeface="Arial Narrow" charset="0"/>
              </a:rPr>
              <a:t>What if p crashes in state T? No consensus is reached!</a:t>
            </a:r>
          </a:p>
          <a:p>
            <a:endParaRPr lang="en-US" sz="3200">
              <a:latin typeface="Arial Narrow" charset="0"/>
            </a:endParaRPr>
          </a:p>
          <a:p>
            <a:endParaRPr lang="en-US"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526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Conclusion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pPr eaLnBrk="1" hangingPunct="1"/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In a purely asynchronous system, there is no solution to the consensus problem if a single process crashes..</a:t>
            </a:r>
          </a:p>
          <a:p>
            <a:pPr eaLnBrk="1" hangingPunct="1"/>
            <a:endParaRPr lang="en-US" sz="2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Note that this is true for</a:t>
            </a:r>
            <a:r>
              <a:rPr lang="en-US" sz="28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deterministic</a:t>
            </a:r>
          </a:p>
          <a:p>
            <a:pPr eaLnBrk="1" hangingPunct="1">
              <a:buFontTx/>
              <a:buNone/>
            </a:pPr>
            <a:r>
              <a:rPr lang="en-US" sz="28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algorithms only. Solutions do exist </a:t>
            </a:r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for the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	consensus problem using </a:t>
            </a:r>
            <a:r>
              <a:rPr lang="en-US" sz="2800" b="1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randomized algorithm</a:t>
            </a:r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, 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	or using the </a:t>
            </a:r>
            <a:r>
              <a:rPr lang="en-US" sz="28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synchronous model.</a:t>
            </a:r>
          </a:p>
        </p:txBody>
      </p:sp>
    </p:spTree>
    <p:extLst>
      <p:ext uri="{BB962C8B-B14F-4D97-AF65-F5344CB8AC3E}">
        <p14:creationId xmlns:p14="http://schemas.microsoft.com/office/powerpoint/2010/main" val="2657778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b="1">
                <a:latin typeface="Times" charset="0"/>
                <a:ea typeface="ＭＳ Ｐゴシック" charset="0"/>
                <a:cs typeface="ＭＳ Ｐゴシック" charset="0"/>
              </a:rPr>
              <a:t>Consensus in Synchronous Systems: Byzantine Generals Problem</a:t>
            </a:r>
            <a:endParaRPr lang="en-US" sz="360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6858000" cy="46482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800" b="1">
                <a:latin typeface="Times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Describes and solves the consensus problem on the </a:t>
            </a:r>
            <a:r>
              <a:rPr lang="en-US" sz="28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synchronous model of communication</a:t>
            </a:r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.  Processor speeds have lower bounds and communication delays have upper bounds.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endParaRPr lang="en-US" sz="2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The network is </a:t>
            </a:r>
            <a:r>
              <a:rPr lang="en-US" sz="2800" i="1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completely connected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endParaRPr lang="en-US" sz="2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Processes undergo </a:t>
            </a:r>
            <a:r>
              <a:rPr lang="en-US" sz="28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byzantine failures</a:t>
            </a:r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, the worst possible kind of failure</a:t>
            </a:r>
            <a:endParaRPr lang="en-US" sz="2800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774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Byzantine Generals Problem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772400" cy="411480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 generals </a:t>
            </a: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{0, 1, 2, ..., n-1}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decide about whether to </a:t>
            </a: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"attack"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 or to </a:t>
            </a: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"retreat"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 during a particular phase of a war. The goal is to </a:t>
            </a:r>
            <a:r>
              <a:rPr lang="en-US" b="1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agree upon the same plan of action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Some</a:t>
            </a: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generals may be </a:t>
            </a: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"traitors"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 and therefore send either no input, or send conflicting inputs to prevent the </a:t>
            </a:r>
            <a:r>
              <a:rPr lang="en-US" b="1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"loyal" generals from reaching an agreement. </a:t>
            </a:r>
          </a:p>
          <a:p>
            <a:pPr algn="just" eaLnBrk="1" hangingPunct="1">
              <a:lnSpc>
                <a:spcPct val="90000"/>
              </a:lnSpc>
            </a:pPr>
            <a:endParaRPr lang="en-US" sz="2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Devise a strategy, by which </a:t>
            </a: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every loyal general eventually agrees upon the same plan, regardless of the action of the traitors.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7801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Byzantine Generals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1747" name="Oval 3"/>
          <p:cNvSpPr>
            <a:spLocks noChangeArrowheads="1"/>
          </p:cNvSpPr>
          <p:nvPr/>
        </p:nvSpPr>
        <p:spPr bwMode="auto">
          <a:xfrm>
            <a:off x="2133600" y="1905000"/>
            <a:ext cx="457200" cy="457200"/>
          </a:xfrm>
          <a:prstGeom prst="ellipse">
            <a:avLst/>
          </a:prstGeom>
          <a:solidFill>
            <a:srgbClr val="51FF9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5029200" y="4419600"/>
            <a:ext cx="457200" cy="457200"/>
          </a:xfrm>
          <a:prstGeom prst="ellipse">
            <a:avLst/>
          </a:prstGeom>
          <a:solidFill>
            <a:srgbClr val="51FF91"/>
          </a:solidFill>
          <a:ln w="76200">
            <a:solidFill>
              <a:srgbClr val="C70F05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2133600" y="4419600"/>
            <a:ext cx="457200" cy="457200"/>
          </a:xfrm>
          <a:prstGeom prst="ellipse">
            <a:avLst/>
          </a:prstGeom>
          <a:solidFill>
            <a:srgbClr val="51FF9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5029200" y="1905000"/>
            <a:ext cx="457200" cy="457200"/>
          </a:xfrm>
          <a:prstGeom prst="ellipse">
            <a:avLst/>
          </a:prstGeom>
          <a:solidFill>
            <a:srgbClr val="51FF9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2590800" y="21336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5257800" y="23622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362200" y="23622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2590800" y="4648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H="1">
            <a:off x="2514600" y="2286000"/>
            <a:ext cx="25146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2514600" y="2286000"/>
            <a:ext cx="25908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Text Box 16"/>
          <p:cNvSpPr txBox="1">
            <a:spLocks noChangeArrowheads="1"/>
          </p:cNvSpPr>
          <p:nvPr/>
        </p:nvSpPr>
        <p:spPr bwMode="auto">
          <a:xfrm>
            <a:off x="4495800" y="1447800"/>
            <a:ext cx="147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Attack = 1</a:t>
            </a:r>
          </a:p>
        </p:txBody>
      </p:sp>
      <p:sp>
        <p:nvSpPr>
          <p:cNvPr id="31758" name="Text Box 17"/>
          <p:cNvSpPr txBox="1">
            <a:spLocks noChangeArrowheads="1"/>
          </p:cNvSpPr>
          <p:nvPr/>
        </p:nvSpPr>
        <p:spPr bwMode="auto">
          <a:xfrm>
            <a:off x="1600200" y="1447800"/>
            <a:ext cx="132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Attack=1</a:t>
            </a:r>
          </a:p>
        </p:txBody>
      </p:sp>
      <p:sp>
        <p:nvSpPr>
          <p:cNvPr id="31759" name="Text Box 18"/>
          <p:cNvSpPr txBox="1">
            <a:spLocks noChangeArrowheads="1"/>
          </p:cNvSpPr>
          <p:nvPr/>
        </p:nvSpPr>
        <p:spPr bwMode="auto">
          <a:xfrm>
            <a:off x="1676400" y="4876800"/>
            <a:ext cx="1541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Retreat = 0</a:t>
            </a:r>
          </a:p>
        </p:txBody>
      </p:sp>
      <p:sp>
        <p:nvSpPr>
          <p:cNvPr id="31760" name="Text Box 19"/>
          <p:cNvSpPr txBox="1">
            <a:spLocks noChangeArrowheads="1"/>
          </p:cNvSpPr>
          <p:nvPr/>
        </p:nvSpPr>
        <p:spPr bwMode="auto">
          <a:xfrm>
            <a:off x="4648200" y="4876800"/>
            <a:ext cx="1541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Retreat = 0</a:t>
            </a:r>
          </a:p>
        </p:txBody>
      </p:sp>
      <p:sp>
        <p:nvSpPr>
          <p:cNvPr id="31761" name="Text Box 20"/>
          <p:cNvSpPr txBox="1">
            <a:spLocks noChangeArrowheads="1"/>
          </p:cNvSpPr>
          <p:nvPr/>
        </p:nvSpPr>
        <p:spPr bwMode="auto">
          <a:xfrm>
            <a:off x="5775325" y="4210050"/>
            <a:ext cx="1593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{1, 1, 0, </a:t>
            </a:r>
            <a:r>
              <a:rPr lang="en-US" sz="3200" b="1">
                <a:solidFill>
                  <a:srgbClr val="C70F05"/>
                </a:solidFill>
              </a:rPr>
              <a:t>0</a:t>
            </a:r>
            <a:r>
              <a:rPr lang="en-US"/>
              <a:t>}</a:t>
            </a:r>
          </a:p>
        </p:txBody>
      </p:sp>
      <p:sp>
        <p:nvSpPr>
          <p:cNvPr id="31762" name="Text Box 23"/>
          <p:cNvSpPr txBox="1">
            <a:spLocks noChangeArrowheads="1"/>
          </p:cNvSpPr>
          <p:nvPr/>
        </p:nvSpPr>
        <p:spPr bwMode="auto">
          <a:xfrm>
            <a:off x="533400" y="1882775"/>
            <a:ext cx="1593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{1, 1, 0, </a:t>
            </a:r>
            <a:r>
              <a:rPr lang="en-US" sz="3200" b="1">
                <a:solidFill>
                  <a:srgbClr val="C70F05"/>
                </a:solidFill>
              </a:rPr>
              <a:t>0</a:t>
            </a:r>
            <a:r>
              <a:rPr lang="en-US"/>
              <a:t>}</a:t>
            </a:r>
          </a:p>
        </p:txBody>
      </p:sp>
      <p:sp>
        <p:nvSpPr>
          <p:cNvPr id="31763" name="Rectangle 24"/>
          <p:cNvSpPr>
            <a:spLocks noChangeArrowheads="1"/>
          </p:cNvSpPr>
          <p:nvPr/>
        </p:nvSpPr>
        <p:spPr bwMode="auto">
          <a:xfrm>
            <a:off x="838200" y="5638800"/>
            <a:ext cx="7470775" cy="822325"/>
          </a:xfrm>
          <a:prstGeom prst="rect">
            <a:avLst/>
          </a:prstGeom>
          <a:solidFill>
            <a:srgbClr val="FFFD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Every general will broadcast his judgment to everyone else.</a:t>
            </a:r>
          </a:p>
          <a:p>
            <a:r>
              <a:rPr lang="en-US"/>
              <a:t>These are inputs to the consensus protocol.</a:t>
            </a:r>
          </a:p>
        </p:txBody>
      </p:sp>
      <p:sp>
        <p:nvSpPr>
          <p:cNvPr id="31764" name="Rectangle 25"/>
          <p:cNvSpPr>
            <a:spLocks noChangeArrowheads="1"/>
          </p:cNvSpPr>
          <p:nvPr/>
        </p:nvSpPr>
        <p:spPr bwMode="auto">
          <a:xfrm>
            <a:off x="5597525" y="1803400"/>
            <a:ext cx="1593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{1, 1, 0, </a:t>
            </a:r>
            <a:r>
              <a:rPr lang="en-US" sz="3200" b="1">
                <a:solidFill>
                  <a:srgbClr val="C70F05"/>
                </a:solidFill>
              </a:rPr>
              <a:t>1</a:t>
            </a:r>
            <a:r>
              <a:rPr lang="en-US"/>
              <a:t>}</a:t>
            </a:r>
          </a:p>
        </p:txBody>
      </p:sp>
      <p:sp>
        <p:nvSpPr>
          <p:cNvPr id="31765" name="Rectangle 26"/>
          <p:cNvSpPr>
            <a:spLocks noChangeArrowheads="1"/>
          </p:cNvSpPr>
          <p:nvPr/>
        </p:nvSpPr>
        <p:spPr bwMode="auto">
          <a:xfrm>
            <a:off x="609600" y="4244975"/>
            <a:ext cx="1593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{1, 1, 0, </a:t>
            </a:r>
            <a:r>
              <a:rPr lang="en-US" sz="3200" b="1">
                <a:solidFill>
                  <a:srgbClr val="C70F05"/>
                </a:solidFill>
              </a:rPr>
              <a:t>0</a:t>
            </a:r>
            <a:r>
              <a:rPr lang="en-US"/>
              <a:t>}</a:t>
            </a:r>
          </a:p>
        </p:txBody>
      </p:sp>
      <p:sp>
        <p:nvSpPr>
          <p:cNvPr id="31766" name="AutoShape 27"/>
          <p:cNvSpPr>
            <a:spLocks noChangeArrowheads="1"/>
          </p:cNvSpPr>
          <p:nvPr/>
        </p:nvSpPr>
        <p:spPr bwMode="auto">
          <a:xfrm>
            <a:off x="5791200" y="3124200"/>
            <a:ext cx="762000" cy="609600"/>
          </a:xfrm>
          <a:prstGeom prst="wedgeRoundRectCallout">
            <a:avLst>
              <a:gd name="adj1" fmla="val -99167"/>
              <a:gd name="adj2" fmla="val 172134"/>
              <a:gd name="adj3" fmla="val 16667"/>
            </a:avLst>
          </a:prstGeom>
          <a:solidFill>
            <a:srgbClr val="FFFD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1767" name="Text Box 28"/>
          <p:cNvSpPr txBox="1">
            <a:spLocks noChangeArrowheads="1"/>
          </p:cNvSpPr>
          <p:nvPr/>
        </p:nvSpPr>
        <p:spPr bwMode="auto">
          <a:xfrm>
            <a:off x="5791200" y="3200400"/>
            <a:ext cx="822325" cy="457200"/>
          </a:xfrm>
          <a:prstGeom prst="rect">
            <a:avLst/>
          </a:prstGeom>
          <a:solidFill>
            <a:srgbClr val="FFFD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latin typeface="Arial Narrow" charset="0"/>
              </a:rPr>
              <a:t>traitor</a:t>
            </a:r>
            <a:endParaRPr lang="en-US"/>
          </a:p>
        </p:txBody>
      </p:sp>
      <p:sp>
        <p:nvSpPr>
          <p:cNvPr id="31768" name="Text Box 29"/>
          <p:cNvSpPr txBox="1">
            <a:spLocks noChangeArrowheads="1"/>
          </p:cNvSpPr>
          <p:nvPr/>
        </p:nvSpPr>
        <p:spPr bwMode="auto">
          <a:xfrm>
            <a:off x="6858000" y="2514600"/>
            <a:ext cx="1981200" cy="1006475"/>
          </a:xfrm>
          <a:prstGeom prst="rect">
            <a:avLst/>
          </a:prstGeom>
          <a:solidFill>
            <a:srgbClr val="B840C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latin typeface="Arial Narrow" charset="0"/>
              </a:rPr>
              <a:t>The traitor</a:t>
            </a:r>
          </a:p>
          <a:p>
            <a:r>
              <a:rPr lang="en-US" sz="2000" b="1">
                <a:latin typeface="Arial Narrow" charset="0"/>
              </a:rPr>
              <a:t>may send out conflicting inputs</a:t>
            </a:r>
            <a:endParaRPr lang="en-US" sz="2000"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100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Distributed Consensus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Reaching agreement is a fundamental problem in distributed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computing. </a:t>
            </a:r>
            <a:r>
              <a:rPr lang="en-US" sz="2400" b="1" i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Some examples are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b="1" i="1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i="1">
                <a:solidFill>
                  <a:schemeClr val="accent2"/>
                </a:solidFill>
                <a:latin typeface="Times" charset="0"/>
                <a:ea typeface="ＭＳ Ｐゴシック" charset="0"/>
                <a:cs typeface="ＭＳ Ｐゴシック" charset="0"/>
              </a:rPr>
              <a:t>Leader election / Mutual Exclusion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i="1">
                <a:solidFill>
                  <a:schemeClr val="accent2"/>
                </a:solidFill>
                <a:latin typeface="Times" charset="0"/>
                <a:ea typeface="ＭＳ Ｐゴシック" charset="0"/>
                <a:cs typeface="ＭＳ Ｐゴシック" charset="0"/>
              </a:rPr>
              <a:t>Commit or Abort in distributed transactions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i="1">
                <a:solidFill>
                  <a:schemeClr val="accent2"/>
                </a:solidFill>
                <a:latin typeface="Times" charset="0"/>
                <a:ea typeface="ＭＳ Ｐゴシック" charset="0"/>
                <a:cs typeface="ＭＳ Ｐゴシック" charset="0"/>
              </a:rPr>
              <a:t>Reaching agreement about which process has failed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i="1">
                <a:solidFill>
                  <a:schemeClr val="accent2"/>
                </a:solidFill>
                <a:latin typeface="Times" charset="0"/>
                <a:ea typeface="ＭＳ Ｐゴシック" charset="0"/>
                <a:cs typeface="ＭＳ Ｐゴシック" charset="0"/>
              </a:rPr>
              <a:t>Clock phase synchronization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i="1">
                <a:solidFill>
                  <a:schemeClr val="accent2"/>
                </a:solidFill>
                <a:latin typeface="Times" charset="0"/>
                <a:ea typeface="ＭＳ Ｐゴシック" charset="0"/>
                <a:cs typeface="ＭＳ Ｐゴシック" charset="0"/>
              </a:rPr>
              <a:t>Air traffic control system: all aircrafts must have the same view</a:t>
            </a:r>
            <a:endParaRPr lang="en-US" sz="2400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4301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Byzantine Generals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524000" y="1600200"/>
            <a:ext cx="6521450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000">
                <a:latin typeface="Arial" charset="0"/>
              </a:rPr>
              <a:t>We need to devise a protocol so that every peer</a:t>
            </a:r>
          </a:p>
          <a:p>
            <a:pPr>
              <a:lnSpc>
                <a:spcPct val="130000"/>
              </a:lnSpc>
            </a:pPr>
            <a:r>
              <a:rPr lang="en-US" sz="2000">
                <a:latin typeface="Arial" charset="0"/>
              </a:rPr>
              <a:t>(call it a </a:t>
            </a:r>
            <a:r>
              <a:rPr lang="en-US" sz="2000" b="1">
                <a:solidFill>
                  <a:srgbClr val="C70F05"/>
                </a:solidFill>
                <a:latin typeface="Arial" charset="0"/>
              </a:rPr>
              <a:t>lieutenant</a:t>
            </a:r>
            <a:r>
              <a:rPr lang="en-US" sz="2000">
                <a:latin typeface="Arial" charset="0"/>
              </a:rPr>
              <a:t>) </a:t>
            </a:r>
            <a:r>
              <a:rPr lang="en-US" sz="2000" b="1" i="1">
                <a:solidFill>
                  <a:schemeClr val="accent2"/>
                </a:solidFill>
                <a:latin typeface="Arial" charset="0"/>
              </a:rPr>
              <a:t>receives the same value</a:t>
            </a:r>
            <a:r>
              <a:rPr lang="en-US" sz="2000">
                <a:latin typeface="Arial" charset="0"/>
              </a:rPr>
              <a:t> from </a:t>
            </a:r>
          </a:p>
          <a:p>
            <a:pPr>
              <a:lnSpc>
                <a:spcPct val="130000"/>
              </a:lnSpc>
            </a:pPr>
            <a:r>
              <a:rPr lang="en-US" sz="2000">
                <a:latin typeface="Arial" charset="0"/>
              </a:rPr>
              <a:t>any given general</a:t>
            </a:r>
            <a:r>
              <a:rPr lang="en-US" sz="2000">
                <a:solidFill>
                  <a:srgbClr val="C70F05"/>
                </a:solidFill>
                <a:latin typeface="Arial" charset="0"/>
              </a:rPr>
              <a:t> (</a:t>
            </a:r>
            <a:r>
              <a:rPr lang="en-US" sz="2000">
                <a:latin typeface="Arial" charset="0"/>
              </a:rPr>
              <a:t>call it a</a:t>
            </a:r>
            <a:r>
              <a:rPr lang="en-US" sz="2000">
                <a:solidFill>
                  <a:srgbClr val="C70F05"/>
                </a:solidFill>
                <a:latin typeface="Arial" charset="0"/>
              </a:rPr>
              <a:t> </a:t>
            </a:r>
            <a:r>
              <a:rPr lang="en-US" sz="2000" b="1">
                <a:solidFill>
                  <a:srgbClr val="C70F05"/>
                </a:solidFill>
                <a:latin typeface="Arial" charset="0"/>
              </a:rPr>
              <a:t>commander</a:t>
            </a:r>
            <a:r>
              <a:rPr lang="en-US" sz="2000">
                <a:solidFill>
                  <a:srgbClr val="C70F05"/>
                </a:solidFill>
                <a:latin typeface="Arial" charset="0"/>
              </a:rPr>
              <a:t>). </a:t>
            </a:r>
            <a:r>
              <a:rPr lang="en-US" sz="2000">
                <a:latin typeface="Arial" charset="0"/>
              </a:rPr>
              <a:t>Clearly, </a:t>
            </a:r>
          </a:p>
          <a:p>
            <a:pPr>
              <a:lnSpc>
                <a:spcPct val="130000"/>
              </a:lnSpc>
            </a:pPr>
            <a:r>
              <a:rPr lang="en-US" sz="2000">
                <a:latin typeface="Arial" charset="0"/>
              </a:rPr>
              <a:t>the lieutenants will have to use</a:t>
            </a:r>
            <a:r>
              <a:rPr lang="en-US" sz="2000">
                <a:solidFill>
                  <a:srgbClr val="C70F05"/>
                </a:solidFill>
                <a:latin typeface="Arial" charset="0"/>
              </a:rPr>
              <a:t> </a:t>
            </a:r>
            <a:r>
              <a:rPr lang="en-US" sz="2000" b="1">
                <a:solidFill>
                  <a:srgbClr val="C70F05"/>
                </a:solidFill>
                <a:latin typeface="Arial" charset="0"/>
              </a:rPr>
              <a:t>secondary information</a:t>
            </a:r>
            <a:r>
              <a:rPr lang="en-US" sz="2000">
                <a:solidFill>
                  <a:srgbClr val="C70F05"/>
                </a:solidFill>
                <a:latin typeface="Arial" charset="0"/>
              </a:rPr>
              <a:t>.</a:t>
            </a:r>
            <a:endParaRPr lang="en-US" sz="1800">
              <a:latin typeface="Arial Black" charset="0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447800" y="3886200"/>
            <a:ext cx="6246813" cy="1203325"/>
          </a:xfrm>
          <a:prstGeom prst="rect">
            <a:avLst/>
          </a:prstGeom>
          <a:gradFill rotWithShape="0">
            <a:gsLst>
              <a:gs pos="0">
                <a:srgbClr val="FFFD00"/>
              </a:gs>
              <a:gs pos="100000">
                <a:srgbClr val="FFFE58">
                  <a:alpha val="28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800">
                <a:latin typeface="Arial Narrow" charset="0"/>
              </a:rPr>
              <a:t>Note that the roles of the </a:t>
            </a:r>
            <a:r>
              <a:rPr lang="en-US" sz="2800" b="1">
                <a:solidFill>
                  <a:srgbClr val="C70F05"/>
                </a:solidFill>
                <a:latin typeface="Arial Narrow" charset="0"/>
              </a:rPr>
              <a:t>commander</a:t>
            </a:r>
            <a:r>
              <a:rPr lang="en-US" sz="2800">
                <a:latin typeface="Arial Narrow" charset="0"/>
              </a:rPr>
              <a:t> and the </a:t>
            </a:r>
          </a:p>
          <a:p>
            <a:pPr>
              <a:lnSpc>
                <a:spcPct val="130000"/>
              </a:lnSpc>
            </a:pPr>
            <a:r>
              <a:rPr lang="en-US" sz="2800" b="1">
                <a:solidFill>
                  <a:srgbClr val="C70F05"/>
                </a:solidFill>
                <a:latin typeface="Arial Narrow" charset="0"/>
              </a:rPr>
              <a:t>lieutenants</a:t>
            </a:r>
            <a:r>
              <a:rPr lang="en-US" sz="2800">
                <a:latin typeface="Arial Narrow" charset="0"/>
              </a:rPr>
              <a:t> will rotate among the generals</a:t>
            </a:r>
            <a:r>
              <a:rPr lang="en-US" sz="2000">
                <a:latin typeface="Arial Narrow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46044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b="1">
                <a:latin typeface="Times" charset="0"/>
                <a:ea typeface="ＭＳ Ｐゴシック" charset="0"/>
                <a:cs typeface="ＭＳ Ｐゴシック" charset="0"/>
              </a:rPr>
              <a:t>Interactive consistency specifications</a:t>
            </a:r>
            <a:endParaRPr lang="en-US" b="1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4191000" cy="41148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sz="2000" b="1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IC1.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 Every loyal lieutenant receives </a:t>
            </a:r>
          </a:p>
          <a:p>
            <a:pPr algn="just" eaLnBrk="1" hangingPunct="1">
              <a:buFontTx/>
              <a:buNone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	the </a:t>
            </a:r>
            <a:r>
              <a:rPr lang="en-US" sz="2000" b="1">
                <a:solidFill>
                  <a:srgbClr val="C70F05"/>
                </a:solidFill>
                <a:latin typeface="Arial" charset="0"/>
                <a:ea typeface="ＭＳ Ｐゴシック" charset="0"/>
                <a:cs typeface="ＭＳ Ｐゴシック" charset="0"/>
              </a:rPr>
              <a:t>same order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 from the    commander.</a:t>
            </a:r>
          </a:p>
          <a:p>
            <a:pPr algn="just" eaLnBrk="1" hangingPunct="1">
              <a:buFontTx/>
              <a:buNone/>
            </a:pPr>
            <a:endParaRPr lang="en-US" sz="200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just" eaLnBrk="1" hangingPunct="1">
              <a:buFontTx/>
              <a:buNone/>
            </a:pPr>
            <a:r>
              <a:rPr lang="en-US" sz="2000" b="1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IC2</a:t>
            </a:r>
            <a:r>
              <a:rPr lang="en-US" sz="2000" b="1"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If the commander is loyal, then </a:t>
            </a:r>
          </a:p>
          <a:p>
            <a:pPr algn="just" eaLnBrk="1" hangingPunct="1">
              <a:buFontTx/>
              <a:buNone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	every loyal lieutenant receives </a:t>
            </a:r>
          </a:p>
          <a:p>
            <a:pPr algn="just" eaLnBrk="1" hangingPunct="1">
              <a:buFontTx/>
              <a:buNone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	the order that the commander </a:t>
            </a:r>
          </a:p>
          <a:p>
            <a:pPr algn="just" eaLnBrk="1" hangingPunct="1">
              <a:buFontTx/>
              <a:buNone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	sends.</a:t>
            </a:r>
          </a:p>
          <a:p>
            <a:pPr eaLnBrk="1" hangingPunct="1"/>
            <a:endParaRPr lang="en-US" sz="20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6858000" y="17526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8305800" y="35814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7391400" y="35814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Oval 7"/>
          <p:cNvSpPr>
            <a:spLocks noChangeArrowheads="1"/>
          </p:cNvSpPr>
          <p:nvPr/>
        </p:nvSpPr>
        <p:spPr bwMode="auto">
          <a:xfrm>
            <a:off x="6553200" y="35814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0" name="Oval 8"/>
          <p:cNvSpPr>
            <a:spLocks noChangeArrowheads="1"/>
          </p:cNvSpPr>
          <p:nvPr/>
        </p:nvSpPr>
        <p:spPr bwMode="auto">
          <a:xfrm>
            <a:off x="5638800" y="35814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Line 11"/>
          <p:cNvSpPr>
            <a:spLocks noChangeShapeType="1"/>
          </p:cNvSpPr>
          <p:nvPr/>
        </p:nvSpPr>
        <p:spPr bwMode="auto">
          <a:xfrm flipH="1">
            <a:off x="5867400" y="2057400"/>
            <a:ext cx="10668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2"/>
          <p:cNvSpPr>
            <a:spLocks noChangeShapeType="1"/>
          </p:cNvSpPr>
          <p:nvPr/>
        </p:nvSpPr>
        <p:spPr bwMode="auto">
          <a:xfrm flipH="1">
            <a:off x="6781800" y="2133600"/>
            <a:ext cx="2286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3"/>
          <p:cNvSpPr>
            <a:spLocks noChangeShapeType="1"/>
          </p:cNvSpPr>
          <p:nvPr/>
        </p:nvSpPr>
        <p:spPr bwMode="auto">
          <a:xfrm>
            <a:off x="7086600" y="2133600"/>
            <a:ext cx="4572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4"/>
          <p:cNvSpPr>
            <a:spLocks noChangeShapeType="1"/>
          </p:cNvSpPr>
          <p:nvPr/>
        </p:nvSpPr>
        <p:spPr bwMode="auto">
          <a:xfrm>
            <a:off x="7162800" y="2057400"/>
            <a:ext cx="1295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AutoShape 15"/>
          <p:cNvSpPr>
            <a:spLocks noChangeArrowheads="1"/>
          </p:cNvSpPr>
          <p:nvPr/>
        </p:nvSpPr>
        <p:spPr bwMode="auto">
          <a:xfrm>
            <a:off x="5562600" y="1219200"/>
            <a:ext cx="1143000" cy="838200"/>
          </a:xfrm>
          <a:prstGeom prst="wedgeRoundRectCallout">
            <a:avLst>
              <a:gd name="adj1" fmla="val 77500"/>
              <a:gd name="adj2" fmla="val 34468"/>
              <a:gd name="adj3" fmla="val 16667"/>
            </a:avLst>
          </a:prstGeom>
          <a:solidFill>
            <a:srgbClr val="FFFD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>
                <a:latin typeface="Arial Narrow" charset="0"/>
              </a:rPr>
              <a:t>commander</a:t>
            </a:r>
            <a:endParaRPr lang="en-US"/>
          </a:p>
        </p:txBody>
      </p:sp>
      <p:sp>
        <p:nvSpPr>
          <p:cNvPr id="33806" name="AutoShape 16"/>
          <p:cNvSpPr>
            <a:spLocks/>
          </p:cNvSpPr>
          <p:nvPr/>
        </p:nvSpPr>
        <p:spPr bwMode="auto">
          <a:xfrm rot="-5372325">
            <a:off x="6800850" y="2419350"/>
            <a:ext cx="609600" cy="3695700"/>
          </a:xfrm>
          <a:prstGeom prst="leftBrace">
            <a:avLst>
              <a:gd name="adj1" fmla="val 5052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Text Box 17"/>
          <p:cNvSpPr txBox="1">
            <a:spLocks noChangeArrowheads="1"/>
          </p:cNvSpPr>
          <p:nvPr/>
        </p:nvSpPr>
        <p:spPr bwMode="auto">
          <a:xfrm>
            <a:off x="6400800" y="4724400"/>
            <a:ext cx="1504950" cy="457200"/>
          </a:xfrm>
          <a:prstGeom prst="rect">
            <a:avLst/>
          </a:prstGeom>
          <a:solidFill>
            <a:srgbClr val="FFFD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lieutenants</a:t>
            </a:r>
          </a:p>
        </p:txBody>
      </p:sp>
    </p:spTree>
    <p:extLst>
      <p:ext uri="{BB962C8B-B14F-4D97-AF65-F5344CB8AC3E}">
        <p14:creationId xmlns:p14="http://schemas.microsoft.com/office/powerpoint/2010/main" val="1558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The Communication</a:t>
            </a:r>
            <a:r>
              <a:rPr lang="en-US">
                <a:latin typeface="Times" charset="0"/>
                <a:ea typeface="ＭＳ Ｐゴシック" charset="0"/>
                <a:cs typeface="ＭＳ Ｐゴシック" charset="0"/>
              </a:rPr>
              <a:t> </a:t>
            </a:r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Model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077200" cy="4114800"/>
          </a:xfrm>
        </p:spPr>
        <p:txBody>
          <a:bodyPr>
            <a:normAutofit lnSpcReduction="10000"/>
          </a:bodyPr>
          <a:lstStyle/>
          <a:p>
            <a:pPr marL="609600" indent="-609600" algn="just" eaLnBrk="1" hangingPunct="1">
              <a:lnSpc>
                <a:spcPct val="90000"/>
              </a:lnSpc>
              <a:buFont typeface="Times" charset="0"/>
              <a:buNone/>
            </a:pPr>
            <a:r>
              <a:rPr lang="en-US" sz="2400" b="1" i="1">
                <a:latin typeface="Arial Narrow" charset="0"/>
                <a:ea typeface="ＭＳ Ｐゴシック" charset="0"/>
                <a:cs typeface="ＭＳ Ｐゴシック" charset="0"/>
              </a:rPr>
              <a:t>Oral Messages</a:t>
            </a:r>
          </a:p>
          <a:p>
            <a:pPr marL="609600" indent="-609600" algn="just" eaLnBrk="1" hangingPunct="1">
              <a:lnSpc>
                <a:spcPct val="90000"/>
              </a:lnSpc>
              <a:buFont typeface="Times" charset="0"/>
              <a:buNone/>
            </a:pPr>
            <a:endParaRPr lang="en-US" sz="1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609600" indent="-609600" algn="just" eaLnBrk="1" hangingPunct="1">
              <a:lnSpc>
                <a:spcPct val="90000"/>
              </a:lnSpc>
              <a:buFont typeface="Times" charset="0"/>
              <a:buNone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1. Messages are not corrupted in transit.</a:t>
            </a:r>
          </a:p>
          <a:p>
            <a:pPr marL="609600" indent="-609600" eaLnBrk="1" hangingPunct="1">
              <a:lnSpc>
                <a:spcPct val="90000"/>
              </a:lnSpc>
              <a:buFont typeface="Times" charset="0"/>
              <a:buNone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2. Messages can be lost, but the absence of  message can be detected.</a:t>
            </a:r>
          </a:p>
          <a:p>
            <a:pPr marL="609600" indent="-609600" eaLnBrk="1" hangingPunct="1">
              <a:lnSpc>
                <a:spcPct val="90000"/>
              </a:lnSpc>
              <a:buFont typeface="Times" charset="0"/>
              <a:buNone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3. When a message is received (or its absence is detected), the receiver knows the identity of the sender (or the defaulter).</a:t>
            </a:r>
          </a:p>
          <a:p>
            <a:pPr marL="609600" indent="-609600" algn="just" eaLnBrk="1" hangingPunct="1">
              <a:lnSpc>
                <a:spcPct val="90000"/>
              </a:lnSpc>
            </a:pPr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C70F05"/>
                </a:solidFill>
                <a:latin typeface="Arial" charset="0"/>
                <a:ea typeface="ＭＳ Ｐゴシック" charset="0"/>
                <a:cs typeface="ＭＳ Ｐゴシック" charset="0"/>
              </a:rPr>
              <a:t>OM(m)</a:t>
            </a:r>
            <a:r>
              <a:rPr lang="en-US" sz="2400">
                <a:solidFill>
                  <a:srgbClr val="C70F05"/>
                </a:solidFill>
                <a:latin typeface="Arial" charset="0"/>
                <a:ea typeface="ＭＳ Ｐゴシック" charset="0"/>
                <a:cs typeface="ＭＳ Ｐゴシック" charset="0"/>
              </a:rPr>
              <a:t> represents an </a:t>
            </a:r>
            <a:r>
              <a:rPr lang="en-US" sz="2400" i="1">
                <a:solidFill>
                  <a:srgbClr val="C70F05"/>
                </a:solidFill>
                <a:latin typeface="Arial" charset="0"/>
                <a:ea typeface="ＭＳ Ｐゴシック" charset="0"/>
                <a:cs typeface="ＭＳ Ｐゴシック" charset="0"/>
              </a:rPr>
              <a:t>interactive consistency protocol</a:t>
            </a:r>
            <a:r>
              <a:rPr lang="en-US" sz="2400">
                <a:solidFill>
                  <a:srgbClr val="C70F05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>
                <a:solidFill>
                  <a:srgbClr val="C70F05"/>
                </a:solidFill>
                <a:latin typeface="Arial" charset="0"/>
                <a:ea typeface="ＭＳ Ｐゴシック" charset="0"/>
                <a:cs typeface="ＭＳ Ｐゴシック" charset="0"/>
              </a:rPr>
              <a:t>in presence of at most </a:t>
            </a:r>
            <a:r>
              <a:rPr lang="en-US" sz="2400" b="1">
                <a:solidFill>
                  <a:srgbClr val="C70F05"/>
                </a:solidFill>
                <a:latin typeface="Arial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400">
                <a:solidFill>
                  <a:srgbClr val="C70F05"/>
                </a:solidFill>
                <a:latin typeface="Arial" charset="0"/>
                <a:ea typeface="ＭＳ Ｐゴシック" charset="0"/>
                <a:cs typeface="ＭＳ Ｐゴシック" charset="0"/>
              </a:rPr>
              <a:t> traitors.</a:t>
            </a:r>
            <a:endParaRPr lang="en-US" sz="2000">
              <a:solidFill>
                <a:srgbClr val="C70F05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9604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An Impossibility Result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3668713" y="27241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1371600" y="2895600"/>
          <a:ext cx="5791200" cy="263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Document" r:id="rId3" imgW="4242816" imgH="1840992" progId="Word.Document.8">
                  <p:embed/>
                </p:oleObj>
              </mc:Choice>
              <mc:Fallback>
                <p:oleObj name="Document" r:id="rId3" imgW="4242816" imgH="184099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95600"/>
                        <a:ext cx="5791200" cy="263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1066800" y="1371600"/>
            <a:ext cx="58880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 Narrow" charset="0"/>
              </a:rPr>
              <a:t>Using </a:t>
            </a:r>
            <a:r>
              <a:rPr lang="en-US">
                <a:solidFill>
                  <a:srgbClr val="C70F05"/>
                </a:solidFill>
                <a:latin typeface="Arial Narrow" charset="0"/>
              </a:rPr>
              <a:t>oral messages</a:t>
            </a:r>
            <a:r>
              <a:rPr lang="en-US">
                <a:latin typeface="Arial Narrow" charset="0"/>
              </a:rPr>
              <a:t>, </a:t>
            </a:r>
            <a:r>
              <a:rPr lang="en-US" b="1">
                <a:solidFill>
                  <a:srgbClr val="C70F05"/>
                </a:solidFill>
                <a:latin typeface="Arial Narrow" charset="0"/>
              </a:rPr>
              <a:t>no solution</a:t>
            </a:r>
            <a:r>
              <a:rPr lang="en-US">
                <a:latin typeface="Arial Narrow" charset="0"/>
              </a:rPr>
              <a:t> to the Byzantine</a:t>
            </a:r>
          </a:p>
          <a:p>
            <a:r>
              <a:rPr lang="en-US">
                <a:latin typeface="Arial Narrow" charset="0"/>
              </a:rPr>
              <a:t>Generals problem exists with </a:t>
            </a:r>
            <a:r>
              <a:rPr lang="en-US" b="1">
                <a:solidFill>
                  <a:srgbClr val="C70F05"/>
                </a:solidFill>
                <a:latin typeface="Arial Narrow" charset="0"/>
              </a:rPr>
              <a:t>three or fewer</a:t>
            </a:r>
            <a:r>
              <a:rPr lang="en-US">
                <a:latin typeface="Arial Narrow" charset="0"/>
              </a:rPr>
              <a:t> </a:t>
            </a:r>
          </a:p>
          <a:p>
            <a:r>
              <a:rPr lang="en-US" b="1">
                <a:solidFill>
                  <a:srgbClr val="C70F05"/>
                </a:solidFill>
                <a:latin typeface="Arial Narrow" charset="0"/>
              </a:rPr>
              <a:t>generals</a:t>
            </a:r>
            <a:r>
              <a:rPr lang="en-US">
                <a:latin typeface="Arial Narrow" charset="0"/>
              </a:rPr>
              <a:t> and </a:t>
            </a:r>
            <a:r>
              <a:rPr lang="en-US" b="1">
                <a:solidFill>
                  <a:schemeClr val="accent2"/>
                </a:solidFill>
                <a:latin typeface="Arial Narrow" charset="0"/>
              </a:rPr>
              <a:t>one traitor</a:t>
            </a:r>
            <a:r>
              <a:rPr lang="en-US">
                <a:latin typeface="Arial Narrow" charset="0"/>
              </a:rPr>
              <a:t>. Consider the two cases:</a:t>
            </a:r>
            <a:r>
              <a:rPr lang="en-US">
                <a:latin typeface="Hoefler Text" charset="0"/>
              </a:rPr>
              <a:t> </a:t>
            </a:r>
          </a:p>
        </p:txBody>
      </p:sp>
      <p:sp>
        <p:nvSpPr>
          <p:cNvPr id="35846" name="TextBox 5"/>
          <p:cNvSpPr txBox="1">
            <a:spLocks noChangeArrowheads="1"/>
          </p:cNvSpPr>
          <p:nvPr/>
        </p:nvSpPr>
        <p:spPr bwMode="auto">
          <a:xfrm>
            <a:off x="1219200" y="5791200"/>
            <a:ext cx="72977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latin typeface="Arial Narrow" charset="0"/>
                <a:cs typeface="Arial Narrow" charset="0"/>
              </a:rPr>
              <a:t>In (a), to satisfy IC2, lieutenant 1 must trust the commander, but </a:t>
            </a:r>
          </a:p>
          <a:p>
            <a:r>
              <a:rPr lang="en-US">
                <a:latin typeface="Arial Narrow" charset="0"/>
                <a:cs typeface="Arial Narrow" charset="0"/>
              </a:rPr>
              <a:t>in IC2, the same idea leads to the violation of IC1.</a:t>
            </a:r>
          </a:p>
        </p:txBody>
      </p:sp>
    </p:spTree>
    <p:extLst>
      <p:ext uri="{BB962C8B-B14F-4D97-AF65-F5344CB8AC3E}">
        <p14:creationId xmlns:p14="http://schemas.microsoft.com/office/powerpoint/2010/main" val="35681714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Impossibility result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153400" cy="45720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Using oral messages</a:t>
            </a: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no solution to the Byzantine Generals</a:t>
            </a:r>
          </a:p>
          <a:p>
            <a:pPr algn="just" eaLnBrk="1" hangingPunct="1">
              <a:buFontTx/>
              <a:buNone/>
            </a:pP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problem exists</a:t>
            </a: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with </a:t>
            </a:r>
            <a:r>
              <a:rPr lang="en-US" sz="2400" b="1">
                <a:solidFill>
                  <a:srgbClr val="FF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3m  </a:t>
            </a:r>
            <a:r>
              <a:rPr lang="en-US" sz="2400">
                <a:solidFill>
                  <a:srgbClr val="FF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or fewer</a:t>
            </a:r>
            <a:r>
              <a:rPr lang="en-US" sz="2400" b="1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generals and </a:t>
            </a:r>
            <a:r>
              <a:rPr lang="en-US" sz="2400" b="1">
                <a:solidFill>
                  <a:srgbClr val="FF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400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traitors  (</a:t>
            </a:r>
            <a:r>
              <a:rPr lang="en-US" sz="2400" b="1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m &gt; 0</a:t>
            </a:r>
            <a:r>
              <a:rPr lang="en-US" sz="2400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).</a:t>
            </a:r>
            <a:endParaRPr lang="en-US" sz="2400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algn="just" eaLnBrk="1" hangingPunct="1">
              <a:buFontTx/>
              <a:buNone/>
            </a:pPr>
            <a:endParaRPr lang="en-US" sz="2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spcAft>
                <a:spcPts val="1200"/>
              </a:spcAft>
              <a:buFontTx/>
              <a:buNone/>
            </a:pP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 b="1" i="1">
                <a:solidFill>
                  <a:srgbClr val="0000FF"/>
                </a:solidFill>
                <a:latin typeface="Arial Narrow" charset="0"/>
                <a:ea typeface="ＭＳ Ｐゴシック" charset="0"/>
                <a:cs typeface="Arial Narrow" charset="0"/>
              </a:rPr>
              <a:t>The proof is by contradiction</a:t>
            </a:r>
            <a:r>
              <a:rPr lang="en-US" sz="2000">
                <a:solidFill>
                  <a:srgbClr val="0000FF"/>
                </a:solidFill>
                <a:latin typeface="Arial Narrow" charset="0"/>
                <a:ea typeface="ＭＳ Ｐゴシック" charset="0"/>
                <a:cs typeface="Arial Narrow" charset="0"/>
              </a:rPr>
              <a:t>. Assume that such a solution exists. Now, divide the 3m generals into three groups of m generals each, such that all the traitors belong to one group. Let one general simulate each of these three groups. This scenario is equivalent to the case of  </a:t>
            </a:r>
            <a:r>
              <a:rPr lang="en-US" sz="2000">
                <a:solidFill>
                  <a:srgbClr val="FF0000"/>
                </a:solidFill>
                <a:latin typeface="Arial Narrow" charset="0"/>
                <a:ea typeface="ＭＳ Ｐゴシック" charset="0"/>
                <a:cs typeface="Arial Narrow" charset="0"/>
              </a:rPr>
              <a:t>three generals and one traitor</a:t>
            </a:r>
            <a:r>
              <a:rPr lang="en-US" sz="2000">
                <a:solidFill>
                  <a:srgbClr val="0000FF"/>
                </a:solidFill>
                <a:latin typeface="Arial Narrow" charset="0"/>
                <a:ea typeface="ＭＳ Ｐゴシック" charset="0"/>
                <a:cs typeface="Arial Narrow" charset="0"/>
              </a:rPr>
              <a:t>. We already know that such a solution does not exist.</a:t>
            </a:r>
          </a:p>
          <a:p>
            <a:pPr eaLnBrk="1" hangingPunct="1">
              <a:spcAft>
                <a:spcPts val="1200"/>
              </a:spcAft>
              <a:buFontTx/>
              <a:buNone/>
            </a:pPr>
            <a:endParaRPr lang="en-US" sz="2000">
              <a:solidFill>
                <a:srgbClr val="0000FF"/>
              </a:solidFill>
              <a:latin typeface="Arial Narrow" charset="0"/>
              <a:ea typeface="ＭＳ Ｐゴシック" charset="0"/>
              <a:cs typeface="Arial Narrow" charset="0"/>
            </a:endParaRPr>
          </a:p>
          <a:p>
            <a:pPr eaLnBrk="1" hangingPunct="1">
              <a:spcAft>
                <a:spcPts val="1200"/>
              </a:spcAft>
              <a:buFontTx/>
              <a:buNone/>
            </a:pPr>
            <a:r>
              <a:rPr lang="en-US" sz="2000">
                <a:solidFill>
                  <a:srgbClr val="0000FF"/>
                </a:solidFill>
                <a:latin typeface="Arial Narrow" charset="0"/>
                <a:ea typeface="ＭＳ Ｐゴシック" charset="0"/>
                <a:cs typeface="Arial Narrow" charset="0"/>
              </a:rPr>
              <a:t>	</a:t>
            </a:r>
            <a:r>
              <a:rPr lang="en-US" sz="2000" b="1">
                <a:solidFill>
                  <a:srgbClr val="660066"/>
                </a:solidFill>
                <a:latin typeface="Arial Narrow" charset="0"/>
                <a:ea typeface="ＭＳ Ｐゴシック" charset="0"/>
                <a:cs typeface="Arial Narrow" charset="0"/>
              </a:rPr>
              <a:t>Note</a:t>
            </a:r>
            <a:r>
              <a:rPr lang="en-US" sz="2000">
                <a:solidFill>
                  <a:srgbClr val="0000FF"/>
                </a:solidFill>
                <a:latin typeface="Arial Narrow" charset="0"/>
                <a:ea typeface="ＭＳ Ｐゴシック" charset="0"/>
                <a:cs typeface="Arial Narrow" charset="0"/>
              </a:rPr>
              <a:t>. </a:t>
            </a:r>
            <a:r>
              <a:rPr lang="en-US" sz="2000">
                <a:solidFill>
                  <a:srgbClr val="660066"/>
                </a:solidFill>
                <a:latin typeface="Arial Narrow" charset="0"/>
                <a:ea typeface="ＭＳ Ｐゴシック" charset="0"/>
                <a:cs typeface="Arial Narrow" charset="0"/>
              </a:rPr>
              <a:t>In the original paper, Lamport asks readers to be always suspicious about such an informal reasoning.</a:t>
            </a:r>
          </a:p>
        </p:txBody>
      </p:sp>
    </p:spTree>
    <p:extLst>
      <p:ext uri="{BB962C8B-B14F-4D97-AF65-F5344CB8AC3E}">
        <p14:creationId xmlns:p14="http://schemas.microsoft.com/office/powerpoint/2010/main" val="35303898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The OM(m) algorithm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219200"/>
            <a:ext cx="4267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Arial Black" charset="0"/>
                <a:ea typeface="ＭＳ Ｐゴシック" charset="0"/>
                <a:cs typeface="ＭＳ Ｐゴシック" charset="0"/>
              </a:rPr>
              <a:t>Recursive algorithm</a:t>
            </a:r>
          </a:p>
          <a:p>
            <a:pPr eaLnBrk="1" hangingPunct="1">
              <a:lnSpc>
                <a:spcPct val="135000"/>
              </a:lnSpc>
              <a:buFontTx/>
              <a:buNone/>
            </a:pPr>
            <a:r>
              <a:rPr lang="en-US" sz="2000">
                <a:latin typeface="Arial Black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OM(m)</a:t>
            </a:r>
          </a:p>
          <a:p>
            <a:pPr eaLnBrk="1" hangingPunct="1">
              <a:lnSpc>
                <a:spcPct val="135000"/>
              </a:lnSpc>
              <a:buFontTx/>
              <a:buNone/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</a:p>
          <a:p>
            <a:pPr eaLnBrk="1" hangingPunct="1">
              <a:lnSpc>
                <a:spcPct val="135000"/>
              </a:lnSpc>
              <a:buFontTx/>
              <a:buNone/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OM(m-1)</a:t>
            </a:r>
          </a:p>
          <a:p>
            <a:pPr eaLnBrk="1" hangingPunct="1">
              <a:lnSpc>
                <a:spcPct val="135000"/>
              </a:lnSpc>
              <a:buFontTx/>
              <a:buNone/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</a:t>
            </a:r>
          </a:p>
          <a:p>
            <a:pPr eaLnBrk="1" hangingPunct="1">
              <a:lnSpc>
                <a:spcPct val="135000"/>
              </a:lnSpc>
              <a:buFontTx/>
              <a:buNone/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OM(m-2)</a:t>
            </a:r>
          </a:p>
          <a:p>
            <a:pPr eaLnBrk="1" hangingPunct="1">
              <a:lnSpc>
                <a:spcPct val="135000"/>
              </a:lnSpc>
              <a:buFontTx/>
              <a:buNone/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135000"/>
              </a:lnSpc>
              <a:buFontTx/>
              <a:buNone/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OM(0) </a:t>
            </a:r>
          </a:p>
          <a:p>
            <a:pPr eaLnBrk="1" hangingPunct="1">
              <a:lnSpc>
                <a:spcPct val="135000"/>
              </a:lnSpc>
              <a:buFontTx/>
              <a:buNone/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OM(0) = Direct broadcast</a:t>
            </a:r>
            <a:endParaRPr lang="en-US" sz="2000" b="1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524000"/>
            <a:ext cx="3813175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Times" charset="0"/>
                <a:ea typeface="ＭＳ Ｐゴシック" charset="0"/>
                <a:cs typeface="ＭＳ Ｐゴシック" charset="0"/>
              </a:rPr>
              <a:t>	OM(0)</a:t>
            </a:r>
          </a:p>
        </p:txBody>
      </p:sp>
      <p:sp>
        <p:nvSpPr>
          <p:cNvPr id="37893" name="Oval 5"/>
          <p:cNvSpPr>
            <a:spLocks noChangeArrowheads="1"/>
          </p:cNvSpPr>
          <p:nvPr/>
        </p:nvSpPr>
        <p:spPr bwMode="auto">
          <a:xfrm>
            <a:off x="5410200" y="3581400"/>
            <a:ext cx="457200" cy="533400"/>
          </a:xfrm>
          <a:prstGeom prst="ellipse">
            <a:avLst/>
          </a:prstGeom>
          <a:solidFill>
            <a:srgbClr val="51FF9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 flipV="1">
            <a:off x="5791200" y="2667000"/>
            <a:ext cx="1066800" cy="1066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5867400" y="3810000"/>
            <a:ext cx="1447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6" name="Line 8"/>
          <p:cNvSpPr>
            <a:spLocks noChangeShapeType="1"/>
          </p:cNvSpPr>
          <p:nvPr/>
        </p:nvSpPr>
        <p:spPr bwMode="auto">
          <a:xfrm>
            <a:off x="5791200" y="3962400"/>
            <a:ext cx="1143000" cy="838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>
            <a:off x="1905000" y="2286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>
            <a:off x="1905000" y="3200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>
            <a:off x="1905000" y="4191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8062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The OM(m) algorithm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524000"/>
            <a:ext cx="5257800" cy="45720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Times" charset="0"/>
              <a:buNone/>
            </a:pPr>
            <a:r>
              <a:rPr lang="en-US" sz="1600">
                <a:latin typeface="Arial Narrow" charset="0"/>
                <a:ea typeface="ＭＳ Ｐゴシック" charset="0"/>
                <a:cs typeface="ＭＳ Ｐゴシック" charset="0"/>
              </a:rPr>
              <a:t>1. </a:t>
            </a:r>
            <a:r>
              <a:rPr lang="en-US" sz="20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Commander </a:t>
            </a:r>
            <a:r>
              <a:rPr 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sends out a value </a:t>
            </a:r>
            <a:r>
              <a:rPr lang="en-US" sz="2000" b="1">
                <a:latin typeface="Arial Narrow" charset="0"/>
                <a:ea typeface="ＭＳ Ｐゴシック" charset="0"/>
                <a:cs typeface="ＭＳ Ｐゴシック" charset="0"/>
              </a:rPr>
              <a:t>v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(0 or 1)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2. If </a:t>
            </a:r>
            <a:r>
              <a:rPr lang="en-US" sz="2000" b="1">
                <a:latin typeface="Arial Narrow" charset="0"/>
                <a:ea typeface="ＭＳ Ｐゴシック" charset="0"/>
                <a:cs typeface="ＭＳ Ｐゴシック" charset="0"/>
              </a:rPr>
              <a:t>m &gt; 0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, then </a:t>
            </a:r>
            <a:r>
              <a:rPr lang="en-US" sz="2000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every lieutenant </a:t>
            </a:r>
            <a:r>
              <a:rPr lang="en-US" sz="2000" b="1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j ≠ i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, after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receiving</a:t>
            </a:r>
            <a:r>
              <a:rPr lang="en-US" sz="2000" b="1">
                <a:latin typeface="Arial Narrow" charset="0"/>
                <a:ea typeface="ＭＳ Ｐゴシック" charset="0"/>
                <a:cs typeface="ＭＳ Ｐゴシック" charset="0"/>
              </a:rPr>
              <a:t> v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,  acts as a commander and 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initiates </a:t>
            </a:r>
            <a:r>
              <a:rPr 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OM(m-1)</a:t>
            </a:r>
            <a:r>
              <a:rPr lang="en-US" sz="2000" b="1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with everyone except i . 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3. Every lieutenant, collects (</a:t>
            </a:r>
            <a:r>
              <a:rPr 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n-1)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values: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(n-2) values received from the lieutenants using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OM(m-1)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, and  one direct value from the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commander. Then he picks </a:t>
            </a:r>
            <a:r>
              <a:rPr 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the majority of</a:t>
            </a: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these values as the </a:t>
            </a:r>
            <a:r>
              <a:rPr 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order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from i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16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</a:p>
        </p:txBody>
      </p:sp>
      <p:sp>
        <p:nvSpPr>
          <p:cNvPr id="38916" name="Oval 4"/>
          <p:cNvSpPr>
            <a:spLocks noChangeArrowheads="1"/>
          </p:cNvSpPr>
          <p:nvPr/>
        </p:nvSpPr>
        <p:spPr bwMode="auto">
          <a:xfrm>
            <a:off x="5334000" y="3352800"/>
            <a:ext cx="457200" cy="533400"/>
          </a:xfrm>
          <a:prstGeom prst="ellipse">
            <a:avLst/>
          </a:prstGeom>
          <a:solidFill>
            <a:srgbClr val="51FF9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V="1">
            <a:off x="5715000" y="2209800"/>
            <a:ext cx="1600200" cy="1219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5791200" y="3581400"/>
            <a:ext cx="1676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5715000" y="3810000"/>
            <a:ext cx="1676400" cy="990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Oval 8"/>
          <p:cNvSpPr>
            <a:spLocks noChangeArrowheads="1"/>
          </p:cNvSpPr>
          <p:nvPr/>
        </p:nvSpPr>
        <p:spPr bwMode="auto">
          <a:xfrm>
            <a:off x="7391400" y="3276600"/>
            <a:ext cx="457200" cy="533400"/>
          </a:xfrm>
          <a:prstGeom prst="ellipse">
            <a:avLst/>
          </a:prstGeom>
          <a:solidFill>
            <a:srgbClr val="51FF9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1" name="Oval 9"/>
          <p:cNvSpPr>
            <a:spLocks noChangeArrowheads="1"/>
          </p:cNvSpPr>
          <p:nvPr/>
        </p:nvSpPr>
        <p:spPr bwMode="auto">
          <a:xfrm>
            <a:off x="7315200" y="1828800"/>
            <a:ext cx="457200" cy="533400"/>
          </a:xfrm>
          <a:prstGeom prst="ellipse">
            <a:avLst/>
          </a:prstGeom>
          <a:solidFill>
            <a:srgbClr val="C70F0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2" name="Oval 10"/>
          <p:cNvSpPr>
            <a:spLocks noChangeArrowheads="1"/>
          </p:cNvSpPr>
          <p:nvPr/>
        </p:nvSpPr>
        <p:spPr bwMode="auto">
          <a:xfrm>
            <a:off x="7391400" y="4495800"/>
            <a:ext cx="457200" cy="533400"/>
          </a:xfrm>
          <a:prstGeom prst="ellipse">
            <a:avLst/>
          </a:prstGeom>
          <a:solidFill>
            <a:srgbClr val="51FF9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3" name="Line 11"/>
          <p:cNvSpPr>
            <a:spLocks noChangeShapeType="1"/>
          </p:cNvSpPr>
          <p:nvPr/>
        </p:nvSpPr>
        <p:spPr bwMode="auto">
          <a:xfrm>
            <a:off x="7543800" y="23622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4" name="Freeform 12"/>
          <p:cNvSpPr>
            <a:spLocks/>
          </p:cNvSpPr>
          <p:nvPr/>
        </p:nvSpPr>
        <p:spPr bwMode="auto">
          <a:xfrm>
            <a:off x="7772400" y="2209800"/>
            <a:ext cx="838200" cy="2514600"/>
          </a:xfrm>
          <a:custGeom>
            <a:avLst/>
            <a:gdLst>
              <a:gd name="T0" fmla="*/ 0 w 584"/>
              <a:gd name="T1" fmla="*/ 0 h 1584"/>
              <a:gd name="T2" fmla="*/ 2147483647 w 584"/>
              <a:gd name="T3" fmla="*/ 2147483647 h 1584"/>
              <a:gd name="T4" fmla="*/ 2147483647 w 584"/>
              <a:gd name="T5" fmla="*/ 2147483647 h 1584"/>
              <a:gd name="T6" fmla="*/ 0 60000 65536"/>
              <a:gd name="T7" fmla="*/ 0 60000 65536"/>
              <a:gd name="T8" fmla="*/ 0 60000 65536"/>
              <a:gd name="T9" fmla="*/ 0 w 584"/>
              <a:gd name="T10" fmla="*/ 0 h 1584"/>
              <a:gd name="T11" fmla="*/ 584 w 584"/>
              <a:gd name="T12" fmla="*/ 1584 h 15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4" h="1584">
                <a:moveTo>
                  <a:pt x="0" y="0"/>
                </a:moveTo>
                <a:cubicBezTo>
                  <a:pt x="284" y="276"/>
                  <a:pt x="568" y="552"/>
                  <a:pt x="576" y="816"/>
                </a:cubicBezTo>
                <a:cubicBezTo>
                  <a:pt x="584" y="1080"/>
                  <a:pt x="316" y="1332"/>
                  <a:pt x="48" y="158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5" name="Line 13"/>
          <p:cNvSpPr>
            <a:spLocks noChangeShapeType="1"/>
          </p:cNvSpPr>
          <p:nvPr/>
        </p:nvSpPr>
        <p:spPr bwMode="auto">
          <a:xfrm flipH="1">
            <a:off x="7848600" y="44958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6" name="Line 14"/>
          <p:cNvSpPr>
            <a:spLocks noChangeShapeType="1"/>
          </p:cNvSpPr>
          <p:nvPr/>
        </p:nvSpPr>
        <p:spPr bwMode="auto">
          <a:xfrm>
            <a:off x="7620000" y="3810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7" name="Freeform 15"/>
          <p:cNvSpPr>
            <a:spLocks/>
          </p:cNvSpPr>
          <p:nvPr/>
        </p:nvSpPr>
        <p:spPr bwMode="auto">
          <a:xfrm>
            <a:off x="7162800" y="2286000"/>
            <a:ext cx="304800" cy="1066800"/>
          </a:xfrm>
          <a:custGeom>
            <a:avLst/>
            <a:gdLst>
              <a:gd name="T0" fmla="*/ 2147483647 w 192"/>
              <a:gd name="T1" fmla="*/ 2147483647 h 672"/>
              <a:gd name="T2" fmla="*/ 0 w 192"/>
              <a:gd name="T3" fmla="*/ 2147483647 h 672"/>
              <a:gd name="T4" fmla="*/ 2147483647 w 192"/>
              <a:gd name="T5" fmla="*/ 0 h 672"/>
              <a:gd name="T6" fmla="*/ 0 60000 65536"/>
              <a:gd name="T7" fmla="*/ 0 60000 65536"/>
              <a:gd name="T8" fmla="*/ 0 60000 65536"/>
              <a:gd name="T9" fmla="*/ 0 w 192"/>
              <a:gd name="T10" fmla="*/ 0 h 672"/>
              <a:gd name="T11" fmla="*/ 192 w 192"/>
              <a:gd name="T12" fmla="*/ 672 h 6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672">
                <a:moveTo>
                  <a:pt x="192" y="672"/>
                </a:moveTo>
                <a:cubicBezTo>
                  <a:pt x="96" y="584"/>
                  <a:pt x="0" y="496"/>
                  <a:pt x="0" y="384"/>
                </a:cubicBezTo>
                <a:cubicBezTo>
                  <a:pt x="0" y="272"/>
                  <a:pt x="96" y="136"/>
                  <a:pt x="19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8" name="Line 16"/>
          <p:cNvSpPr>
            <a:spLocks noChangeShapeType="1"/>
          </p:cNvSpPr>
          <p:nvPr/>
        </p:nvSpPr>
        <p:spPr bwMode="auto">
          <a:xfrm flipV="1">
            <a:off x="7315200" y="22860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9" name="Line 17"/>
          <p:cNvSpPr>
            <a:spLocks noChangeShapeType="1"/>
          </p:cNvSpPr>
          <p:nvPr/>
        </p:nvSpPr>
        <p:spPr bwMode="auto">
          <a:xfrm flipV="1">
            <a:off x="7239000" y="38100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0" name="Freeform 18"/>
          <p:cNvSpPr>
            <a:spLocks/>
          </p:cNvSpPr>
          <p:nvPr/>
        </p:nvSpPr>
        <p:spPr bwMode="auto">
          <a:xfrm>
            <a:off x="7162800" y="3733800"/>
            <a:ext cx="304800" cy="838200"/>
          </a:xfrm>
          <a:custGeom>
            <a:avLst/>
            <a:gdLst>
              <a:gd name="T0" fmla="*/ 2147483647 w 192"/>
              <a:gd name="T1" fmla="*/ 2147483647 h 528"/>
              <a:gd name="T2" fmla="*/ 0 w 192"/>
              <a:gd name="T3" fmla="*/ 2147483647 h 528"/>
              <a:gd name="T4" fmla="*/ 2147483647 w 192"/>
              <a:gd name="T5" fmla="*/ 0 h 528"/>
              <a:gd name="T6" fmla="*/ 0 60000 65536"/>
              <a:gd name="T7" fmla="*/ 0 60000 65536"/>
              <a:gd name="T8" fmla="*/ 0 60000 65536"/>
              <a:gd name="T9" fmla="*/ 0 w 192"/>
              <a:gd name="T10" fmla="*/ 0 h 528"/>
              <a:gd name="T11" fmla="*/ 192 w 192"/>
              <a:gd name="T12" fmla="*/ 528 h 5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528">
                <a:moveTo>
                  <a:pt x="192" y="528"/>
                </a:moveTo>
                <a:cubicBezTo>
                  <a:pt x="96" y="452"/>
                  <a:pt x="0" y="376"/>
                  <a:pt x="0" y="288"/>
                </a:cubicBezTo>
                <a:cubicBezTo>
                  <a:pt x="0" y="200"/>
                  <a:pt x="160" y="48"/>
                  <a:pt x="19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1" name="Freeform 19"/>
          <p:cNvSpPr>
            <a:spLocks/>
          </p:cNvSpPr>
          <p:nvPr/>
        </p:nvSpPr>
        <p:spPr bwMode="auto">
          <a:xfrm>
            <a:off x="7696200" y="2286000"/>
            <a:ext cx="533400" cy="2286000"/>
          </a:xfrm>
          <a:custGeom>
            <a:avLst/>
            <a:gdLst>
              <a:gd name="T0" fmla="*/ 0 w 336"/>
              <a:gd name="T1" fmla="*/ 2147483647 h 1440"/>
              <a:gd name="T2" fmla="*/ 2147483647 w 336"/>
              <a:gd name="T3" fmla="*/ 2147483647 h 1440"/>
              <a:gd name="T4" fmla="*/ 0 w 336"/>
              <a:gd name="T5" fmla="*/ 0 h 1440"/>
              <a:gd name="T6" fmla="*/ 0 60000 65536"/>
              <a:gd name="T7" fmla="*/ 0 60000 65536"/>
              <a:gd name="T8" fmla="*/ 0 60000 65536"/>
              <a:gd name="T9" fmla="*/ 0 w 336"/>
              <a:gd name="T10" fmla="*/ 0 h 1440"/>
              <a:gd name="T11" fmla="*/ 336 w 33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1440">
                <a:moveTo>
                  <a:pt x="0" y="1440"/>
                </a:moveTo>
                <a:cubicBezTo>
                  <a:pt x="168" y="1224"/>
                  <a:pt x="336" y="1008"/>
                  <a:pt x="336" y="768"/>
                </a:cubicBezTo>
                <a:cubicBezTo>
                  <a:pt x="336" y="528"/>
                  <a:pt x="168" y="264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2" name="Line 20"/>
          <p:cNvSpPr>
            <a:spLocks noChangeShapeType="1"/>
          </p:cNvSpPr>
          <p:nvPr/>
        </p:nvSpPr>
        <p:spPr bwMode="auto">
          <a:xfrm flipH="1" flipV="1">
            <a:off x="7696200" y="22860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382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Example of OM(1)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3867150" y="27606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609600" y="1828800"/>
          <a:ext cx="7848600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name="Document" r:id="rId3" imgW="4940808" imgH="2173224" progId="Word.Document.8">
                  <p:embed/>
                </p:oleObj>
              </mc:Choice>
              <mc:Fallback>
                <p:oleObj name="Document" r:id="rId3" imgW="4940808" imgH="217322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8800"/>
                        <a:ext cx="7848600" cy="381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9496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Example of OM(2)</a:t>
            </a:r>
          </a:p>
        </p:txBody>
      </p:sp>
      <p:sp>
        <p:nvSpPr>
          <p:cNvPr id="40964" name="Rectangle 3"/>
          <p:cNvSpPr>
            <a:spLocks noChangeArrowheads="1"/>
          </p:cNvSpPr>
          <p:nvPr/>
        </p:nvSpPr>
        <p:spPr bwMode="auto">
          <a:xfrm>
            <a:off x="3867150" y="27606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3692525" y="24876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1371600" y="1371600"/>
          <a:ext cx="6629400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name="Document" r:id="rId3" imgW="5157216" imgH="3471672" progId="Word.Document.8">
                  <p:embed/>
                </p:oleObj>
              </mc:Choice>
              <mc:Fallback>
                <p:oleObj name="Document" r:id="rId3" imgW="5157216" imgH="347167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71600"/>
                        <a:ext cx="6629400" cy="441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6" name="Text Box 7"/>
          <p:cNvSpPr txBox="1">
            <a:spLocks noChangeArrowheads="1"/>
          </p:cNvSpPr>
          <p:nvPr/>
        </p:nvSpPr>
        <p:spPr bwMode="auto">
          <a:xfrm>
            <a:off x="6019800" y="1676400"/>
            <a:ext cx="1063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solidFill>
                  <a:srgbClr val="C70F05"/>
                </a:solidFill>
              </a:rPr>
              <a:t>OM(2)</a:t>
            </a:r>
            <a:endParaRPr lang="en-US"/>
          </a:p>
        </p:txBody>
      </p:sp>
      <p:sp>
        <p:nvSpPr>
          <p:cNvPr id="40967" name="Text Box 8"/>
          <p:cNvSpPr txBox="1">
            <a:spLocks noChangeArrowheads="1"/>
          </p:cNvSpPr>
          <p:nvPr/>
        </p:nvSpPr>
        <p:spPr bwMode="auto">
          <a:xfrm>
            <a:off x="7162800" y="3276600"/>
            <a:ext cx="1063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solidFill>
                  <a:srgbClr val="C70F05"/>
                </a:solidFill>
              </a:rPr>
              <a:t>OM(1)</a:t>
            </a:r>
            <a:endParaRPr lang="en-US"/>
          </a:p>
        </p:txBody>
      </p:sp>
      <p:sp>
        <p:nvSpPr>
          <p:cNvPr id="40968" name="Text Box 9"/>
          <p:cNvSpPr txBox="1">
            <a:spLocks noChangeArrowheads="1"/>
          </p:cNvSpPr>
          <p:nvPr/>
        </p:nvSpPr>
        <p:spPr bwMode="auto">
          <a:xfrm>
            <a:off x="5943600" y="5181600"/>
            <a:ext cx="1063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solidFill>
                  <a:srgbClr val="C70F05"/>
                </a:solidFill>
              </a:rPr>
              <a:t>OM(0)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9689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Proof of OM(m)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7388" y="1981200"/>
            <a:ext cx="3808412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Lemma.</a:t>
            </a:r>
          </a:p>
          <a:p>
            <a:pPr eaLnBrk="1" hangingPunct="1">
              <a:buFontTx/>
              <a:buNone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Let the </a:t>
            </a:r>
            <a:r>
              <a:rPr lang="en-US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commander be</a:t>
            </a:r>
          </a:p>
          <a:p>
            <a:pPr eaLnBrk="1" hangingPunct="1">
              <a:buFontTx/>
              <a:buNone/>
            </a:pPr>
            <a:r>
              <a:rPr lang="en-US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loyal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, and </a:t>
            </a:r>
            <a:r>
              <a:rPr lang="en-US" b="1">
                <a:solidFill>
                  <a:srgbClr val="0000FF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 &gt; 2m + k</a:t>
            </a:r>
            <a:r>
              <a:rPr lang="en-US">
                <a:solidFill>
                  <a:srgbClr val="0000FF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,</a:t>
            </a:r>
          </a:p>
          <a:p>
            <a:pPr eaLnBrk="1" hangingPunct="1">
              <a:buFontTx/>
              <a:buNone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where </a:t>
            </a:r>
            <a:r>
              <a:rPr lang="en-US" b="1">
                <a:solidFill>
                  <a:srgbClr val="0000FF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solidFill>
                  <a:srgbClr val="0000FF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= maximum</a:t>
            </a:r>
          </a:p>
          <a:p>
            <a:pPr eaLnBrk="1" hangingPunct="1">
              <a:buFontTx/>
              <a:buNone/>
            </a:pPr>
            <a:r>
              <a:rPr lang="en-US">
                <a:solidFill>
                  <a:srgbClr val="0000FF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number of traitors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. </a:t>
            </a:r>
          </a:p>
          <a:p>
            <a:pPr eaLnBrk="1" hangingPunct="1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Then </a:t>
            </a:r>
            <a:r>
              <a:rPr lang="en-US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OM(k)</a:t>
            </a:r>
            <a:r>
              <a:rPr lang="en-US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 satisfies </a:t>
            </a:r>
            <a:r>
              <a:rPr lang="en-US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IC2</a:t>
            </a:r>
            <a:endParaRPr lang="en-US" sz="3200" b="1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41986" name="Object 2"/>
          <p:cNvGraphicFramePr>
            <a:graphicFrameLocks noGrp="1" noChangeAspect="1"/>
          </p:cNvGraphicFramePr>
          <p:nvPr>
            <p:ph type="body" sz="half" idx="2"/>
          </p:nvPr>
        </p:nvGraphicFramePr>
        <p:xfrm>
          <a:off x="4648200" y="2362200"/>
          <a:ext cx="4089400" cy="291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" name="Document" r:id="rId3" imgW="3925824" imgH="1947672" progId="Word.Document.8">
                  <p:embed/>
                </p:oleObj>
              </mc:Choice>
              <mc:Fallback>
                <p:oleObj name="Document" r:id="rId3" imgW="3925824" imgH="194767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362200"/>
                        <a:ext cx="4089400" cy="291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FAA26D3D-D897-4be2-8F04-BA451C77F1D7}">
                          <ma14:placeholderFlag xmlns="" xmlns:ma14="http://schemas.microsoft.com/office/mac/drawingml/2011/main" val="1"/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593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Problem Specification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05800" cy="4648200"/>
          </a:xfrm>
        </p:spPr>
        <p:txBody>
          <a:bodyPr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352800" y="1752600"/>
            <a:ext cx="1600200" cy="2286000"/>
          </a:xfrm>
          <a:prstGeom prst="rect">
            <a:avLst/>
          </a:prstGeom>
          <a:solidFill>
            <a:srgbClr val="E3A8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2514600" y="2057400"/>
            <a:ext cx="8382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4953000" y="2590800"/>
            <a:ext cx="8382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2514600" y="2590800"/>
            <a:ext cx="8382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4953000" y="2057400"/>
            <a:ext cx="8382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2514600" y="3124200"/>
            <a:ext cx="8382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2514600" y="3657600"/>
            <a:ext cx="8382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4953000" y="3124200"/>
            <a:ext cx="8382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4953000" y="3657600"/>
            <a:ext cx="8382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Text Box 14"/>
          <p:cNvSpPr txBox="1">
            <a:spLocks noChangeArrowheads="1"/>
          </p:cNvSpPr>
          <p:nvPr/>
        </p:nvSpPr>
        <p:spPr bwMode="auto">
          <a:xfrm>
            <a:off x="1812925" y="2327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/>
          </a:p>
        </p:txBody>
      </p:sp>
      <p:sp>
        <p:nvSpPr>
          <p:cNvPr id="15374" name="Text Box 16"/>
          <p:cNvSpPr txBox="1">
            <a:spLocks noChangeArrowheads="1"/>
          </p:cNvSpPr>
          <p:nvPr/>
        </p:nvSpPr>
        <p:spPr bwMode="auto">
          <a:xfrm>
            <a:off x="1828800" y="3352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u3</a:t>
            </a:r>
          </a:p>
        </p:txBody>
      </p:sp>
      <p:sp>
        <p:nvSpPr>
          <p:cNvPr id="15375" name="Text Box 17"/>
          <p:cNvSpPr txBox="1">
            <a:spLocks noChangeArrowheads="1"/>
          </p:cNvSpPr>
          <p:nvPr/>
        </p:nvSpPr>
        <p:spPr bwMode="auto">
          <a:xfrm>
            <a:off x="1828800" y="28194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u2</a:t>
            </a:r>
          </a:p>
        </p:txBody>
      </p:sp>
      <p:sp>
        <p:nvSpPr>
          <p:cNvPr id="15376" name="Text Box 18"/>
          <p:cNvSpPr txBox="1">
            <a:spLocks noChangeArrowheads="1"/>
          </p:cNvSpPr>
          <p:nvPr/>
        </p:nvSpPr>
        <p:spPr bwMode="auto">
          <a:xfrm>
            <a:off x="1828800" y="2362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u1</a:t>
            </a:r>
          </a:p>
        </p:txBody>
      </p:sp>
      <p:sp>
        <p:nvSpPr>
          <p:cNvPr id="15377" name="Text Box 20"/>
          <p:cNvSpPr txBox="1">
            <a:spLocks noChangeArrowheads="1"/>
          </p:cNvSpPr>
          <p:nvPr/>
        </p:nvSpPr>
        <p:spPr bwMode="auto">
          <a:xfrm>
            <a:off x="1828800" y="1828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u0</a:t>
            </a:r>
          </a:p>
        </p:txBody>
      </p:sp>
      <p:sp>
        <p:nvSpPr>
          <p:cNvPr id="15378" name="Text Box 21"/>
          <p:cNvSpPr txBox="1">
            <a:spLocks noChangeArrowheads="1"/>
          </p:cNvSpPr>
          <p:nvPr/>
        </p:nvSpPr>
        <p:spPr bwMode="auto">
          <a:xfrm>
            <a:off x="5775325" y="17938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v</a:t>
            </a:r>
          </a:p>
        </p:txBody>
      </p:sp>
      <p:sp>
        <p:nvSpPr>
          <p:cNvPr id="15379" name="Text Box 22"/>
          <p:cNvSpPr txBox="1">
            <a:spLocks noChangeArrowheads="1"/>
          </p:cNvSpPr>
          <p:nvPr/>
        </p:nvSpPr>
        <p:spPr bwMode="auto">
          <a:xfrm>
            <a:off x="5851525" y="2327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/>
          </a:p>
        </p:txBody>
      </p:sp>
      <p:sp>
        <p:nvSpPr>
          <p:cNvPr id="15380" name="Text Box 23"/>
          <p:cNvSpPr txBox="1">
            <a:spLocks noChangeArrowheads="1"/>
          </p:cNvSpPr>
          <p:nvPr/>
        </p:nvSpPr>
        <p:spPr bwMode="auto">
          <a:xfrm>
            <a:off x="6172200" y="2049463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5381" name="Text Box 25"/>
          <p:cNvSpPr txBox="1">
            <a:spLocks noChangeArrowheads="1"/>
          </p:cNvSpPr>
          <p:nvPr/>
        </p:nvSpPr>
        <p:spPr bwMode="auto">
          <a:xfrm>
            <a:off x="5775325" y="23272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v</a:t>
            </a:r>
          </a:p>
        </p:txBody>
      </p:sp>
      <p:sp>
        <p:nvSpPr>
          <p:cNvPr id="15382" name="Text Box 26"/>
          <p:cNvSpPr txBox="1">
            <a:spLocks noChangeArrowheads="1"/>
          </p:cNvSpPr>
          <p:nvPr/>
        </p:nvSpPr>
        <p:spPr bwMode="auto">
          <a:xfrm>
            <a:off x="5851525" y="28606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v</a:t>
            </a:r>
          </a:p>
        </p:txBody>
      </p:sp>
      <p:sp>
        <p:nvSpPr>
          <p:cNvPr id="15383" name="Text Box 27"/>
          <p:cNvSpPr txBox="1">
            <a:spLocks noChangeArrowheads="1"/>
          </p:cNvSpPr>
          <p:nvPr/>
        </p:nvSpPr>
        <p:spPr bwMode="auto">
          <a:xfrm>
            <a:off x="5851525" y="33940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v</a:t>
            </a:r>
          </a:p>
        </p:txBody>
      </p:sp>
      <p:sp>
        <p:nvSpPr>
          <p:cNvPr id="15384" name="Text Box 29"/>
          <p:cNvSpPr txBox="1">
            <a:spLocks noChangeArrowheads="1"/>
          </p:cNvSpPr>
          <p:nvPr/>
        </p:nvSpPr>
        <p:spPr bwMode="auto">
          <a:xfrm>
            <a:off x="533400" y="4572000"/>
            <a:ext cx="82296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latin typeface="Arial Narrow" charset="0"/>
                <a:cs typeface="Arial Narrow" charset="0"/>
              </a:rPr>
              <a:t>Each process </a:t>
            </a:r>
            <a:r>
              <a:rPr lang="en-US">
                <a:solidFill>
                  <a:srgbClr val="0000FF"/>
                </a:solidFill>
                <a:latin typeface="Arial Narrow" charset="0"/>
                <a:cs typeface="Arial Narrow" charset="0"/>
              </a:rPr>
              <a:t>p</a:t>
            </a:r>
            <a:r>
              <a:rPr lang="en-US" baseline="-25000">
                <a:solidFill>
                  <a:srgbClr val="0000FF"/>
                </a:solidFill>
                <a:latin typeface="Arial Narrow" charset="0"/>
                <a:cs typeface="Arial Narrow" charset="0"/>
              </a:rPr>
              <a:t>k</a:t>
            </a:r>
            <a:r>
              <a:rPr lang="en-US">
                <a:latin typeface="Arial Narrow" charset="0"/>
                <a:cs typeface="Arial Narrow" charset="0"/>
              </a:rPr>
              <a:t> has an input value </a:t>
            </a:r>
            <a:r>
              <a:rPr lang="en-US">
                <a:solidFill>
                  <a:srgbClr val="0000FF"/>
                </a:solidFill>
                <a:latin typeface="Arial Narrow" charset="0"/>
                <a:cs typeface="Arial Narrow" charset="0"/>
              </a:rPr>
              <a:t>u</a:t>
            </a:r>
            <a:r>
              <a:rPr lang="en-US" baseline="-25000">
                <a:latin typeface="Arial Narrow" charset="0"/>
                <a:cs typeface="Arial Narrow" charset="0"/>
              </a:rPr>
              <a:t>k</a:t>
            </a:r>
            <a:r>
              <a:rPr lang="en-US">
                <a:latin typeface="Arial Narrow" charset="0"/>
                <a:cs typeface="Arial Narrow" charset="0"/>
              </a:rPr>
              <a:t>. These processes run a program to exchange their inputs, so that finally the outputs of all non-faulty processes become identical, even if one or more processes fail at any time. Furthermore, the output </a:t>
            </a:r>
            <a:r>
              <a:rPr lang="en-US" b="1">
                <a:solidFill>
                  <a:srgbClr val="C70F05"/>
                </a:solidFill>
                <a:latin typeface="Arial Narrow" charset="0"/>
                <a:cs typeface="Arial Narrow" charset="0"/>
              </a:rPr>
              <a:t>v</a:t>
            </a:r>
            <a:r>
              <a:rPr lang="en-US">
                <a:latin typeface="Arial Narrow" charset="0"/>
                <a:cs typeface="Arial Narrow" charset="0"/>
              </a:rPr>
              <a:t> must be equal to the value of at least one process.  </a:t>
            </a:r>
          </a:p>
        </p:txBody>
      </p:sp>
      <p:sp>
        <p:nvSpPr>
          <p:cNvPr id="15385" name="Rectangle 30"/>
          <p:cNvSpPr>
            <a:spLocks noChangeArrowheads="1"/>
          </p:cNvSpPr>
          <p:nvPr/>
        </p:nvSpPr>
        <p:spPr bwMode="auto">
          <a:xfrm>
            <a:off x="1524000" y="1295400"/>
            <a:ext cx="879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70F05"/>
                </a:solidFill>
              </a:rPr>
              <a:t>input</a:t>
            </a:r>
          </a:p>
        </p:txBody>
      </p:sp>
      <p:sp>
        <p:nvSpPr>
          <p:cNvPr id="15386" name="Rectangle 31"/>
          <p:cNvSpPr>
            <a:spLocks noChangeArrowheads="1"/>
          </p:cNvSpPr>
          <p:nvPr/>
        </p:nvSpPr>
        <p:spPr bwMode="auto">
          <a:xfrm>
            <a:off x="5257800" y="1219200"/>
            <a:ext cx="104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70F05"/>
                </a:solidFill>
              </a:rPr>
              <a:t>output</a:t>
            </a:r>
            <a:endParaRPr lang="en-US"/>
          </a:p>
        </p:txBody>
      </p:sp>
      <p:sp>
        <p:nvSpPr>
          <p:cNvPr id="15387" name="Rectangle 32"/>
          <p:cNvSpPr>
            <a:spLocks noChangeArrowheads="1"/>
          </p:cNvSpPr>
          <p:nvPr/>
        </p:nvSpPr>
        <p:spPr bwMode="auto">
          <a:xfrm>
            <a:off x="1101725" y="183515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70F05"/>
                </a:solidFill>
              </a:rPr>
              <a:t>p0</a:t>
            </a:r>
            <a:endParaRPr lang="en-US"/>
          </a:p>
        </p:txBody>
      </p:sp>
      <p:sp>
        <p:nvSpPr>
          <p:cNvPr id="15388" name="Rectangle 33"/>
          <p:cNvSpPr>
            <a:spLocks noChangeArrowheads="1"/>
          </p:cNvSpPr>
          <p:nvPr/>
        </p:nvSpPr>
        <p:spPr bwMode="auto">
          <a:xfrm>
            <a:off x="1127125" y="2382838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70F05"/>
                </a:solidFill>
              </a:rPr>
              <a:t>p1</a:t>
            </a:r>
            <a:endParaRPr lang="en-US"/>
          </a:p>
        </p:txBody>
      </p:sp>
      <p:sp>
        <p:nvSpPr>
          <p:cNvPr id="15389" name="Rectangle 34"/>
          <p:cNvSpPr>
            <a:spLocks noChangeArrowheads="1"/>
          </p:cNvSpPr>
          <p:nvPr/>
        </p:nvSpPr>
        <p:spPr bwMode="auto">
          <a:xfrm>
            <a:off x="1114425" y="28448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70F05"/>
                </a:solidFill>
              </a:rPr>
              <a:t>p2</a:t>
            </a:r>
            <a:endParaRPr lang="en-US"/>
          </a:p>
        </p:txBody>
      </p:sp>
      <p:sp>
        <p:nvSpPr>
          <p:cNvPr id="15390" name="Rectangle 35"/>
          <p:cNvSpPr>
            <a:spLocks noChangeArrowheads="1"/>
          </p:cNvSpPr>
          <p:nvPr/>
        </p:nvSpPr>
        <p:spPr bwMode="auto">
          <a:xfrm>
            <a:off x="1143000" y="33528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70F05"/>
                </a:solidFill>
              </a:rPr>
              <a:t>p3</a:t>
            </a:r>
          </a:p>
        </p:txBody>
      </p:sp>
    </p:spTree>
    <p:extLst>
      <p:ext uri="{BB962C8B-B14F-4D97-AF65-F5344CB8AC3E}">
        <p14:creationId xmlns:p14="http://schemas.microsoft.com/office/powerpoint/2010/main" val="29204934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Proof of OM(m)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219200"/>
            <a:ext cx="4876800" cy="44196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 Black" charset="0"/>
                <a:ea typeface="ＭＳ Ｐゴシック" charset="0"/>
                <a:cs typeface="ＭＳ Ｐゴシック" charset="0"/>
              </a:rPr>
              <a:t>Proof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Calibri" charset="0"/>
              </a:rPr>
              <a:t>If k=0, then the result trivially holds.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>
              <a:latin typeface="Arial Narrow" charset="0"/>
              <a:ea typeface="ＭＳ Ｐゴシック" charset="0"/>
              <a:cs typeface="Calibri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Calibri" charset="0"/>
              </a:rPr>
              <a:t>Let it hold for </a:t>
            </a:r>
            <a:r>
              <a:rPr lang="en-US" sz="2400" b="1">
                <a:latin typeface="Arial Narrow" charset="0"/>
                <a:ea typeface="ＭＳ Ｐゴシック" charset="0"/>
                <a:cs typeface="Calibri" charset="0"/>
              </a:rPr>
              <a:t>k = r</a:t>
            </a:r>
            <a:r>
              <a:rPr lang="en-US" sz="2400">
                <a:latin typeface="Arial Narrow" charset="0"/>
                <a:ea typeface="ＭＳ Ｐゴシック" charset="0"/>
                <a:cs typeface="Calibri" charset="0"/>
              </a:rPr>
              <a:t> (r &gt; 0) </a:t>
            </a: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Calibri" charset="0"/>
              </a:rPr>
              <a:t>i.e. OM(r)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Calibri" charset="0"/>
              </a:rPr>
              <a:t>satisfies IC2</a:t>
            </a:r>
            <a:r>
              <a:rPr lang="en-US" sz="2400" b="1">
                <a:latin typeface="Arial Narrow" charset="0"/>
                <a:ea typeface="ＭＳ Ｐゴシック" charset="0"/>
                <a:cs typeface="Calibri" charset="0"/>
              </a:rPr>
              <a:t>.</a:t>
            </a:r>
            <a:r>
              <a:rPr lang="en-US" sz="2400">
                <a:latin typeface="Arial Narrow" charset="0"/>
                <a:ea typeface="ＭＳ Ｐゴシック" charset="0"/>
                <a:cs typeface="Calibri" charset="0"/>
              </a:rPr>
              <a:t>  We have  to show that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Calibri" charset="0"/>
              </a:rPr>
              <a:t>it holds for  </a:t>
            </a:r>
            <a:r>
              <a:rPr lang="en-US" sz="2400" b="1">
                <a:latin typeface="Arial Narrow" charset="0"/>
                <a:ea typeface="ＭＳ Ｐゴシック" charset="0"/>
                <a:cs typeface="Calibri" charset="0"/>
              </a:rPr>
              <a:t>k = r + 1</a:t>
            </a:r>
            <a:r>
              <a:rPr lang="en-US" sz="2400">
                <a:latin typeface="Arial Narrow" charset="0"/>
                <a:ea typeface="ＭＳ Ｐゴシック" charset="0"/>
                <a:cs typeface="Calibri" charset="0"/>
              </a:rPr>
              <a:t> too.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By definition n &gt; 2m+ r+1, so </a:t>
            </a: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n-1 &gt; 2m+ 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So </a:t>
            </a:r>
            <a:r>
              <a:rPr lang="en-US" sz="2400" b="1">
                <a:solidFill>
                  <a:srgbClr val="0000FF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OM(r)  holds </a:t>
            </a: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for the lieutenants in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the bottom row.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Each loyal lieutenant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collects </a:t>
            </a: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n-m-1</a:t>
            </a: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identical good values and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solidFill>
                  <a:srgbClr val="FF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 bad values. So bad values are voted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out (</a:t>
            </a: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n-m-1 &gt; m+r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 implies </a:t>
            </a: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n-m-1 &gt; m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graphicFrame>
        <p:nvGraphicFramePr>
          <p:cNvPr id="43010" name="Object 2"/>
          <p:cNvGraphicFramePr>
            <a:graphicFrameLocks noGrp="1" noChangeAspect="1"/>
          </p:cNvGraphicFramePr>
          <p:nvPr>
            <p:ph type="body" sz="half" idx="2"/>
          </p:nvPr>
        </p:nvGraphicFramePr>
        <p:xfrm>
          <a:off x="5334000" y="1676400"/>
          <a:ext cx="3571875" cy="279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Document" r:id="rId3" imgW="3925824" imgH="1947672" progId="Word.Document.8">
                  <p:embed/>
                </p:oleObj>
              </mc:Choice>
              <mc:Fallback>
                <p:oleObj name="Document" r:id="rId3" imgW="3925824" imgH="194767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676400"/>
                        <a:ext cx="3571875" cy="2798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3" name="TextBox 4"/>
          <p:cNvSpPr txBox="1">
            <a:spLocks noChangeArrowheads="1"/>
          </p:cNvSpPr>
          <p:nvPr/>
        </p:nvSpPr>
        <p:spPr bwMode="auto">
          <a:xfrm>
            <a:off x="5562600" y="4953000"/>
            <a:ext cx="30495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ja-JP" altLang="en-US" sz="1600"/>
              <a:t>“</a:t>
            </a:r>
            <a:r>
              <a:rPr lang="en-US" sz="1600"/>
              <a:t>O</a:t>
            </a:r>
            <a:r>
              <a:rPr lang="en-US" sz="1600">
                <a:solidFill>
                  <a:srgbClr val="0000FF"/>
                </a:solidFill>
              </a:rPr>
              <a:t>M(r) holds</a:t>
            </a:r>
            <a:r>
              <a:rPr lang="ja-JP" altLang="en-US" sz="1600"/>
              <a:t>”</a:t>
            </a:r>
            <a:r>
              <a:rPr lang="en-US" sz="1600"/>
              <a:t> means each loyal </a:t>
            </a:r>
          </a:p>
          <a:p>
            <a:r>
              <a:rPr lang="en-US" sz="1600"/>
              <a:t>lieutenant receives identical values </a:t>
            </a:r>
          </a:p>
          <a:p>
            <a:r>
              <a:rPr lang="en-US" sz="1600"/>
              <a:t>from every loyal commander</a:t>
            </a:r>
          </a:p>
        </p:txBody>
      </p:sp>
      <p:sp>
        <p:nvSpPr>
          <p:cNvPr id="43014" name="Rounded Rectangular Callout 5"/>
          <p:cNvSpPr>
            <a:spLocks noChangeArrowheads="1"/>
          </p:cNvSpPr>
          <p:nvPr/>
        </p:nvSpPr>
        <p:spPr bwMode="auto">
          <a:xfrm>
            <a:off x="5410200" y="4953000"/>
            <a:ext cx="3352800" cy="838200"/>
          </a:xfrm>
          <a:prstGeom prst="wedgeRoundRectCallout">
            <a:avLst>
              <a:gd name="adj1" fmla="val -65444"/>
              <a:gd name="adj2" fmla="val -76315"/>
              <a:gd name="adj3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3015" name="Straight Arrow Connector 7"/>
          <p:cNvCxnSpPr>
            <a:cxnSpLocks noChangeShapeType="1"/>
          </p:cNvCxnSpPr>
          <p:nvPr/>
        </p:nvCxnSpPr>
        <p:spPr bwMode="auto">
          <a:xfrm rot="5400000">
            <a:off x="6019800" y="2209800"/>
            <a:ext cx="990600" cy="5334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4491405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The final theorem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543800" cy="44196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Theorem</a:t>
            </a: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. If </a:t>
            </a: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 &gt; 3m</a:t>
            </a: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where </a:t>
            </a: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is the maximum number of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traitors, then </a:t>
            </a: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OM(m)</a:t>
            </a: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 satisfies both  </a:t>
            </a: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IC1</a:t>
            </a: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IC2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sz="2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Proof.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Consider two cases:</a:t>
            </a:r>
            <a:endParaRPr lang="en-US" sz="2400" b="1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Case 1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. Commander is loyal. The theorem follows from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the previous lemma (substitute </a:t>
            </a:r>
            <a:r>
              <a:rPr lang="en-US" sz="2400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k = m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Case 2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. Commander is a traitor. We prove it by induction.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400" i="1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Base case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. m=0 trivial.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400" i="1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Induction hypothesis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) Let the theorem hold for m = r.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We have to show that it holds for m = r+1 too.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sz="2800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4830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Proof (continued)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239000" cy="20574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	There are </a:t>
            </a: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&gt; 3(r + 1)</a:t>
            </a: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generals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400" b="1">
                <a:solidFill>
                  <a:schemeClr val="hlink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 + 1</a:t>
            </a:r>
            <a:r>
              <a:rPr lang="en-US" sz="2400">
                <a:solidFill>
                  <a:schemeClr val="hlink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traitors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. Excluding the commander, there are </a:t>
            </a:r>
            <a:r>
              <a:rPr lang="en-US" sz="2400" b="1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&gt; 3r+2 generals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 of which there are </a:t>
            </a:r>
            <a:r>
              <a:rPr lang="en-US" sz="2400" b="1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 traitors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. So &gt; 2r+2 lieutenants are loyal. Since 3r+ 2 &gt; 3.r, OM(r) satisfies IC1 and IC2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en-US" sz="240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60" name="Oval 4"/>
          <p:cNvSpPr>
            <a:spLocks noChangeArrowheads="1"/>
          </p:cNvSpPr>
          <p:nvPr/>
        </p:nvSpPr>
        <p:spPr bwMode="auto">
          <a:xfrm>
            <a:off x="4267200" y="3886200"/>
            <a:ext cx="304800" cy="304800"/>
          </a:xfrm>
          <a:prstGeom prst="ellipse">
            <a:avLst/>
          </a:prstGeom>
          <a:solidFill>
            <a:srgbClr val="C70F0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Oval 5"/>
          <p:cNvSpPr>
            <a:spLocks noChangeArrowheads="1"/>
          </p:cNvSpPr>
          <p:nvPr/>
        </p:nvSpPr>
        <p:spPr bwMode="auto">
          <a:xfrm>
            <a:off x="2743200" y="510540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Oval 6"/>
          <p:cNvSpPr>
            <a:spLocks noChangeArrowheads="1"/>
          </p:cNvSpPr>
          <p:nvPr/>
        </p:nvSpPr>
        <p:spPr bwMode="auto">
          <a:xfrm>
            <a:off x="3505200" y="510540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4191000" y="510540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Oval 8"/>
          <p:cNvSpPr>
            <a:spLocks noChangeArrowheads="1"/>
          </p:cNvSpPr>
          <p:nvPr/>
        </p:nvSpPr>
        <p:spPr bwMode="auto">
          <a:xfrm>
            <a:off x="5867400" y="5105400"/>
            <a:ext cx="304800" cy="304800"/>
          </a:xfrm>
          <a:prstGeom prst="ellipse">
            <a:avLst/>
          </a:prstGeom>
          <a:solidFill>
            <a:srgbClr val="C70F0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Oval 9"/>
          <p:cNvSpPr>
            <a:spLocks noChangeArrowheads="1"/>
          </p:cNvSpPr>
          <p:nvPr/>
        </p:nvSpPr>
        <p:spPr bwMode="auto">
          <a:xfrm>
            <a:off x="4876800" y="5105400"/>
            <a:ext cx="304800" cy="304800"/>
          </a:xfrm>
          <a:prstGeom prst="ellipse">
            <a:avLst/>
          </a:prstGeom>
          <a:solidFill>
            <a:srgbClr val="C70F0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2971800" y="4114800"/>
            <a:ext cx="1295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3733800" y="41910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4343400" y="41910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4572000" y="4114800"/>
            <a:ext cx="1371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>
            <a:off x="4495800" y="41910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AutoShape 15"/>
          <p:cNvSpPr>
            <a:spLocks/>
          </p:cNvSpPr>
          <p:nvPr/>
        </p:nvSpPr>
        <p:spPr bwMode="auto">
          <a:xfrm rot="5433567">
            <a:off x="3541713" y="4838700"/>
            <a:ext cx="76200" cy="1524000"/>
          </a:xfrm>
          <a:prstGeom prst="rightBracket">
            <a:avLst>
              <a:gd name="adj" fmla="val 16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AutoShape 16"/>
          <p:cNvSpPr>
            <a:spLocks/>
          </p:cNvSpPr>
          <p:nvPr/>
        </p:nvSpPr>
        <p:spPr bwMode="auto">
          <a:xfrm rot="5433567">
            <a:off x="5524500" y="4838700"/>
            <a:ext cx="76200" cy="1524000"/>
          </a:xfrm>
          <a:prstGeom prst="rightBracket">
            <a:avLst>
              <a:gd name="adj" fmla="val 16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3170238" y="5621338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accent2"/>
                </a:solidFill>
                <a:latin typeface="Arial Narrow" charset="0"/>
              </a:rPr>
              <a:t>&gt; 2r+2</a:t>
            </a: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4953000" y="5638800"/>
            <a:ext cx="1211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accent2"/>
                </a:solidFill>
                <a:latin typeface="Arial Narrow" charset="0"/>
              </a:rPr>
              <a:t>r traitors</a:t>
            </a:r>
          </a:p>
        </p:txBody>
      </p:sp>
    </p:spTree>
    <p:extLst>
      <p:ext uri="{BB962C8B-B14F-4D97-AF65-F5344CB8AC3E}">
        <p14:creationId xmlns:p14="http://schemas.microsoft.com/office/powerpoint/2010/main" val="20467840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Proof (continued)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5334000" cy="25908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FontTx/>
              <a:buNone/>
            </a:pPr>
            <a:r>
              <a:rPr lang="en-US" sz="2000">
                <a:latin typeface="Calibri" charset="0"/>
                <a:ea typeface="ＭＳ Ｐゴシック" charset="0"/>
                <a:cs typeface="Calibri" charset="0"/>
              </a:rPr>
              <a:t>In OM(r+1), a loyal lieutenant chooses the</a:t>
            </a:r>
          </a:p>
          <a:p>
            <a:pPr marL="609600" indent="-609600" eaLnBrk="1" hangingPunct="1">
              <a:lnSpc>
                <a:spcPct val="120000"/>
              </a:lnSpc>
              <a:buFontTx/>
              <a:buNone/>
            </a:pPr>
            <a:r>
              <a:rPr lang="en-US" sz="2000">
                <a:latin typeface="Calibri" charset="0"/>
                <a:ea typeface="ＭＳ Ｐゴシック" charset="0"/>
                <a:cs typeface="Calibri" charset="0"/>
              </a:rPr>
              <a:t>majority from </a:t>
            </a:r>
          </a:p>
          <a:p>
            <a:pPr marL="609600" indent="-609600" eaLnBrk="1" hangingPunct="1">
              <a:lnSpc>
                <a:spcPct val="120000"/>
              </a:lnSpc>
              <a:buFontTx/>
              <a:buNone/>
            </a:pPr>
            <a:r>
              <a:rPr lang="en-US" sz="2000">
                <a:latin typeface="Calibri" charset="0"/>
                <a:ea typeface="ＭＳ Ｐゴシック" charset="0"/>
                <a:cs typeface="Calibri" charset="0"/>
              </a:rPr>
              <a:t>(1) </a:t>
            </a:r>
            <a:r>
              <a:rPr lang="en-US" sz="2000">
                <a:solidFill>
                  <a:schemeClr val="accent2"/>
                </a:solidFill>
                <a:latin typeface="Calibri" charset="0"/>
                <a:ea typeface="ＭＳ Ｐゴシック" charset="0"/>
                <a:cs typeface="Calibri" charset="0"/>
              </a:rPr>
              <a:t>&gt; 2r+1 values</a:t>
            </a:r>
            <a:r>
              <a:rPr lang="en-US" sz="2000">
                <a:latin typeface="Calibri" charset="0"/>
                <a:ea typeface="ＭＳ Ｐゴシック" charset="0"/>
                <a:cs typeface="Calibri" charset="0"/>
              </a:rPr>
              <a:t> obtained from the loyal lieutenants via OM(r), </a:t>
            </a:r>
          </a:p>
          <a:p>
            <a:pPr marL="609600" indent="-609600" eaLnBrk="1" hangingPunct="1">
              <a:lnSpc>
                <a:spcPct val="120000"/>
              </a:lnSpc>
              <a:buFontTx/>
              <a:buNone/>
            </a:pPr>
            <a:r>
              <a:rPr lang="en-US" sz="2000">
                <a:latin typeface="Calibri" charset="0"/>
                <a:ea typeface="ＭＳ Ｐゴシック" charset="0"/>
                <a:cs typeface="Calibri" charset="0"/>
              </a:rPr>
              <a:t>(2) the </a:t>
            </a:r>
            <a:r>
              <a:rPr lang="en-US" sz="2000">
                <a:solidFill>
                  <a:schemeClr val="accent2"/>
                </a:solidFill>
                <a:latin typeface="Calibri" charset="0"/>
                <a:ea typeface="ＭＳ Ｐゴシック" charset="0"/>
                <a:cs typeface="Calibri" charset="0"/>
              </a:rPr>
              <a:t>r values</a:t>
            </a:r>
            <a:r>
              <a:rPr lang="en-US" sz="2000">
                <a:latin typeface="Calibri" charset="0"/>
                <a:ea typeface="ＭＳ Ｐゴシック" charset="0"/>
                <a:cs typeface="Calibri" charset="0"/>
              </a:rPr>
              <a:t> from the traitors, and </a:t>
            </a:r>
          </a:p>
          <a:p>
            <a:pPr marL="609600" indent="-609600" eaLnBrk="1" hangingPunct="1">
              <a:lnSpc>
                <a:spcPct val="120000"/>
              </a:lnSpc>
              <a:buFontTx/>
              <a:buNone/>
            </a:pPr>
            <a:r>
              <a:rPr lang="en-US" sz="2000">
                <a:latin typeface="Calibri" charset="0"/>
                <a:ea typeface="ＭＳ Ｐゴシック" charset="0"/>
                <a:cs typeface="Calibri" charset="0"/>
              </a:rPr>
              <a:t>(3) the value directly from the commander. </a:t>
            </a:r>
          </a:p>
          <a:p>
            <a:pPr marL="609600" indent="-609600" eaLnBrk="1" hangingPunct="1">
              <a:lnSpc>
                <a:spcPct val="120000"/>
              </a:lnSpc>
              <a:buFontTx/>
              <a:buNone/>
            </a:pPr>
            <a:endParaRPr lang="en-US" sz="2000" b="1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6805613" y="18637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6085" name="Oval 5"/>
          <p:cNvSpPr>
            <a:spLocks noChangeArrowheads="1"/>
          </p:cNvSpPr>
          <p:nvPr/>
        </p:nvSpPr>
        <p:spPr bwMode="auto">
          <a:xfrm>
            <a:off x="6934200" y="1600200"/>
            <a:ext cx="304800" cy="304800"/>
          </a:xfrm>
          <a:prstGeom prst="ellipse">
            <a:avLst/>
          </a:prstGeom>
          <a:solidFill>
            <a:srgbClr val="C70F0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Oval 6"/>
          <p:cNvSpPr>
            <a:spLocks noChangeArrowheads="1"/>
          </p:cNvSpPr>
          <p:nvPr/>
        </p:nvSpPr>
        <p:spPr bwMode="auto">
          <a:xfrm>
            <a:off x="5410200" y="281940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Oval 7"/>
          <p:cNvSpPr>
            <a:spLocks noChangeArrowheads="1"/>
          </p:cNvSpPr>
          <p:nvPr/>
        </p:nvSpPr>
        <p:spPr bwMode="auto">
          <a:xfrm>
            <a:off x="6172200" y="281940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8" name="Oval 8"/>
          <p:cNvSpPr>
            <a:spLocks noChangeArrowheads="1"/>
          </p:cNvSpPr>
          <p:nvPr/>
        </p:nvSpPr>
        <p:spPr bwMode="auto">
          <a:xfrm>
            <a:off x="6858000" y="281940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9" name="Oval 9"/>
          <p:cNvSpPr>
            <a:spLocks noChangeArrowheads="1"/>
          </p:cNvSpPr>
          <p:nvPr/>
        </p:nvSpPr>
        <p:spPr bwMode="auto">
          <a:xfrm>
            <a:off x="8534400" y="2819400"/>
            <a:ext cx="304800" cy="304800"/>
          </a:xfrm>
          <a:prstGeom prst="ellipse">
            <a:avLst/>
          </a:prstGeom>
          <a:solidFill>
            <a:srgbClr val="C70F0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Oval 10"/>
          <p:cNvSpPr>
            <a:spLocks noChangeArrowheads="1"/>
          </p:cNvSpPr>
          <p:nvPr/>
        </p:nvSpPr>
        <p:spPr bwMode="auto">
          <a:xfrm>
            <a:off x="7543800" y="2819400"/>
            <a:ext cx="304800" cy="304800"/>
          </a:xfrm>
          <a:prstGeom prst="ellipse">
            <a:avLst/>
          </a:prstGeom>
          <a:solidFill>
            <a:srgbClr val="C70F0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5638800" y="1828800"/>
            <a:ext cx="1295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6400800" y="19050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7010400" y="19050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>
            <a:off x="7239000" y="1828800"/>
            <a:ext cx="1371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7162800" y="19050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AutoShape 16"/>
          <p:cNvSpPr>
            <a:spLocks/>
          </p:cNvSpPr>
          <p:nvPr/>
        </p:nvSpPr>
        <p:spPr bwMode="auto">
          <a:xfrm rot="5433567">
            <a:off x="6208713" y="2552700"/>
            <a:ext cx="76200" cy="1524000"/>
          </a:xfrm>
          <a:prstGeom prst="rightBracket">
            <a:avLst>
              <a:gd name="adj" fmla="val 16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AutoShape 17"/>
          <p:cNvSpPr>
            <a:spLocks/>
          </p:cNvSpPr>
          <p:nvPr/>
        </p:nvSpPr>
        <p:spPr bwMode="auto">
          <a:xfrm rot="5433567">
            <a:off x="8191500" y="2552700"/>
            <a:ext cx="76200" cy="1524000"/>
          </a:xfrm>
          <a:prstGeom prst="rightBracket">
            <a:avLst>
              <a:gd name="adj" fmla="val 16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5837238" y="3335338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accent2"/>
                </a:solidFill>
                <a:latin typeface="Arial Narrow" charset="0"/>
              </a:rPr>
              <a:t>&gt; 2r+2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7620000" y="3352800"/>
            <a:ext cx="1211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accent2"/>
                </a:solidFill>
                <a:latin typeface="Arial Narrow" charset="0"/>
              </a:rPr>
              <a:t>r traitors</a:t>
            </a: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457200" y="4114800"/>
            <a:ext cx="7777163" cy="248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20000"/>
              </a:lnSpc>
              <a:spcBef>
                <a:spcPct val="20000"/>
              </a:spcBef>
              <a:buFont typeface="Times" charset="0"/>
              <a:buNone/>
            </a:pPr>
            <a:r>
              <a:rPr lang="en-US" sz="1800">
                <a:solidFill>
                  <a:srgbClr val="C70F05"/>
                </a:solidFill>
                <a:latin typeface="Calibri" charset="0"/>
                <a:cs typeface="Calibri" charset="0"/>
              </a:rPr>
              <a:t>The set of values collected in part (1) &amp; (3) are the same for all loyal lieutenants –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Font typeface="Times" charset="0"/>
              <a:buNone/>
            </a:pPr>
            <a:r>
              <a:rPr lang="en-US" sz="1800">
                <a:solidFill>
                  <a:srgbClr val="C70F05"/>
                </a:solidFill>
                <a:latin typeface="Calibri" charset="0"/>
                <a:cs typeface="Calibri" charset="0"/>
              </a:rPr>
              <a:t> it is the same set of values that these lieutenants received from the commander.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Font typeface="Times" charset="0"/>
              <a:buNone/>
            </a:pPr>
            <a:r>
              <a:rPr lang="en-US" sz="1800">
                <a:solidFill>
                  <a:srgbClr val="C70F05"/>
                </a:solidFill>
                <a:latin typeface="Calibri" charset="0"/>
                <a:cs typeface="Calibri" charset="0"/>
              </a:rPr>
              <a:t> Also, by the induction hypothesis, in part (2) each loyal lieutenant receives 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Font typeface="Times" charset="0"/>
              <a:buNone/>
            </a:pPr>
            <a:r>
              <a:rPr lang="en-US" sz="1800">
                <a:solidFill>
                  <a:srgbClr val="C70F05"/>
                </a:solidFill>
                <a:latin typeface="Calibri" charset="0"/>
                <a:cs typeface="Calibri" charset="0"/>
              </a:rPr>
              <a:t>identical values from each traitor.</a:t>
            </a:r>
            <a:r>
              <a:rPr lang="en-US" sz="1800">
                <a:solidFill>
                  <a:schemeClr val="accent2"/>
                </a:solidFill>
                <a:latin typeface="Calibri" charset="0"/>
                <a:cs typeface="Calibri" charset="0"/>
              </a:rPr>
              <a:t> </a:t>
            </a:r>
            <a:r>
              <a:rPr lang="en-US" sz="1800">
                <a:solidFill>
                  <a:srgbClr val="C70F05"/>
                </a:solidFill>
                <a:latin typeface="Calibri" charset="0"/>
                <a:cs typeface="Calibri" charset="0"/>
              </a:rPr>
              <a:t>So every loyal lieutenant eventually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Font typeface="Times" charset="0"/>
              <a:buNone/>
            </a:pPr>
            <a:r>
              <a:rPr lang="en-US" sz="1800">
                <a:solidFill>
                  <a:srgbClr val="C70F05"/>
                </a:solidFill>
                <a:latin typeface="Calibri" charset="0"/>
                <a:cs typeface="Calibri" charset="0"/>
              </a:rPr>
              <a:t>collects the same set of values.</a:t>
            </a:r>
          </a:p>
          <a:p>
            <a:endParaRPr lang="en-US"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004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Problem Specification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110538" cy="32766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Termination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.  	Every non-faulty process must eventually decide.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Agreement.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 	The final decision of every non-faulty process 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			must be identical. 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Validity.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  	If every non-faulty process begins with the same 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			initial value </a:t>
            </a: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v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, then their final decision must be </a:t>
            </a: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v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.</a:t>
            </a:r>
          </a:p>
          <a:p>
            <a:pPr eaLnBrk="1" hangingPunct="1">
              <a:lnSpc>
                <a:spcPct val="140000"/>
              </a:lnSpc>
            </a:pPr>
            <a:endParaRPr lang="en-US" sz="2400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315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Observation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FF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If there is no failure, then reaching consensus is trivial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. </a:t>
            </a:r>
            <a:r>
              <a:rPr lang="en-US">
                <a:solidFill>
                  <a:srgbClr val="0000FF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All-to-all broadcast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followed by a applying a choice function … </a:t>
            </a:r>
          </a:p>
          <a:p>
            <a:pPr eaLnBrk="1" hangingPunct="1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Consensus in presence of  failures can however be complex. The complexity depends on the system model and the type of failures</a:t>
            </a:r>
          </a:p>
          <a:p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350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Asynchronous Consensus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11480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125000"/>
              </a:lnSpc>
              <a:buFontTx/>
              <a:buNone/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Seven members of a busy household decided </a:t>
            </a:r>
            <a:r>
              <a:rPr 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to hire a cook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, since they do not have time to prepare their own food. Each member </a:t>
            </a:r>
            <a:r>
              <a:rPr lang="en-US" sz="2000" b="1" i="1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separately interviewed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every applicant for the cook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s position. Depending on how it went, each member voted </a:t>
            </a:r>
            <a:r>
              <a:rPr 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"yes" (means </a:t>
            </a:r>
            <a:r>
              <a:rPr lang="ja-JP" alt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hire</a:t>
            </a:r>
            <a:r>
              <a:rPr lang="ja-JP" alt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or </a:t>
            </a:r>
            <a:r>
              <a:rPr 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"no" (means </a:t>
            </a:r>
            <a:r>
              <a:rPr lang="ja-JP" alt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don't hire</a:t>
            </a:r>
            <a:r>
              <a:rPr lang="ja-JP" alt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).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just" eaLnBrk="1" hangingPunct="1">
              <a:lnSpc>
                <a:spcPct val="125000"/>
              </a:lnSpc>
              <a:buFontTx/>
              <a:buNone/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These members will now have to communicate with one another to </a:t>
            </a:r>
            <a:r>
              <a:rPr lang="en-US" sz="20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reach a uniform final decision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about whether the applicant will be hired. The process will be repeated with the next applicant, until someone is hired.</a:t>
            </a:r>
          </a:p>
          <a:p>
            <a:pPr algn="just" eaLnBrk="1" hangingPunct="1">
              <a:lnSpc>
                <a:spcPct val="125000"/>
              </a:lnSpc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algn="just" eaLnBrk="1" hangingPunct="1">
              <a:lnSpc>
                <a:spcPct val="125000"/>
              </a:lnSpc>
              <a:buFontTx/>
              <a:buNone/>
            </a:pPr>
            <a:r>
              <a:rPr lang="en-US" sz="2000" i="1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Consider various modes of communication like </a:t>
            </a:r>
            <a:r>
              <a:rPr lang="en-US" sz="2000" i="1">
                <a:solidFill>
                  <a:srgbClr val="FF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shared memory </a:t>
            </a:r>
            <a:r>
              <a:rPr lang="en-US" sz="2000" i="1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or </a:t>
            </a:r>
            <a:r>
              <a:rPr lang="en-US" sz="2000" i="1">
                <a:solidFill>
                  <a:srgbClr val="FF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message</a:t>
            </a:r>
          </a:p>
          <a:p>
            <a:pPr algn="just" eaLnBrk="1" hangingPunct="1">
              <a:lnSpc>
                <a:spcPct val="125000"/>
              </a:lnSpc>
              <a:buFontTx/>
              <a:buNone/>
            </a:pPr>
            <a:r>
              <a:rPr lang="en-US" sz="2000" i="1">
                <a:solidFill>
                  <a:srgbClr val="FF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passing</a:t>
            </a:r>
            <a:r>
              <a:rPr lang="en-US" sz="2000" i="1">
                <a:solidFill>
                  <a:srgbClr val="0000FF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. Also assume that one process (i.e. a member) may crash at any time.</a:t>
            </a:r>
            <a:endParaRPr lang="en-US" sz="1800">
              <a:solidFill>
                <a:srgbClr val="0000FF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729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Asynchronous Consensus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sz="2800" b="1" i="1" u="sng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Theorem</a:t>
            </a:r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In a </a:t>
            </a:r>
            <a:r>
              <a:rPr lang="en-US" sz="28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purely asynchronous</a:t>
            </a:r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 distributed system, </a:t>
            </a:r>
          </a:p>
          <a:p>
            <a:pPr algn="just" eaLnBrk="1" hangingPunct="1">
              <a:buFontTx/>
              <a:buNone/>
            </a:pPr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the consensus problem is </a:t>
            </a:r>
            <a:r>
              <a:rPr lang="en-US" sz="28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impossible</a:t>
            </a:r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 to solve </a:t>
            </a:r>
          </a:p>
          <a:p>
            <a:pPr algn="just" eaLnBrk="1" hangingPunct="1">
              <a:buFontTx/>
              <a:buNone/>
            </a:pPr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if even a </a:t>
            </a:r>
            <a:r>
              <a:rPr lang="en-US" sz="28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single process crashes. </a:t>
            </a:r>
            <a:endParaRPr lang="en-US" sz="2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algn="just" eaLnBrk="1" hangingPunct="1">
              <a:buFontTx/>
              <a:buNone/>
            </a:pPr>
            <a:endParaRPr lang="en-US" sz="2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R</a:t>
            </a:r>
            <a:r>
              <a:rPr lang="en-US" sz="2800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esult due to </a:t>
            </a:r>
            <a:r>
              <a:rPr lang="en-US" sz="2800" b="1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Fischer, Lynch, Patterson</a:t>
            </a:r>
            <a:r>
              <a:rPr lang="en-US" sz="2800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(commonly</a:t>
            </a:r>
          </a:p>
          <a:p>
            <a:pPr eaLnBrk="1" hangingPunct="1">
              <a:buFontTx/>
              <a:buNone/>
            </a:pPr>
            <a:r>
              <a:rPr lang="en-US" sz="2800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known as FLP 85). Received the  most influential paper</a:t>
            </a:r>
          </a:p>
          <a:p>
            <a:pPr eaLnBrk="1" hangingPunct="1">
              <a:buFontTx/>
              <a:buNone/>
            </a:pPr>
            <a:r>
              <a:rPr lang="en-US" sz="2800">
                <a:solidFill>
                  <a:schemeClr val="accent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award of ACM PODC in 2001</a:t>
            </a:r>
          </a:p>
        </p:txBody>
      </p:sp>
    </p:spTree>
    <p:extLst>
      <p:ext uri="{BB962C8B-B14F-4D97-AF65-F5344CB8AC3E}">
        <p14:creationId xmlns:p14="http://schemas.microsoft.com/office/powerpoint/2010/main" val="3738790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Proof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i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Bivalent and Univalent states</a:t>
            </a:r>
            <a:endParaRPr lang="en-US" sz="2400" b="1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en-US" sz="2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A decision state is </a:t>
            </a: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bivalent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, if starting from that state, there exist</a:t>
            </a:r>
          </a:p>
          <a:p>
            <a:pPr eaLnBrk="1" hangingPunct="1"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two distinct executions leading to two distinct decision values </a:t>
            </a: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0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 or </a:t>
            </a: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1.</a:t>
            </a:r>
          </a:p>
          <a:p>
            <a:pPr eaLnBrk="1" hangingPunct="1"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Otherwise it is</a:t>
            </a: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univalent</a:t>
            </a: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. </a:t>
            </a:r>
          </a:p>
          <a:p>
            <a:pPr eaLnBrk="1" hangingPunct="1">
              <a:buFontTx/>
              <a:buNone/>
            </a:pPr>
            <a:endParaRPr lang="en-US" sz="2400" b="1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 univalent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state may be</a:t>
            </a: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either</a:t>
            </a: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 0-valent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or</a:t>
            </a:r>
            <a:r>
              <a:rPr lang="en-US" sz="2400" b="1">
                <a:latin typeface="Arial Narrow" charset="0"/>
                <a:ea typeface="ＭＳ Ｐゴシック" charset="0"/>
                <a:cs typeface="ＭＳ Ｐゴシック" charset="0"/>
              </a:rPr>
              <a:t> 1-valent.</a:t>
            </a:r>
          </a:p>
        </p:txBody>
      </p:sp>
    </p:spTree>
    <p:extLst>
      <p:ext uri="{BB962C8B-B14F-4D97-AF65-F5344CB8AC3E}">
        <p14:creationId xmlns:p14="http://schemas.microsoft.com/office/powerpoint/2010/main" val="2043599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latin typeface="Times" charset="0"/>
                <a:ea typeface="ＭＳ Ｐゴシック" charset="0"/>
                <a:cs typeface="ＭＳ Ｐゴシック" charset="0"/>
              </a:rPr>
              <a:t>Proof (continued)</a:t>
            </a:r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3352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Lemma</a:t>
            </a: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.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 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No execution can lead from a 0-valent to a 1-valent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state or vice versa.</a:t>
            </a:r>
          </a:p>
          <a:p>
            <a:pPr algn="just" eaLnBrk="1" hangingPunct="1">
              <a:lnSpc>
                <a:spcPct val="90000"/>
              </a:lnSpc>
            </a:pPr>
            <a:endParaRPr lang="en-US" sz="2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Proof</a:t>
            </a:r>
            <a:r>
              <a:rPr lang="en-US" sz="240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.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 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Follows from the definition of 0-valent and 1-valent states.	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sz="2400">
              <a:latin typeface="Times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962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1850</Words>
  <Application>Microsoft Macintosh PowerPoint</Application>
  <PresentationFormat>On-screen Show (4:3)</PresentationFormat>
  <Paragraphs>314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ＭＳ Ｐゴシック</vt:lpstr>
      <vt:lpstr>Arial</vt:lpstr>
      <vt:lpstr>Arial Black</vt:lpstr>
      <vt:lpstr>Arial Narrow</vt:lpstr>
      <vt:lpstr>Calibri</vt:lpstr>
      <vt:lpstr>Hoefler Text</vt:lpstr>
      <vt:lpstr>Times</vt:lpstr>
      <vt:lpstr>Times New Roman</vt:lpstr>
      <vt:lpstr>Office Theme</vt:lpstr>
      <vt:lpstr>Document</vt:lpstr>
      <vt:lpstr>Distributed Consensus</vt:lpstr>
      <vt:lpstr>Distributed Consensus</vt:lpstr>
      <vt:lpstr>Problem Specification</vt:lpstr>
      <vt:lpstr>Problem Specification</vt:lpstr>
      <vt:lpstr>Observation</vt:lpstr>
      <vt:lpstr>Asynchronous Consensus</vt:lpstr>
      <vt:lpstr>Asynchronous Consensus</vt:lpstr>
      <vt:lpstr>Proof </vt:lpstr>
      <vt:lpstr>Proof (continued)</vt:lpstr>
      <vt:lpstr>Proof</vt:lpstr>
      <vt:lpstr>Proof of FLP (continued)</vt:lpstr>
      <vt:lpstr>Proof of FLP (continued)</vt:lpstr>
      <vt:lpstr>Proof (continued)</vt:lpstr>
      <vt:lpstr>Proof (continued)</vt:lpstr>
      <vt:lpstr>Proof (continued)</vt:lpstr>
      <vt:lpstr>Conclusion</vt:lpstr>
      <vt:lpstr>Consensus in Synchronous Systems: Byzantine Generals Problem</vt:lpstr>
      <vt:lpstr>Byzantine Generals Problem</vt:lpstr>
      <vt:lpstr>Byzantine Generals</vt:lpstr>
      <vt:lpstr>Byzantine Generals</vt:lpstr>
      <vt:lpstr>Interactive consistency specifications</vt:lpstr>
      <vt:lpstr>The Communication Model</vt:lpstr>
      <vt:lpstr>An Impossibility Result</vt:lpstr>
      <vt:lpstr>Impossibility result</vt:lpstr>
      <vt:lpstr>The OM(m) algorithm</vt:lpstr>
      <vt:lpstr>The OM(m) algorithm</vt:lpstr>
      <vt:lpstr>Example of OM(1)</vt:lpstr>
      <vt:lpstr>Example of OM(2)</vt:lpstr>
      <vt:lpstr>Proof of OM(m)</vt:lpstr>
      <vt:lpstr>Proof of OM(m)</vt:lpstr>
      <vt:lpstr>The final theorem</vt:lpstr>
      <vt:lpstr>Proof (continued)</vt:lpstr>
      <vt:lpstr>Proof (continued)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Distributed Consensus</dc:title>
  <dc:creator>User</dc:creator>
  <cp:lastModifiedBy>Ghosh, Sukumar</cp:lastModifiedBy>
  <cp:revision>6</cp:revision>
  <dcterms:created xsi:type="dcterms:W3CDTF">2019-10-29T03:13:17Z</dcterms:created>
  <dcterms:modified xsi:type="dcterms:W3CDTF">2019-10-29T19:46:51Z</dcterms:modified>
</cp:coreProperties>
</file>